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2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3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3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3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6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5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9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7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4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1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9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9DC50-9286-4601-9E13-0C02D1473E61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05E7C-A516-47F0-BD0B-74A12B9D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8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117" y="3117004"/>
            <a:ext cx="3255683" cy="194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Rounded Rectangle 61"/>
          <p:cNvSpPr/>
          <p:nvPr/>
        </p:nvSpPr>
        <p:spPr>
          <a:xfrm>
            <a:off x="5856523" y="2970597"/>
            <a:ext cx="3179483" cy="2617481"/>
          </a:xfrm>
          <a:prstGeom prst="roundRect">
            <a:avLst/>
          </a:prstGeom>
          <a:solidFill>
            <a:schemeClr val="accent4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599" y="1524001"/>
            <a:ext cx="5715001" cy="1413774"/>
          </a:xfrm>
          <a:prstGeom prst="rect">
            <a:avLst/>
          </a:prstGeom>
          <a:noFill/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2" y="76200"/>
            <a:ext cx="45720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own Arrow Callout 3"/>
          <p:cNvSpPr/>
          <p:nvPr/>
        </p:nvSpPr>
        <p:spPr>
          <a:xfrm>
            <a:off x="4524325" y="59813"/>
            <a:ext cx="1009224" cy="1537489"/>
          </a:xfrm>
          <a:prstGeom prst="downArrowCallout">
            <a:avLst>
              <a:gd name="adj1" fmla="val 16667"/>
              <a:gd name="adj2" fmla="val 19286"/>
              <a:gd name="adj3" fmla="val 26428"/>
              <a:gd name="adj4" fmla="val 81053"/>
            </a:avLst>
          </a:prstGeom>
          <a:solidFill>
            <a:schemeClr val="accent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5598" y="1524000"/>
            <a:ext cx="3733801" cy="457200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733800" y="1524000"/>
            <a:ext cx="232172" cy="457200"/>
          </a:xfrm>
          <a:prstGeom prst="ellipse">
            <a:avLst/>
          </a:prstGeom>
          <a:noFill/>
          <a:ln w="952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11021" y="1524000"/>
            <a:ext cx="207714" cy="457199"/>
          </a:xfrm>
          <a:prstGeom prst="ellipse">
            <a:avLst/>
          </a:prstGeom>
          <a:noFill/>
          <a:ln w="952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105400" y="1248489"/>
            <a:ext cx="933589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200" b="1" dirty="0" smtClean="0">
                <a:solidFill>
                  <a:srgbClr val="C00000"/>
                </a:solidFill>
              </a:rPr>
              <a:t>Not </a:t>
            </a:r>
          </a:p>
          <a:p>
            <a:pPr algn="ctr">
              <a:lnSpc>
                <a:spcPts val="1000"/>
              </a:lnSpc>
            </a:pPr>
            <a:r>
              <a:rPr lang="en-US" sz="1200" b="1" dirty="0" smtClean="0">
                <a:solidFill>
                  <a:srgbClr val="C00000"/>
                </a:solidFill>
              </a:rPr>
              <a:t>determined</a:t>
            </a:r>
            <a:endParaRPr lang="en-US" sz="1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352799" y="1066800"/>
                <a:ext cx="1019125" cy="381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sz="1200" b="0" i="1" dirty="0" smtClean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1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dirty="0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20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dirty="0" smtClean="0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200" b="0" i="1" dirty="0" smtClean="0">
                                <a:latin typeface="Cambria Math"/>
                              </a:rPr>
                              <m:t>−0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20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dirty="0" smtClean="0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200" b="0" i="1" dirty="0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799" y="1066800"/>
                <a:ext cx="1019125" cy="3813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Up Arrow 13"/>
          <p:cNvSpPr/>
          <p:nvPr/>
        </p:nvSpPr>
        <p:spPr>
          <a:xfrm rot="10800000">
            <a:off x="3048000" y="1093207"/>
            <a:ext cx="1609248" cy="354916"/>
          </a:xfrm>
          <a:prstGeom prst="upArrow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75672" y="1125379"/>
            <a:ext cx="6575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=150 </a:t>
            </a:r>
            <a:r>
              <a:rPr lang="en-US" sz="1000" dirty="0" err="1" smtClean="0">
                <a:latin typeface="Symbol" pitchFamily="18" charset="2"/>
              </a:rPr>
              <a:t>m</a:t>
            </a:r>
            <a:r>
              <a:rPr lang="en-US" sz="1000" dirty="0" err="1" smtClean="0"/>
              <a:t>M</a:t>
            </a:r>
            <a:endParaRPr lang="en-US" sz="10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0" y="2943999"/>
            <a:ext cx="4876800" cy="1780401"/>
            <a:chOff x="505178" y="537866"/>
            <a:chExt cx="7495822" cy="2304624"/>
          </a:xfrm>
        </p:grpSpPr>
        <p:pic>
          <p:nvPicPr>
            <p:cNvPr id="19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178" y="537866"/>
              <a:ext cx="7495822" cy="2189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Rounded Rectangle 19"/>
            <p:cNvSpPr/>
            <p:nvPr/>
          </p:nvSpPr>
          <p:spPr>
            <a:xfrm>
              <a:off x="2438400" y="572296"/>
              <a:ext cx="1676400" cy="227019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Oval 21"/>
          <p:cNvSpPr/>
          <p:nvPr/>
        </p:nvSpPr>
        <p:spPr>
          <a:xfrm>
            <a:off x="3200400" y="2293328"/>
            <a:ext cx="1485225" cy="467913"/>
          </a:xfrm>
          <a:prstGeom prst="ellipse">
            <a:avLst/>
          </a:prstGeom>
          <a:solidFill>
            <a:schemeClr val="accent3">
              <a:lumMod val="60000"/>
              <a:lumOff val="40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2936" y="0"/>
            <a:ext cx="2362200" cy="2886075"/>
            <a:chOff x="5486400" y="903666"/>
            <a:chExt cx="3429000" cy="3593147"/>
          </a:xfrm>
        </p:grpSpPr>
        <p:pic>
          <p:nvPicPr>
            <p:cNvPr id="25" name="Picture 1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6400" y="903666"/>
              <a:ext cx="3429000" cy="3593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Rounded Rectangle 25"/>
            <p:cNvSpPr/>
            <p:nvPr/>
          </p:nvSpPr>
          <p:spPr>
            <a:xfrm>
              <a:off x="5486400" y="978133"/>
              <a:ext cx="3429000" cy="351868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4267200" y="76200"/>
            <a:ext cx="17481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(A) Substrate Binding</a:t>
            </a:r>
            <a:endParaRPr lang="en-US" sz="1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228599" y="2761243"/>
            <a:ext cx="1077806" cy="1086255"/>
          </a:xfrm>
          <a:prstGeom prst="line">
            <a:avLst/>
          </a:prstGeom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0" idx="3"/>
          </p:cNvCxnSpPr>
          <p:nvPr/>
        </p:nvCxnSpPr>
        <p:spPr>
          <a:xfrm flipV="1">
            <a:off x="2348429" y="2527284"/>
            <a:ext cx="96707" cy="1320215"/>
          </a:xfrm>
          <a:prstGeom prst="line">
            <a:avLst/>
          </a:prstGeom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eft Arrow 33"/>
          <p:cNvSpPr/>
          <p:nvPr/>
        </p:nvSpPr>
        <p:spPr>
          <a:xfrm rot="9415733">
            <a:off x="2408289" y="2711342"/>
            <a:ext cx="914399" cy="304800"/>
          </a:xfrm>
          <a:prstGeom prst="leftArrow">
            <a:avLst>
              <a:gd name="adj1" fmla="val 22400"/>
              <a:gd name="adj2" fmla="val 71148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66800" y="2743200"/>
            <a:ext cx="16005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(B) Transition State</a:t>
            </a:r>
            <a:endParaRPr lang="en-US" sz="1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981200" y="2704498"/>
            <a:ext cx="3847694" cy="3708340"/>
            <a:chOff x="2347912" y="1823526"/>
            <a:chExt cx="4914900" cy="5012571"/>
          </a:xfrm>
        </p:grpSpPr>
        <p:pic>
          <p:nvPicPr>
            <p:cNvPr id="44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7912" y="4606438"/>
              <a:ext cx="4809490" cy="22296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5" name="Rounded Rectangle 44"/>
            <p:cNvSpPr/>
            <p:nvPr/>
          </p:nvSpPr>
          <p:spPr>
            <a:xfrm>
              <a:off x="2347912" y="4635484"/>
              <a:ext cx="4914900" cy="2200613"/>
            </a:xfrm>
            <a:prstGeom prst="roundRect">
              <a:avLst/>
            </a:prstGeom>
            <a:solidFill>
              <a:schemeClr val="accent5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>
              <a:stCxn id="50" idx="2"/>
            </p:cNvCxnSpPr>
            <p:nvPr/>
          </p:nvCxnSpPr>
          <p:spPr>
            <a:xfrm flipH="1">
              <a:off x="2399958" y="1823526"/>
              <a:ext cx="3402485" cy="2952566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Oval 49"/>
          <p:cNvSpPr/>
          <p:nvPr/>
        </p:nvSpPr>
        <p:spPr>
          <a:xfrm>
            <a:off x="4685625" y="2438399"/>
            <a:ext cx="2016925" cy="532197"/>
          </a:xfrm>
          <a:prstGeom prst="ellipse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" y="5943600"/>
            <a:ext cx="3572714" cy="796493"/>
          </a:xfrm>
          <a:prstGeom prst="rect">
            <a:avLst/>
          </a:prstGeom>
          <a:noFill/>
          <a:ln w="9525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3" name="Straight Connector 52"/>
          <p:cNvCxnSpPr>
            <a:stCxn id="50" idx="6"/>
          </p:cNvCxnSpPr>
          <p:nvPr/>
        </p:nvCxnSpPr>
        <p:spPr>
          <a:xfrm flipH="1">
            <a:off x="5812118" y="2704498"/>
            <a:ext cx="890432" cy="2393801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2221229" y="4790522"/>
            <a:ext cx="1517147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accent5"/>
                </a:solidFill>
              </a:rPr>
              <a:t>(C) Base Exchange</a:t>
            </a:r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7550758" y="2438399"/>
            <a:ext cx="687704" cy="182167"/>
          </a:xfrm>
          <a:prstGeom prst="ellipse">
            <a:avLst/>
          </a:prstGeom>
          <a:solidFill>
            <a:schemeClr val="accent4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912074" y="2943999"/>
            <a:ext cx="3123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4"/>
                </a:solidFill>
              </a:rPr>
              <a:t>(D) Spontaneous </a:t>
            </a:r>
            <a:r>
              <a:rPr lang="en-US" sz="1200" b="1" dirty="0" smtClean="0">
                <a:solidFill>
                  <a:schemeClr val="accent4"/>
                </a:solidFill>
              </a:rPr>
              <a:t>non-enzymatic </a:t>
            </a:r>
            <a:r>
              <a:rPr lang="en-US" sz="1200" b="1" dirty="0" smtClean="0">
                <a:solidFill>
                  <a:schemeClr val="accent4"/>
                </a:solidFill>
              </a:rPr>
              <a:t>equilibration 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65" name="Up Arrow 64"/>
          <p:cNvSpPr/>
          <p:nvPr/>
        </p:nvSpPr>
        <p:spPr>
          <a:xfrm>
            <a:off x="7772690" y="2620566"/>
            <a:ext cx="198410" cy="350031"/>
          </a:xfrm>
          <a:prstGeom prst="up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912074" y="4888830"/>
            <a:ext cx="32319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accent4"/>
                </a:solidFill>
              </a:rPr>
              <a:t>3’ –AADPR </a:t>
            </a:r>
            <a:r>
              <a:rPr lang="en-US" sz="1100" dirty="0">
                <a:solidFill>
                  <a:schemeClr val="accent4"/>
                </a:solidFill>
                <a:sym typeface="Wingdings 3"/>
              </a:rPr>
              <a:t></a:t>
            </a:r>
            <a:r>
              <a:rPr lang="en-US" sz="1100" dirty="0">
                <a:solidFill>
                  <a:schemeClr val="accent4"/>
                </a:solidFill>
              </a:rPr>
              <a:t> 2’-AADPR is with a first-order rate constant for acetyl migration of 0.32 h</a:t>
            </a:r>
            <a:r>
              <a:rPr lang="en-US" sz="1100" baseline="30000" dirty="0">
                <a:solidFill>
                  <a:schemeClr val="accent4"/>
                </a:solidFill>
              </a:rPr>
              <a:t>-1</a:t>
            </a:r>
            <a:r>
              <a:rPr lang="en-US" sz="1100" dirty="0">
                <a:solidFill>
                  <a:schemeClr val="accent4"/>
                </a:solidFill>
              </a:rPr>
              <a:t> at pH 6.25. </a:t>
            </a:r>
            <a:r>
              <a:rPr lang="en-US" sz="1100" dirty="0" err="1">
                <a:solidFill>
                  <a:schemeClr val="accent4"/>
                </a:solidFill>
              </a:rPr>
              <a:t>Keq</a:t>
            </a:r>
            <a:r>
              <a:rPr lang="en-US" sz="1100" dirty="0">
                <a:solidFill>
                  <a:schemeClr val="accent4"/>
                </a:solidFill>
              </a:rPr>
              <a:t> was 1.4 at 15</a:t>
            </a:r>
            <a:r>
              <a:rPr lang="en-US" sz="1100" baseline="30000" dirty="0">
                <a:solidFill>
                  <a:schemeClr val="accent4"/>
                </a:solidFill>
              </a:rPr>
              <a:t>o</a:t>
            </a:r>
            <a:r>
              <a:rPr lang="en-US" sz="1100" dirty="0">
                <a:solidFill>
                  <a:schemeClr val="accent4"/>
                </a:solidFill>
              </a:rPr>
              <a:t>C and the rate constant for 2’ –AADPR </a:t>
            </a:r>
            <a:r>
              <a:rPr lang="en-US" sz="1100" dirty="0">
                <a:solidFill>
                  <a:schemeClr val="accent4"/>
                </a:solidFill>
                <a:sym typeface="Wingdings 3"/>
              </a:rPr>
              <a:t></a:t>
            </a:r>
            <a:r>
              <a:rPr lang="en-US" sz="1100" dirty="0">
                <a:solidFill>
                  <a:schemeClr val="accent4"/>
                </a:solidFill>
              </a:rPr>
              <a:t> 3’-AADPR is 0.45 h</a:t>
            </a:r>
            <a:r>
              <a:rPr lang="en-US" sz="1100" baseline="30000" dirty="0">
                <a:solidFill>
                  <a:schemeClr val="accent4"/>
                </a:solidFill>
              </a:rPr>
              <a:t>-1</a:t>
            </a:r>
            <a:endParaRPr lang="en-US" sz="1100" dirty="0">
              <a:solidFill>
                <a:schemeClr val="accent4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794347" y="5739745"/>
            <a:ext cx="3349653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sz="1000" dirty="0" smtClean="0">
                <a:solidFill>
                  <a:schemeClr val="accent2"/>
                </a:solidFill>
              </a:rPr>
              <a:t>(A) </a:t>
            </a:r>
            <a:r>
              <a:rPr lang="en-US" sz="1000" dirty="0" err="1" smtClean="0">
                <a:solidFill>
                  <a:schemeClr val="accent2"/>
                </a:solidFill>
              </a:rPr>
              <a:t>Borra</a:t>
            </a:r>
            <a:r>
              <a:rPr lang="en-US" sz="1000" dirty="0" smtClean="0">
                <a:solidFill>
                  <a:schemeClr val="accent2"/>
                </a:solidFill>
              </a:rPr>
              <a:t>, MT et al. </a:t>
            </a:r>
            <a:r>
              <a:rPr lang="en-US" sz="1000" dirty="0" smtClean="0">
                <a:solidFill>
                  <a:schemeClr val="accent2"/>
                </a:solidFill>
              </a:rPr>
              <a:t>Biochemistry </a:t>
            </a:r>
            <a:r>
              <a:rPr lang="en-US" sz="1000" dirty="0" smtClean="0">
                <a:solidFill>
                  <a:schemeClr val="accent2"/>
                </a:solidFill>
              </a:rPr>
              <a:t>(2004) 43: </a:t>
            </a:r>
            <a:r>
              <a:rPr lang="en-US" sz="1000" dirty="0" smtClean="0">
                <a:solidFill>
                  <a:schemeClr val="accent2"/>
                </a:solidFill>
              </a:rPr>
              <a:t>9877-9887</a:t>
            </a:r>
          </a:p>
          <a:p>
            <a:pPr>
              <a:lnSpc>
                <a:spcPts val="1000"/>
              </a:lnSpc>
            </a:pPr>
            <a:r>
              <a:rPr lang="en-US" sz="1000" dirty="0" smtClean="0">
                <a:solidFill>
                  <a:schemeClr val="accent3"/>
                </a:solidFill>
              </a:rPr>
              <a:t>(</a:t>
            </a:r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B-1) Hawse</a:t>
            </a:r>
            <a:r>
              <a:rPr lang="en-US" sz="1000" dirty="0">
                <a:solidFill>
                  <a:schemeClr val="accent3">
                    <a:lumMod val="75000"/>
                  </a:schemeClr>
                </a:solidFill>
              </a:rPr>
              <a:t>, WF et al. </a:t>
            </a:r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Structure </a:t>
            </a:r>
            <a:r>
              <a:rPr lang="en-US" sz="1000" dirty="0">
                <a:solidFill>
                  <a:schemeClr val="accent3">
                    <a:lumMod val="75000"/>
                  </a:schemeClr>
                </a:solidFill>
              </a:rPr>
              <a:t>(2008) 16: 1368-1377.</a:t>
            </a:r>
          </a:p>
          <a:p>
            <a:pPr>
              <a:lnSpc>
                <a:spcPts val="1000"/>
              </a:lnSpc>
            </a:pPr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(B-2) Hu</a:t>
            </a:r>
            <a:r>
              <a:rPr lang="en-US" sz="1000" dirty="0">
                <a:solidFill>
                  <a:schemeClr val="accent3">
                    <a:lumMod val="75000"/>
                  </a:schemeClr>
                </a:solidFill>
              </a:rPr>
              <a:t>, P et al. </a:t>
            </a:r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JACS (2008) </a:t>
            </a:r>
            <a:r>
              <a:rPr lang="en-US" sz="1000" dirty="0">
                <a:solidFill>
                  <a:schemeClr val="accent3">
                    <a:lumMod val="75000"/>
                  </a:schemeClr>
                </a:solidFill>
              </a:rPr>
              <a:t>130:16721-16728</a:t>
            </a:r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>
              <a:lnSpc>
                <a:spcPts val="1000"/>
              </a:lnSpc>
            </a:pPr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(B-3) Cen</a:t>
            </a:r>
            <a:r>
              <a:rPr lang="en-US" sz="1000" dirty="0">
                <a:solidFill>
                  <a:schemeClr val="accent3">
                    <a:lumMod val="75000"/>
                  </a:schemeClr>
                </a:solidFill>
              </a:rPr>
              <a:t>, Y et al. </a:t>
            </a:r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000" dirty="0">
                <a:solidFill>
                  <a:schemeClr val="accent3">
                    <a:lumMod val="75000"/>
                  </a:schemeClr>
                </a:solidFill>
              </a:rPr>
              <a:t>JACS(2010) 132:12286-12298</a:t>
            </a:r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>
              <a:lnSpc>
                <a:spcPts val="1000"/>
              </a:lnSpc>
            </a:pPr>
            <a:r>
              <a:rPr lang="en-US" sz="1000" dirty="0" smtClean="0">
                <a:solidFill>
                  <a:schemeClr val="accent5"/>
                </a:solidFill>
              </a:rPr>
              <a:t>(C-1) </a:t>
            </a:r>
            <a:r>
              <a:rPr lang="en-US" sz="1000" dirty="0" err="1" smtClean="0">
                <a:solidFill>
                  <a:schemeClr val="accent5"/>
                </a:solidFill>
              </a:rPr>
              <a:t>Sauve</a:t>
            </a:r>
            <a:r>
              <a:rPr lang="en-US" sz="1000" dirty="0" smtClean="0">
                <a:solidFill>
                  <a:schemeClr val="accent5"/>
                </a:solidFill>
              </a:rPr>
              <a:t> AA, et al. Biochemistry (2003) 42: 9249–9256</a:t>
            </a:r>
            <a:r>
              <a:rPr lang="en-US" sz="1000" dirty="0">
                <a:solidFill>
                  <a:schemeClr val="accent5"/>
                </a:solidFill>
              </a:rPr>
              <a:t>.</a:t>
            </a:r>
          </a:p>
          <a:p>
            <a:pPr>
              <a:lnSpc>
                <a:spcPts val="1000"/>
              </a:lnSpc>
            </a:pPr>
            <a:r>
              <a:rPr lang="en-US" sz="1000" dirty="0" smtClean="0">
                <a:solidFill>
                  <a:schemeClr val="accent5"/>
                </a:solidFill>
              </a:rPr>
              <a:t>(C-2) </a:t>
            </a:r>
            <a:r>
              <a:rPr lang="en-US" sz="1000" dirty="0" err="1" smtClean="0">
                <a:solidFill>
                  <a:schemeClr val="accent5"/>
                </a:solidFill>
              </a:rPr>
              <a:t>Sauve</a:t>
            </a:r>
            <a:r>
              <a:rPr lang="en-US" sz="1000" dirty="0" smtClean="0">
                <a:solidFill>
                  <a:schemeClr val="accent5"/>
                </a:solidFill>
              </a:rPr>
              <a:t> AA, et al. Mol</a:t>
            </a:r>
            <a:r>
              <a:rPr lang="en-US" sz="1000" dirty="0">
                <a:solidFill>
                  <a:schemeClr val="accent5"/>
                </a:solidFill>
              </a:rPr>
              <a:t>. </a:t>
            </a:r>
            <a:r>
              <a:rPr lang="en-US" sz="1000" dirty="0" smtClean="0">
                <a:solidFill>
                  <a:schemeClr val="accent5"/>
                </a:solidFill>
              </a:rPr>
              <a:t>Cell (2005) 17: </a:t>
            </a:r>
            <a:r>
              <a:rPr lang="en-US" sz="1000" dirty="0">
                <a:solidFill>
                  <a:schemeClr val="accent5"/>
                </a:solidFill>
              </a:rPr>
              <a:t>595–601</a:t>
            </a:r>
            <a:r>
              <a:rPr lang="en-US" sz="1000" dirty="0" smtClean="0">
                <a:solidFill>
                  <a:schemeClr val="accent5"/>
                </a:solidFill>
              </a:rPr>
              <a:t>.</a:t>
            </a:r>
          </a:p>
          <a:p>
            <a:pPr>
              <a:lnSpc>
                <a:spcPts val="1000"/>
              </a:lnSpc>
            </a:pPr>
            <a:r>
              <a:rPr lang="en-US" sz="1000" dirty="0" smtClean="0">
                <a:solidFill>
                  <a:schemeClr val="accent4"/>
                </a:solidFill>
              </a:rPr>
              <a:t>(D-1) </a:t>
            </a:r>
            <a:r>
              <a:rPr lang="en-US" sz="1000" dirty="0" err="1" smtClean="0">
                <a:solidFill>
                  <a:schemeClr val="accent4"/>
                </a:solidFill>
              </a:rPr>
              <a:t>Sauve</a:t>
            </a:r>
            <a:r>
              <a:rPr lang="en-US" sz="1000" dirty="0" smtClean="0">
                <a:solidFill>
                  <a:schemeClr val="accent4"/>
                </a:solidFill>
              </a:rPr>
              <a:t> AA, et al. Biochemistry </a:t>
            </a:r>
            <a:r>
              <a:rPr lang="en-US" sz="1000" dirty="0">
                <a:solidFill>
                  <a:schemeClr val="accent4"/>
                </a:solidFill>
              </a:rPr>
              <a:t>(2001) 40: 15456-15463.</a:t>
            </a:r>
          </a:p>
          <a:p>
            <a:pPr>
              <a:lnSpc>
                <a:spcPts val="1000"/>
              </a:lnSpc>
            </a:pPr>
            <a:r>
              <a:rPr lang="en-US" sz="1000" dirty="0" smtClean="0">
                <a:solidFill>
                  <a:schemeClr val="accent4"/>
                </a:solidFill>
              </a:rPr>
              <a:t>(D-2) Smith BC,  </a:t>
            </a:r>
            <a:r>
              <a:rPr lang="en-US" sz="1000" dirty="0">
                <a:solidFill>
                  <a:schemeClr val="accent4"/>
                </a:solidFill>
              </a:rPr>
              <a:t>et al. </a:t>
            </a:r>
            <a:r>
              <a:rPr lang="en-US" sz="1000" dirty="0" smtClean="0">
                <a:solidFill>
                  <a:schemeClr val="accent4"/>
                </a:solidFill>
              </a:rPr>
              <a:t>Biochemistry </a:t>
            </a:r>
            <a:r>
              <a:rPr lang="en-US" sz="1000" dirty="0">
                <a:solidFill>
                  <a:schemeClr val="accent4"/>
                </a:solidFill>
              </a:rPr>
              <a:t>(2006)  45: 272-282</a:t>
            </a:r>
            <a:r>
              <a:rPr lang="en-US" sz="1000" dirty="0" smtClean="0">
                <a:solidFill>
                  <a:schemeClr val="accent4"/>
                </a:solidFill>
              </a:rPr>
              <a:t>.</a:t>
            </a:r>
            <a:endParaRPr lang="en-US" sz="1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1</cp:revision>
  <dcterms:created xsi:type="dcterms:W3CDTF">2014-08-06T18:33:17Z</dcterms:created>
  <dcterms:modified xsi:type="dcterms:W3CDTF">2014-08-06T18:33:59Z</dcterms:modified>
</cp:coreProperties>
</file>