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56" r:id="rId4"/>
    <p:sldId id="257" r:id="rId5"/>
    <p:sldId id="258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00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1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7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5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59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2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2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9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5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0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74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3DBCD-C505-4186-BC8D-6A64C5D0A88E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57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HPLC analysis of </a:t>
            </a:r>
            <a:r>
              <a:rPr lang="en-US" sz="2400" dirty="0" err="1" smtClean="0"/>
              <a:t>carba</a:t>
            </a:r>
            <a:r>
              <a:rPr lang="en-US" sz="2400" dirty="0" smtClean="0"/>
              <a:t> NAD solubility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4/6/2017</a:t>
            </a:r>
            <a:br>
              <a:rPr lang="en-US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430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Analysis of c-NAD solubility by HPLC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/>
              <a:t>Solvent A: 20 </a:t>
            </a:r>
            <a:r>
              <a:rPr lang="en-US" sz="1800" dirty="0" err="1" smtClean="0"/>
              <a:t>mM</a:t>
            </a:r>
            <a:r>
              <a:rPr lang="en-US" sz="1800" dirty="0" smtClean="0"/>
              <a:t> NaH2PO4 + 10 </a:t>
            </a:r>
            <a:r>
              <a:rPr lang="en-US" sz="1800" dirty="0" err="1" smtClean="0"/>
              <a:t>mM</a:t>
            </a:r>
            <a:r>
              <a:rPr lang="en-US" sz="1800" dirty="0" smtClean="0"/>
              <a:t> </a:t>
            </a:r>
            <a:r>
              <a:rPr lang="en-US" sz="1800" dirty="0" err="1" smtClean="0"/>
              <a:t>HexSSS</a:t>
            </a:r>
            <a:r>
              <a:rPr lang="en-US" sz="1800" dirty="0" smtClean="0"/>
              <a:t>, pH 6.0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Solvent B: CAN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Method:</a:t>
            </a:r>
          </a:p>
          <a:p>
            <a:pPr marL="0" indent="0">
              <a:buNone/>
            </a:pPr>
            <a:r>
              <a:rPr lang="en-US" sz="1800" u="sng" dirty="0" smtClean="0"/>
              <a:t>Time</a:t>
            </a:r>
            <a:r>
              <a:rPr lang="en-US" sz="1800" dirty="0" smtClean="0"/>
              <a:t>        </a:t>
            </a:r>
            <a:r>
              <a:rPr lang="en-US" sz="1800" u="sng" dirty="0" smtClean="0"/>
              <a:t>%B</a:t>
            </a:r>
          </a:p>
          <a:p>
            <a:pPr marL="0" indent="0">
              <a:buNone/>
            </a:pPr>
            <a:r>
              <a:rPr lang="en-US" sz="1800" dirty="0" smtClean="0"/>
              <a:t>0.0           0.0</a:t>
            </a:r>
          </a:p>
          <a:p>
            <a:pPr marL="0" indent="0">
              <a:buNone/>
            </a:pPr>
            <a:r>
              <a:rPr lang="en-US" sz="1800" dirty="0" smtClean="0"/>
              <a:t>10.0         2.0</a:t>
            </a:r>
          </a:p>
          <a:p>
            <a:pPr marL="0" indent="0">
              <a:buNone/>
            </a:pPr>
            <a:r>
              <a:rPr lang="en-US" sz="1800" dirty="0" smtClean="0"/>
              <a:t>30.0        20.0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Flow: 0.3 ml/min</a:t>
            </a:r>
          </a:p>
          <a:p>
            <a:r>
              <a:rPr lang="en-US" sz="1800" dirty="0" smtClean="0"/>
              <a:t>Detection: UV at 263 nm. Sig = 263, 16 ;  Ref = 360, 100</a:t>
            </a:r>
          </a:p>
          <a:p>
            <a:r>
              <a:rPr lang="en-US" sz="1800" dirty="0" smtClean="0"/>
              <a:t>Injection: 5 </a:t>
            </a:r>
            <a:r>
              <a:rPr lang="en-US" sz="1800" dirty="0" err="1" smtClean="0"/>
              <a:t>uL</a:t>
            </a:r>
            <a:endParaRPr lang="en-US" sz="1800" dirty="0" smtClean="0"/>
          </a:p>
          <a:p>
            <a:r>
              <a:rPr lang="en-US" sz="1800" dirty="0" smtClean="0"/>
              <a:t>Temperature: 25 C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6142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" r="7577"/>
          <a:stretch/>
        </p:blipFill>
        <p:spPr bwMode="auto">
          <a:xfrm>
            <a:off x="76200" y="1217965"/>
            <a:ext cx="8991600" cy="5259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HPLC chromatograms – 5 </a:t>
            </a:r>
            <a:r>
              <a:rPr lang="en-US" sz="2400" dirty="0" err="1" smtClean="0"/>
              <a:t>uL</a:t>
            </a:r>
            <a:r>
              <a:rPr lang="en-US" sz="2400" dirty="0" smtClean="0"/>
              <a:t> injection/sample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2109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0" r="20662"/>
          <a:stretch/>
        </p:blipFill>
        <p:spPr bwMode="auto">
          <a:xfrm>
            <a:off x="152400" y="1685165"/>
            <a:ext cx="5410200" cy="403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Inter-day variability in “c-NAD” peak </a:t>
            </a:r>
            <a:r>
              <a:rPr lang="en-US" sz="2400" dirty="0" err="1" smtClean="0"/>
              <a:t>retn</a:t>
            </a:r>
            <a:r>
              <a:rPr lang="en-US" sz="2400" dirty="0" smtClean="0"/>
              <a:t>. time in HDAC buffer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715000" y="1752600"/>
            <a:ext cx="3429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Inter-day </a:t>
            </a:r>
            <a:r>
              <a:rPr lang="en-US" dirty="0" err="1" smtClean="0"/>
              <a:t>varibility</a:t>
            </a:r>
            <a:r>
              <a:rPr lang="en-US" dirty="0" smtClean="0"/>
              <a:t> of the retention time of the “c-NAD” peak in HDAC buffer was compared relative to H2O standard.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H2O standard had similar retention time as before (~10 min), while the HDAC peak shifted from ~17 min to ~11.5 min.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06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Analysis of the supernatant and pellet formed in old c-NAD solution in H2O</a:t>
            </a:r>
            <a:endParaRPr lang="en-US" sz="2400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1" r="23364"/>
          <a:stretch/>
        </p:blipFill>
        <p:spPr bwMode="auto">
          <a:xfrm>
            <a:off x="51391" y="1600200"/>
            <a:ext cx="6273209" cy="4838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400800" y="1474887"/>
            <a:ext cx="266699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“c-NAD” peak seen in the pellet (reconstituted with 100 </a:t>
            </a:r>
            <a:r>
              <a:rPr lang="en-US" dirty="0" err="1" smtClean="0"/>
              <a:t>ul</a:t>
            </a:r>
            <a:r>
              <a:rPr lang="en-US" dirty="0" smtClean="0"/>
              <a:t> H2O) is shifted relative to the c-NAD peak in the supernatant.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If this peak truly represents c-NAD in the pellet, then a significant amount would be insoluble.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However the results are not clear and suggest degradation products.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87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Data Analysis</a:t>
            </a:r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707811"/>
              </p:ext>
            </p:extLst>
          </p:nvPr>
        </p:nvGraphicFramePr>
        <p:xfrm>
          <a:off x="152116" y="1219200"/>
          <a:ext cx="8861210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Worksheet" r:id="rId3" imgW="9115470" imgH="4781460" progId="Excel.Sheet.12">
                  <p:embed/>
                </p:oleObj>
              </mc:Choice>
              <mc:Fallback>
                <p:oleObj name="Worksheet" r:id="rId3" imgW="9115470" imgH="4781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116" y="1219200"/>
                        <a:ext cx="8861210" cy="464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57444" y="6096000"/>
            <a:ext cx="7172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(**)</a:t>
            </a:r>
            <a:r>
              <a:rPr lang="en-US" dirty="0" smtClean="0"/>
              <a:t> = Retention time of “c-NAD” peak significantly different from standard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53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Conclusions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/>
              <a:t>c</a:t>
            </a:r>
            <a:r>
              <a:rPr lang="en-US" sz="1800" dirty="0" smtClean="0"/>
              <a:t>-NAD is not stable in solution for &gt; 1 week, stored at -20 C.</a:t>
            </a:r>
          </a:p>
          <a:p>
            <a:endParaRPr lang="en-US" sz="1800" dirty="0"/>
          </a:p>
          <a:p>
            <a:r>
              <a:rPr lang="en-US" sz="1800" dirty="0" smtClean="0"/>
              <a:t>Freshly made c-NAD solution in water can be accurately quantified and used as a standard to test solubility in different solvents.</a:t>
            </a:r>
          </a:p>
          <a:p>
            <a:endParaRPr lang="en-US" sz="1800" dirty="0"/>
          </a:p>
          <a:p>
            <a:r>
              <a:rPr lang="en-US" sz="1800" dirty="0" smtClean="0"/>
              <a:t>Results from comparing the peak area’s of H2O standard and 5% DMSO-HDAC buffer suggest that comparable amounts of c-NAD are present in 3 </a:t>
            </a:r>
            <a:r>
              <a:rPr lang="en-US" sz="1800" dirty="0" err="1" smtClean="0"/>
              <a:t>mM</a:t>
            </a:r>
            <a:r>
              <a:rPr lang="en-US" sz="1800" dirty="0" smtClean="0"/>
              <a:t> samples in these two cases (based on peak: shape, area, retention time), accounting for weighing/sample preparation errors.</a:t>
            </a:r>
          </a:p>
          <a:p>
            <a:endParaRPr lang="en-US" sz="1800" dirty="0"/>
          </a:p>
          <a:p>
            <a:r>
              <a:rPr lang="en-US" sz="1800" dirty="0" smtClean="0"/>
              <a:t>However, the “c-NAD” peaks in HDAC buffer and pellet (old H2O sample) have different retention times and peak shapes, compared to standard, making comparisons inconclusive.</a:t>
            </a:r>
          </a:p>
          <a:p>
            <a:endParaRPr lang="en-US" sz="1800" dirty="0"/>
          </a:p>
          <a:p>
            <a:r>
              <a:rPr lang="en-US" sz="1800" dirty="0" smtClean="0"/>
              <a:t>Based on these results, we could send a new c-NAD sample to 2bind, but we would need to do some more tests, as described in the next slide.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6565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Recommendations for next steps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en-US" sz="1800" dirty="0" smtClean="0"/>
              <a:t>Now that we know that freshly made c-NAD solution in water can be accurately quantified and used as a standard, we can use that to estimate c-NAD concentration in 5%-DMSO-HDAC buffer and New buffer (20 </a:t>
            </a:r>
            <a:r>
              <a:rPr lang="en-US" sz="1800" dirty="0" err="1" smtClean="0"/>
              <a:t>mM</a:t>
            </a:r>
            <a:r>
              <a:rPr lang="en-US" sz="1800" dirty="0" smtClean="0"/>
              <a:t> </a:t>
            </a:r>
            <a:r>
              <a:rPr lang="en-US" sz="1800" dirty="0" err="1" smtClean="0"/>
              <a:t>Tris</a:t>
            </a:r>
            <a:r>
              <a:rPr lang="en-US" sz="1800" dirty="0" smtClean="0"/>
              <a:t>-Cl, 150 </a:t>
            </a:r>
            <a:r>
              <a:rPr lang="en-US" sz="1800" dirty="0" err="1" smtClean="0"/>
              <a:t>mM</a:t>
            </a:r>
            <a:r>
              <a:rPr lang="en-US" sz="1800" dirty="0" smtClean="0"/>
              <a:t> </a:t>
            </a:r>
            <a:r>
              <a:rPr lang="en-US" sz="1800" dirty="0" err="1" smtClean="0"/>
              <a:t>NaCl</a:t>
            </a:r>
            <a:r>
              <a:rPr lang="en-US" sz="1800" dirty="0" smtClean="0"/>
              <a:t>, 5% DMSO, pH 7.8).</a:t>
            </a:r>
          </a:p>
          <a:p>
            <a:pPr>
              <a:buFont typeface="+mj-lt"/>
              <a:buAutoNum type="arabicPeriod"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We can make a 3 </a:t>
            </a:r>
            <a:r>
              <a:rPr lang="en-US" sz="1800" dirty="0" err="1" smtClean="0"/>
              <a:t>mM</a:t>
            </a:r>
            <a:r>
              <a:rPr lang="en-US" sz="1800" dirty="0" smtClean="0"/>
              <a:t> solution in the new buffer to check for: a) formation of pellet   b) concentration in supernatant by HPLC</a:t>
            </a:r>
          </a:p>
          <a:p>
            <a:pPr>
              <a:buFont typeface="+mj-lt"/>
              <a:buAutoNum type="arabicPeriod"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Even if pellet is formed in freshly made buffer solutions, we can accurately quantify the concentration in the supernatant by comparison with H2O standard.</a:t>
            </a:r>
          </a:p>
          <a:p>
            <a:pPr>
              <a:buFont typeface="+mj-lt"/>
              <a:buAutoNum type="arabicPeriod"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Upon systematically doing multiple runs with different injection volumes, we can identify the factor difference (if any) in the concentration in 3 </a:t>
            </a:r>
            <a:r>
              <a:rPr lang="en-US" sz="1800" dirty="0" err="1" smtClean="0"/>
              <a:t>mM</a:t>
            </a:r>
            <a:r>
              <a:rPr lang="en-US" sz="1800" dirty="0" smtClean="0"/>
              <a:t> water and buffer solutions. For example, “3 </a:t>
            </a:r>
            <a:r>
              <a:rPr lang="en-US" sz="1800" dirty="0" err="1" smtClean="0"/>
              <a:t>mM</a:t>
            </a:r>
            <a:r>
              <a:rPr lang="en-US" sz="1800" dirty="0" smtClean="0"/>
              <a:t>” c-NAD in buffer may actually correspond to 2.5 </a:t>
            </a:r>
            <a:r>
              <a:rPr lang="en-US" sz="1800" dirty="0" err="1" smtClean="0"/>
              <a:t>mM.</a:t>
            </a:r>
            <a:endParaRPr lang="en-US" sz="1800" dirty="0" smtClean="0"/>
          </a:p>
          <a:p>
            <a:pPr>
              <a:buFont typeface="+mj-lt"/>
              <a:buAutoNum type="arabicPeriod"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By the above method, at least we would be able to accurately determine the concentration of c-NAD in the respective buffers.</a:t>
            </a:r>
          </a:p>
          <a:p>
            <a:pPr>
              <a:buFont typeface="+mj-lt"/>
              <a:buAutoNum type="arabicPeriod"/>
            </a:pPr>
            <a:endParaRPr lang="en-US" sz="1800" dirty="0"/>
          </a:p>
          <a:p>
            <a:pPr>
              <a:buFont typeface="+mj-lt"/>
              <a:buAutoNum type="arabicPeriod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0269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Plan for next steps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Send Thomas ~ 3 mg c-NAD sample on Tuesday, 4/11/17.</a:t>
            </a:r>
          </a:p>
          <a:p>
            <a:endParaRPr lang="en-US" sz="1800" dirty="0"/>
          </a:p>
          <a:p>
            <a:r>
              <a:rPr lang="en-US" sz="1800" dirty="0" smtClean="0"/>
              <a:t>Prepare  fresh 3 </a:t>
            </a:r>
            <a:r>
              <a:rPr lang="en-US" sz="1800" dirty="0" err="1" smtClean="0"/>
              <a:t>mM</a:t>
            </a:r>
            <a:r>
              <a:rPr lang="en-US" sz="1800" dirty="0" smtClean="0"/>
              <a:t> solutions in a) 5% DMSO-HDAC buffer   b) New Buffer</a:t>
            </a:r>
          </a:p>
          <a:p>
            <a:pPr marL="0" indent="0">
              <a:buNone/>
            </a:pPr>
            <a:r>
              <a:rPr lang="en-US" sz="1800" dirty="0" smtClean="0"/>
              <a:t>       - ~ 1. 1.5 mg would be required for the above two solutions.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 Do the comparative concentration analysis by HPLC (3 </a:t>
            </a:r>
            <a:r>
              <a:rPr lang="en-US" sz="1800" dirty="0" err="1" smtClean="0"/>
              <a:t>mM</a:t>
            </a:r>
            <a:r>
              <a:rPr lang="en-US" sz="1800" dirty="0" smtClean="0"/>
              <a:t> solutions in buffers compared to H2O standard).</a:t>
            </a:r>
          </a:p>
          <a:p>
            <a:endParaRPr lang="en-US" sz="1800" dirty="0"/>
          </a:p>
          <a:p>
            <a:r>
              <a:rPr lang="en-US" sz="1800" dirty="0" smtClean="0"/>
              <a:t>Let Thomas know the results: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- if 100% solubility in 5% DMSO-HDAC / New buffer, </a:t>
            </a:r>
            <a:r>
              <a:rPr lang="en-US" sz="1800" i="1" dirty="0" smtClean="0"/>
              <a:t>OR</a:t>
            </a:r>
            <a:r>
              <a:rPr lang="en-US" sz="1800" dirty="0" smtClean="0"/>
              <a:t>, if not, what is the real concentration of the “3 </a:t>
            </a:r>
            <a:r>
              <a:rPr lang="en-US" sz="1800" dirty="0" err="1" smtClean="0"/>
              <a:t>mM</a:t>
            </a:r>
            <a:r>
              <a:rPr lang="en-US" sz="1800" dirty="0" smtClean="0"/>
              <a:t>” stock.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6439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661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Microsoft Excel Worksheet</vt:lpstr>
      <vt:lpstr>HPLC analysis of carba NAD solubility  4/6/2017 </vt:lpstr>
      <vt:lpstr>Analysis of c-NAD solubility by HPLC</vt:lpstr>
      <vt:lpstr>HPLC chromatograms – 5 uL injection/sample</vt:lpstr>
      <vt:lpstr>Inter-day variability in “c-NAD” peak retn. time in HDAC buffer</vt:lpstr>
      <vt:lpstr>Analysis of the supernatant and pellet formed in old c-NAD solution in H2O</vt:lpstr>
      <vt:lpstr>Data Analysis</vt:lpstr>
      <vt:lpstr>Conclusions</vt:lpstr>
      <vt:lpstr>Recommendations for next steps</vt:lpstr>
      <vt:lpstr>Plan for next steps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16</cp:revision>
  <dcterms:created xsi:type="dcterms:W3CDTF">2017-04-05T15:51:51Z</dcterms:created>
  <dcterms:modified xsi:type="dcterms:W3CDTF">2017-04-06T16:06:20Z</dcterms:modified>
</cp:coreProperties>
</file>