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57" r:id="rId4"/>
    <p:sldId id="258" r:id="rId5"/>
    <p:sldId id="259" r:id="rId6"/>
    <p:sldId id="260" r:id="rId7"/>
    <p:sldId id="261" r:id="rId8"/>
    <p:sldId id="263" r:id="rId9"/>
    <p:sldId id="264"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232174103237096"/>
          <c:y val="6.3588314347304525E-2"/>
          <c:w val="0.8371227034120734"/>
          <c:h val="0.82156830911599965"/>
        </c:manualLayout>
      </c:layout>
      <c:barChart>
        <c:barDir val="col"/>
        <c:grouping val="clustered"/>
        <c:varyColors val="0"/>
        <c:ser>
          <c:idx val="0"/>
          <c:order val="0"/>
          <c:spPr>
            <a:solidFill>
              <a:schemeClr val="accent1"/>
            </a:solidFill>
            <a:ln>
              <a:solidFill>
                <a:schemeClr val="accent1"/>
              </a:solidFill>
            </a:ln>
          </c:spPr>
          <c:invertIfNegative val="0"/>
          <c:cat>
            <c:strRef>
              <c:f>Sheet1!$B$19:$B$21</c:f>
              <c:strCache>
                <c:ptCount val="3"/>
                <c:pt idx="0">
                  <c:v>Assay Buffer</c:v>
                </c:pt>
                <c:pt idx="1">
                  <c:v>2% DMSO</c:v>
                </c:pt>
                <c:pt idx="2">
                  <c:v>50uM DHP1c</c:v>
                </c:pt>
              </c:strCache>
            </c:strRef>
          </c:cat>
          <c:val>
            <c:numRef>
              <c:f>Sheet1!$C$19:$C$21</c:f>
              <c:numCache>
                <c:formatCode>General</c:formatCode>
                <c:ptCount val="3"/>
                <c:pt idx="0">
                  <c:v>155.95881214439999</c:v>
                </c:pt>
                <c:pt idx="1">
                  <c:v>171.30547319102928</c:v>
                </c:pt>
                <c:pt idx="2">
                  <c:v>173.2520271168417</c:v>
                </c:pt>
              </c:numCache>
            </c:numRef>
          </c:val>
        </c:ser>
        <c:dLbls>
          <c:showLegendKey val="0"/>
          <c:showVal val="0"/>
          <c:showCatName val="0"/>
          <c:showSerName val="0"/>
          <c:showPercent val="0"/>
          <c:showBubbleSize val="0"/>
        </c:dLbls>
        <c:gapWidth val="150"/>
        <c:axId val="148224640"/>
        <c:axId val="148230528"/>
      </c:barChart>
      <c:catAx>
        <c:axId val="148224640"/>
        <c:scaling>
          <c:orientation val="minMax"/>
        </c:scaling>
        <c:delete val="0"/>
        <c:axPos val="b"/>
        <c:majorTickMark val="out"/>
        <c:minorTickMark val="none"/>
        <c:tickLblPos val="nextTo"/>
        <c:crossAx val="148230528"/>
        <c:crosses val="autoZero"/>
        <c:auto val="1"/>
        <c:lblAlgn val="ctr"/>
        <c:lblOffset val="100"/>
        <c:noMultiLvlLbl val="0"/>
      </c:catAx>
      <c:valAx>
        <c:axId val="148230528"/>
        <c:scaling>
          <c:orientation val="minMax"/>
          <c:min val="0"/>
        </c:scaling>
        <c:delete val="0"/>
        <c:axPos val="l"/>
        <c:title>
          <c:tx>
            <c:rich>
              <a:bodyPr rot="-5400000" vert="horz"/>
              <a:lstStyle/>
              <a:p>
                <a:pPr>
                  <a:defRPr sz="1200"/>
                </a:pPr>
                <a:r>
                  <a:rPr lang="en-US" sz="1200"/>
                  <a:t>Product formed, pmoles</a:t>
                </a:r>
              </a:p>
            </c:rich>
          </c:tx>
          <c:layout>
            <c:manualLayout>
              <c:xMode val="edge"/>
              <c:yMode val="edge"/>
              <c:x val="0"/>
              <c:y val="0.11296236166355494"/>
            </c:manualLayout>
          </c:layout>
          <c:overlay val="0"/>
        </c:title>
        <c:numFmt formatCode="General" sourceLinked="1"/>
        <c:majorTickMark val="out"/>
        <c:minorTickMark val="none"/>
        <c:tickLblPos val="nextTo"/>
        <c:crossAx val="148224640"/>
        <c:crosses val="autoZero"/>
        <c:crossBetween val="between"/>
      </c:valAx>
      <c:spPr>
        <a:ln>
          <a:solidFill>
            <a:schemeClr val="tx1">
              <a:lumMod val="50000"/>
              <a:lumOff val="50000"/>
            </a:schemeClr>
          </a:solidFill>
        </a:ln>
      </c:spPr>
    </c:plotArea>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4">
                <a:lumMod val="60000"/>
                <a:lumOff val="40000"/>
              </a:schemeClr>
            </a:solidFill>
            <a:ln>
              <a:solidFill>
                <a:schemeClr val="accent4">
                  <a:lumMod val="60000"/>
                  <a:lumOff val="40000"/>
                </a:schemeClr>
              </a:solidFill>
            </a:ln>
          </c:spPr>
          <c:invertIfNegative val="0"/>
          <c:cat>
            <c:strRef>
              <c:f>Analysis!$C$19:$C$20</c:f>
              <c:strCache>
                <c:ptCount val="2"/>
                <c:pt idx="0">
                  <c:v>2% DMSO</c:v>
                </c:pt>
                <c:pt idx="1">
                  <c:v>50uM DHP1c</c:v>
                </c:pt>
              </c:strCache>
            </c:strRef>
          </c:cat>
          <c:val>
            <c:numRef>
              <c:f>Analysis!$D$5:$D$6</c:f>
              <c:numCache>
                <c:formatCode>General</c:formatCode>
                <c:ptCount val="2"/>
                <c:pt idx="0">
                  <c:v>100</c:v>
                </c:pt>
                <c:pt idx="1">
                  <c:v>188.7</c:v>
                </c:pt>
              </c:numCache>
            </c:numRef>
          </c:val>
        </c:ser>
        <c:dLbls>
          <c:showLegendKey val="0"/>
          <c:showVal val="0"/>
          <c:showCatName val="0"/>
          <c:showSerName val="0"/>
          <c:showPercent val="0"/>
          <c:showBubbleSize val="0"/>
        </c:dLbls>
        <c:gapWidth val="150"/>
        <c:axId val="89239552"/>
        <c:axId val="89241088"/>
      </c:barChart>
      <c:catAx>
        <c:axId val="89239552"/>
        <c:scaling>
          <c:orientation val="minMax"/>
        </c:scaling>
        <c:delete val="0"/>
        <c:axPos val="b"/>
        <c:numFmt formatCode="General" sourceLinked="1"/>
        <c:majorTickMark val="out"/>
        <c:minorTickMark val="none"/>
        <c:tickLblPos val="nextTo"/>
        <c:crossAx val="89241088"/>
        <c:crosses val="autoZero"/>
        <c:auto val="1"/>
        <c:lblAlgn val="ctr"/>
        <c:lblOffset val="100"/>
        <c:noMultiLvlLbl val="0"/>
      </c:catAx>
      <c:valAx>
        <c:axId val="89241088"/>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89239552"/>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tx2">
                <a:lumMod val="60000"/>
                <a:lumOff val="40000"/>
              </a:schemeClr>
            </a:solidFill>
            <a:ln>
              <a:solidFill>
                <a:schemeClr val="tx2">
                  <a:lumMod val="60000"/>
                  <a:lumOff val="40000"/>
                </a:schemeClr>
              </a:solidFill>
            </a:ln>
          </c:spPr>
          <c:invertIfNegative val="0"/>
          <c:cat>
            <c:strRef>
              <c:f>Analysis!$C$19:$C$20</c:f>
              <c:strCache>
                <c:ptCount val="2"/>
                <c:pt idx="0">
                  <c:v>2% DMSO</c:v>
                </c:pt>
                <c:pt idx="1">
                  <c:v>50uM DHP1c</c:v>
                </c:pt>
              </c:strCache>
            </c:strRef>
          </c:cat>
          <c:val>
            <c:numRef>
              <c:f>Analysis!$E$5:$E$6</c:f>
              <c:numCache>
                <c:formatCode>General</c:formatCode>
                <c:ptCount val="2"/>
                <c:pt idx="0">
                  <c:v>100</c:v>
                </c:pt>
                <c:pt idx="1">
                  <c:v>175.9</c:v>
                </c:pt>
              </c:numCache>
            </c:numRef>
          </c:val>
        </c:ser>
        <c:dLbls>
          <c:showLegendKey val="0"/>
          <c:showVal val="0"/>
          <c:showCatName val="0"/>
          <c:showSerName val="0"/>
          <c:showPercent val="0"/>
          <c:showBubbleSize val="0"/>
        </c:dLbls>
        <c:gapWidth val="150"/>
        <c:axId val="91835392"/>
        <c:axId val="91838720"/>
      </c:barChart>
      <c:catAx>
        <c:axId val="91835392"/>
        <c:scaling>
          <c:orientation val="minMax"/>
        </c:scaling>
        <c:delete val="0"/>
        <c:axPos val="b"/>
        <c:numFmt formatCode="General" sourceLinked="1"/>
        <c:majorTickMark val="out"/>
        <c:minorTickMark val="none"/>
        <c:tickLblPos val="nextTo"/>
        <c:crossAx val="91838720"/>
        <c:crosses val="autoZero"/>
        <c:auto val="1"/>
        <c:lblAlgn val="ctr"/>
        <c:lblOffset val="100"/>
        <c:noMultiLvlLbl val="0"/>
      </c:catAx>
      <c:valAx>
        <c:axId val="91838720"/>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91835392"/>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598699-D3B4-4DA2-B946-7FC637B34F64}" type="datetimeFigureOut">
              <a:rPr lang="en-US" smtClean="0"/>
              <a:t>6/10/2016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F35806-561F-4514-A174-ECD42308AEE1}" type="slidenum">
              <a:rPr lang="en-US" smtClean="0"/>
              <a:t>‹#›</a:t>
            </a:fld>
            <a:endParaRPr lang="en-US"/>
          </a:p>
        </p:txBody>
      </p:sp>
    </p:spTree>
    <p:extLst>
      <p:ext uri="{BB962C8B-B14F-4D97-AF65-F5344CB8AC3E}">
        <p14:creationId xmlns:p14="http://schemas.microsoft.com/office/powerpoint/2010/main" val="62241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6E4E5-810E-4625-A685-8DF9DDD5F994}" type="slidenum">
              <a:rPr lang="en-US" smtClean="0"/>
              <a:t>9</a:t>
            </a:fld>
            <a:endParaRPr lang="en-US"/>
          </a:p>
        </p:txBody>
      </p:sp>
    </p:spTree>
    <p:extLst>
      <p:ext uri="{BB962C8B-B14F-4D97-AF65-F5344CB8AC3E}">
        <p14:creationId xmlns:p14="http://schemas.microsoft.com/office/powerpoint/2010/main" val="207110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6E4E5-810E-4625-A685-8DF9DDD5F994}" type="slidenum">
              <a:rPr lang="en-US" smtClean="0"/>
              <a:t>10</a:t>
            </a:fld>
            <a:endParaRPr lang="en-US"/>
          </a:p>
        </p:txBody>
      </p:sp>
    </p:spTree>
    <p:extLst>
      <p:ext uri="{BB962C8B-B14F-4D97-AF65-F5344CB8AC3E}">
        <p14:creationId xmlns:p14="http://schemas.microsoft.com/office/powerpoint/2010/main" val="207110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42980A-8F19-4322-B269-A7721B025F34}" type="slidenum">
              <a:rPr lang="en-US" altLang="en-US"/>
              <a:pPr/>
              <a:t>‹#›</a:t>
            </a:fld>
            <a:endParaRPr lang="en-US" altLang="en-US"/>
          </a:p>
        </p:txBody>
      </p:sp>
    </p:spTree>
    <p:extLst>
      <p:ext uri="{BB962C8B-B14F-4D97-AF65-F5344CB8AC3E}">
        <p14:creationId xmlns:p14="http://schemas.microsoft.com/office/powerpoint/2010/main" val="1204315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46DD4DE-EC67-485C-BAB3-2C45C4563984}" type="slidenum">
              <a:rPr lang="en-US" altLang="en-US"/>
              <a:pPr/>
              <a:t>‹#›</a:t>
            </a:fld>
            <a:endParaRPr lang="en-US" altLang="en-US"/>
          </a:p>
        </p:txBody>
      </p:sp>
    </p:spTree>
    <p:extLst>
      <p:ext uri="{BB962C8B-B14F-4D97-AF65-F5344CB8AC3E}">
        <p14:creationId xmlns:p14="http://schemas.microsoft.com/office/powerpoint/2010/main" val="17235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9CC56A-F0A2-4D7D-91C9-1A95E05169C0}" type="slidenum">
              <a:rPr lang="en-US" altLang="en-US"/>
              <a:pPr/>
              <a:t>‹#›</a:t>
            </a:fld>
            <a:endParaRPr lang="en-US" altLang="en-US"/>
          </a:p>
        </p:txBody>
      </p:sp>
    </p:spTree>
    <p:extLst>
      <p:ext uri="{BB962C8B-B14F-4D97-AF65-F5344CB8AC3E}">
        <p14:creationId xmlns:p14="http://schemas.microsoft.com/office/powerpoint/2010/main" val="94209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0435EF5-84E5-4DBB-A866-23D35A69088F}" type="slidenum">
              <a:rPr lang="en-US" altLang="en-US"/>
              <a:pPr/>
              <a:t>‹#›</a:t>
            </a:fld>
            <a:endParaRPr lang="en-US" altLang="en-US"/>
          </a:p>
        </p:txBody>
      </p:sp>
    </p:spTree>
    <p:extLst>
      <p:ext uri="{BB962C8B-B14F-4D97-AF65-F5344CB8AC3E}">
        <p14:creationId xmlns:p14="http://schemas.microsoft.com/office/powerpoint/2010/main" val="387793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CD7306-6CF8-4392-9931-FD02DDD23480}" type="slidenum">
              <a:rPr lang="en-US" altLang="en-US"/>
              <a:pPr/>
              <a:t>‹#›</a:t>
            </a:fld>
            <a:endParaRPr lang="en-US" altLang="en-US"/>
          </a:p>
        </p:txBody>
      </p:sp>
    </p:spTree>
    <p:extLst>
      <p:ext uri="{BB962C8B-B14F-4D97-AF65-F5344CB8AC3E}">
        <p14:creationId xmlns:p14="http://schemas.microsoft.com/office/powerpoint/2010/main" val="66468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57A988B-3713-4629-AC96-B3FA5236627A}" type="slidenum">
              <a:rPr lang="en-US" altLang="en-US"/>
              <a:pPr/>
              <a:t>‹#›</a:t>
            </a:fld>
            <a:endParaRPr lang="en-US" altLang="en-US"/>
          </a:p>
        </p:txBody>
      </p:sp>
    </p:spTree>
    <p:extLst>
      <p:ext uri="{BB962C8B-B14F-4D97-AF65-F5344CB8AC3E}">
        <p14:creationId xmlns:p14="http://schemas.microsoft.com/office/powerpoint/2010/main" val="61017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A10EE95-B8A8-49CB-AD82-E50C81138D36}" type="slidenum">
              <a:rPr lang="en-US" altLang="en-US"/>
              <a:pPr/>
              <a:t>‹#›</a:t>
            </a:fld>
            <a:endParaRPr lang="en-US" altLang="en-US"/>
          </a:p>
        </p:txBody>
      </p:sp>
    </p:spTree>
    <p:extLst>
      <p:ext uri="{BB962C8B-B14F-4D97-AF65-F5344CB8AC3E}">
        <p14:creationId xmlns:p14="http://schemas.microsoft.com/office/powerpoint/2010/main" val="2670197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AA06110-54AA-43BC-82F8-CFC59B0E0EED}" type="slidenum">
              <a:rPr lang="en-US" altLang="en-US"/>
              <a:pPr/>
              <a:t>‹#›</a:t>
            </a:fld>
            <a:endParaRPr lang="en-US" altLang="en-US"/>
          </a:p>
        </p:txBody>
      </p:sp>
    </p:spTree>
    <p:extLst>
      <p:ext uri="{BB962C8B-B14F-4D97-AF65-F5344CB8AC3E}">
        <p14:creationId xmlns:p14="http://schemas.microsoft.com/office/powerpoint/2010/main" val="132331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29183FA-A699-4FA0-AB82-7E7B6C883EA7}" type="slidenum">
              <a:rPr lang="en-US" altLang="en-US"/>
              <a:pPr/>
              <a:t>‹#›</a:t>
            </a:fld>
            <a:endParaRPr lang="en-US" altLang="en-US"/>
          </a:p>
        </p:txBody>
      </p:sp>
    </p:spTree>
    <p:extLst>
      <p:ext uri="{BB962C8B-B14F-4D97-AF65-F5344CB8AC3E}">
        <p14:creationId xmlns:p14="http://schemas.microsoft.com/office/powerpoint/2010/main" val="360022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A6D8C6A-D86E-4EED-884A-D78F2D508F2F}" type="slidenum">
              <a:rPr lang="en-US" altLang="en-US"/>
              <a:pPr/>
              <a:t>‹#›</a:t>
            </a:fld>
            <a:endParaRPr lang="en-US" altLang="en-US"/>
          </a:p>
        </p:txBody>
      </p:sp>
    </p:spTree>
    <p:extLst>
      <p:ext uri="{BB962C8B-B14F-4D97-AF65-F5344CB8AC3E}">
        <p14:creationId xmlns:p14="http://schemas.microsoft.com/office/powerpoint/2010/main" val="3601982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1EF043C-7694-4B6B-8BE2-B19C14826F50}" type="slidenum">
              <a:rPr lang="en-US" altLang="en-US"/>
              <a:pPr/>
              <a:t>‹#›</a:t>
            </a:fld>
            <a:endParaRPr lang="en-US" altLang="en-US"/>
          </a:p>
        </p:txBody>
      </p:sp>
    </p:spTree>
    <p:extLst>
      <p:ext uri="{BB962C8B-B14F-4D97-AF65-F5344CB8AC3E}">
        <p14:creationId xmlns:p14="http://schemas.microsoft.com/office/powerpoint/2010/main" val="428400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2ED91CB-B6F2-47CF-BA3B-FBF7BFC6542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t>Validation of SIRTainty DHP1c/SIRT1 result by HPLC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409797" cy="369332"/>
          </a:xfrm>
          <a:prstGeom prst="rect">
            <a:avLst/>
          </a:prstGeom>
          <a:noFill/>
        </p:spPr>
        <p:txBody>
          <a:bodyPr wrap="none" rtlCol="0">
            <a:spAutoFit/>
          </a:bodyPr>
          <a:lstStyle/>
          <a:p>
            <a:r>
              <a:rPr lang="en-US" b="1" u="sng" dirty="0" smtClean="0"/>
              <a:t>Repeat JMC 2015 experiment in PMC-AT Lab</a:t>
            </a:r>
            <a:endParaRPr lang="en-US" b="1" u="sng" dirty="0"/>
          </a:p>
        </p:txBody>
      </p:sp>
      <p:sp>
        <p:nvSpPr>
          <p:cNvPr id="3" name="TextBox 2"/>
          <p:cNvSpPr txBox="1"/>
          <p:nvPr/>
        </p:nvSpPr>
        <p:spPr>
          <a:xfrm>
            <a:off x="91720" y="381000"/>
            <a:ext cx="1739130" cy="1754326"/>
          </a:xfrm>
          <a:prstGeom prst="rect">
            <a:avLst/>
          </a:prstGeom>
          <a:noFill/>
        </p:spPr>
        <p:txBody>
          <a:bodyPr wrap="none" rtlCol="0">
            <a:spAutoFit/>
          </a:bodyPr>
          <a:lstStyle/>
          <a:p>
            <a:r>
              <a:rPr lang="en-US" sz="1200" b="1" dirty="0" smtClean="0"/>
              <a:t>Experimental conditions</a:t>
            </a:r>
          </a:p>
          <a:p>
            <a:r>
              <a:rPr lang="en-US" sz="1200" dirty="0" smtClean="0"/>
              <a:t>[SIRT1] =5U/reaction</a:t>
            </a:r>
            <a:endParaRPr lang="en-US" sz="1200" dirty="0"/>
          </a:p>
          <a:p>
            <a:r>
              <a:rPr lang="en-US" sz="1200" dirty="0" smtClean="0"/>
              <a:t>[NAD</a:t>
            </a:r>
            <a:r>
              <a:rPr lang="en-US" sz="1200" baseline="30000" dirty="0" smtClean="0"/>
              <a:t>+</a:t>
            </a:r>
            <a:r>
              <a:rPr lang="en-US" sz="1200" dirty="0" smtClean="0"/>
              <a:t>] =200 </a:t>
            </a:r>
            <a:r>
              <a:rPr lang="en-US" sz="1200" dirty="0" err="1">
                <a:latin typeface="Symbol" pitchFamily="18" charset="2"/>
              </a:rPr>
              <a:t>m</a:t>
            </a:r>
            <a:r>
              <a:rPr lang="en-US" sz="1200" dirty="0" err="1" smtClean="0"/>
              <a:t>M</a:t>
            </a:r>
            <a:endParaRPr lang="en-US" sz="1200" dirty="0" smtClean="0"/>
          </a:p>
          <a:p>
            <a:r>
              <a:rPr lang="en-US" sz="1200" dirty="0" smtClean="0"/>
              <a:t>[H3K9 peptide] =25 </a:t>
            </a:r>
            <a:r>
              <a:rPr lang="en-US" sz="1200" dirty="0" err="1" smtClean="0">
                <a:latin typeface="Symbol" pitchFamily="18" charset="2"/>
              </a:rPr>
              <a:t>m</a:t>
            </a:r>
            <a:r>
              <a:rPr lang="en-US" sz="1200" dirty="0" err="1" smtClean="0"/>
              <a:t>M</a:t>
            </a:r>
            <a:endParaRPr lang="en-US" sz="1200" dirty="0" smtClean="0"/>
          </a:p>
          <a:p>
            <a:r>
              <a:rPr lang="en-US" sz="1200" dirty="0" smtClean="0"/>
              <a:t>[DHP1c] = 50uM</a:t>
            </a:r>
          </a:p>
          <a:p>
            <a:r>
              <a:rPr lang="en-US" sz="1200" dirty="0" smtClean="0"/>
              <a:t>% DMSO= 2%</a:t>
            </a:r>
          </a:p>
          <a:p>
            <a:r>
              <a:rPr lang="en-US" sz="1200" dirty="0" smtClean="0"/>
              <a:t>Time points= 0, 30 min</a:t>
            </a:r>
          </a:p>
          <a:p>
            <a:r>
              <a:rPr lang="en-US" sz="1200" dirty="0" smtClean="0"/>
              <a:t>Temp.= 37oC</a:t>
            </a:r>
          </a:p>
          <a:p>
            <a:r>
              <a:rPr lang="en-US" sz="1200" dirty="0" smtClean="0"/>
              <a:t>Gain (</a:t>
            </a:r>
            <a:r>
              <a:rPr lang="en-US" sz="1200" dirty="0" err="1"/>
              <a:t>TeCan</a:t>
            </a:r>
            <a:r>
              <a:rPr lang="en-US" sz="1200" dirty="0"/>
              <a:t> </a:t>
            </a:r>
            <a:r>
              <a:rPr lang="en-US" sz="1200" dirty="0" smtClean="0"/>
              <a:t>)=65</a:t>
            </a:r>
          </a:p>
        </p:txBody>
      </p:sp>
      <p:graphicFrame>
        <p:nvGraphicFramePr>
          <p:cNvPr id="4" name="Table 3"/>
          <p:cNvGraphicFramePr>
            <a:graphicFrameLocks noGrp="1"/>
          </p:cNvGraphicFramePr>
          <p:nvPr>
            <p:extLst>
              <p:ext uri="{D42A27DB-BD31-4B8C-83A1-F6EECF244321}">
                <p14:modId xmlns:p14="http://schemas.microsoft.com/office/powerpoint/2010/main" val="2582405113"/>
              </p:ext>
            </p:extLst>
          </p:nvPr>
        </p:nvGraphicFramePr>
        <p:xfrm>
          <a:off x="91720" y="2368669"/>
          <a:ext cx="8899879" cy="3576456"/>
        </p:xfrm>
        <a:graphic>
          <a:graphicData uri="http://schemas.openxmlformats.org/drawingml/2006/table">
            <a:tbl>
              <a:tblPr>
                <a:tableStyleId>{5C22544A-7EE6-4342-B048-85BDC9FD1C3A}</a:tableStyleId>
              </a:tblPr>
              <a:tblGrid>
                <a:gridCol w="2785866"/>
                <a:gridCol w="594611"/>
                <a:gridCol w="509666"/>
                <a:gridCol w="509666"/>
                <a:gridCol w="509666"/>
                <a:gridCol w="661413"/>
                <a:gridCol w="741196"/>
                <a:gridCol w="839375"/>
                <a:gridCol w="834021"/>
                <a:gridCol w="396841"/>
                <a:gridCol w="517558"/>
              </a:tblGrid>
              <a:tr h="347008">
                <a:tc rowSpan="2">
                  <a:txBody>
                    <a:bodyPr/>
                    <a:lstStyle/>
                    <a:p>
                      <a:pPr algn="l" fontAlgn="b"/>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smtClean="0">
                          <a:effectLst/>
                        </a:rPr>
                        <a:t>Run 1</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smtClean="0">
                          <a:effectLst/>
                        </a:rPr>
                        <a:t>Run 2</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Avg_0min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Avg_60min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a:effectLst/>
                        </a:rPr>
                        <a:t>Background </a:t>
                      </a:r>
                      <a:r>
                        <a:rPr lang="en-US" sz="1000" b="1" u="none" strike="noStrike" dirty="0" smtClean="0">
                          <a:effectLst/>
                        </a:rPr>
                        <a:t>Subtraction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0" i="0" u="none" strike="noStrike" dirty="0">
                        <a:effectLst/>
                        <a:latin typeface="Arial"/>
                      </a:endParaRPr>
                    </a:p>
                  </a:txBody>
                  <a:tcPr marL="0" marR="0" marT="0" marB="0" anchor="ctr"/>
                </a:tc>
                <a:tc rowSpan="2">
                  <a:txBody>
                    <a:bodyPr/>
                    <a:lstStyle/>
                    <a:p>
                      <a:pPr algn="ctr" fontAlgn="b"/>
                      <a:r>
                        <a:rPr lang="en-US" sz="1000" b="1" u="none" strike="noStrike" dirty="0">
                          <a:effectLst/>
                          <a:latin typeface="Symbol" panose="05050102010706020507" pitchFamily="18" charset="2"/>
                        </a:rPr>
                        <a:t>D</a:t>
                      </a:r>
                      <a:r>
                        <a:rPr lang="en-US" sz="1000" b="1" u="none" strike="noStrike" dirty="0">
                          <a:effectLst/>
                        </a:rPr>
                        <a:t> AFU</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 Activity</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6123">
                <a:tc vMerge="1">
                  <a:txBody>
                    <a:bodyPr/>
                    <a:lstStyle/>
                    <a:p>
                      <a:endParaRPr lang="en-US"/>
                    </a:p>
                  </a:txBody>
                  <a:tcPr/>
                </a:tc>
                <a:tc>
                  <a:txBody>
                    <a:bodyPr/>
                    <a:lstStyle/>
                    <a:p>
                      <a:pPr algn="ctr" fontAlgn="b"/>
                      <a:r>
                        <a:rPr lang="en-US" sz="1000" b="1" i="0" u="none" strike="noStrike" dirty="0" smtClean="0">
                          <a:effectLst/>
                          <a:latin typeface="Arial"/>
                        </a:rPr>
                        <a:t>0</a:t>
                      </a:r>
                      <a:r>
                        <a:rPr lang="en-US" sz="1000" b="1" i="0" u="none" strike="noStrike" baseline="0" dirty="0" smtClean="0">
                          <a:effectLst/>
                          <a:latin typeface="Arial"/>
                        </a:rPr>
                        <a:t>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60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60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fontAlgn="b"/>
                      <a:r>
                        <a:rPr lang="en-US" sz="1000" b="1" u="none" strike="noStrike" dirty="0">
                          <a:effectLst/>
                          <a:latin typeface="Symbol" panose="05050102010706020507" pitchFamily="18" charset="2"/>
                        </a:rPr>
                        <a:t>D</a:t>
                      </a:r>
                      <a:r>
                        <a:rPr lang="en-US" sz="1000" b="1" u="none" strike="noStrike" dirty="0">
                          <a:effectLst/>
                        </a:rPr>
                        <a:t>AFU_0min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u="none" strike="noStrike" dirty="0">
                          <a:effectLst/>
                          <a:latin typeface="Symbol" panose="05050102010706020507" pitchFamily="18" charset="2"/>
                        </a:rPr>
                        <a:t>D</a:t>
                      </a:r>
                      <a:r>
                        <a:rPr lang="en-US" sz="1000" b="1" u="none" strike="noStrike" dirty="0">
                          <a:effectLst/>
                        </a:rPr>
                        <a:t>AFU_60min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r>
              <a:tr h="408523">
                <a:tc>
                  <a:txBody>
                    <a:bodyPr/>
                    <a:lstStyle/>
                    <a:p>
                      <a:pPr algn="l" fontAlgn="b"/>
                      <a:r>
                        <a:rPr lang="en-US" sz="1000" u="none" strike="noStrike" dirty="0">
                          <a:effectLst/>
                        </a:rPr>
                        <a:t>Buffer only (no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247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166</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Negative control (NAD</a:t>
                      </a:r>
                      <a:r>
                        <a:rPr lang="en-US" sz="1000" u="none" strike="noStrike" dirty="0" smtClean="0">
                          <a:effectLst/>
                        </a:rPr>
                        <a:t>+ peptide </a:t>
                      </a:r>
                      <a:r>
                        <a:rPr lang="en-US" sz="1000" u="none" strike="noStrike" dirty="0">
                          <a:effectLst/>
                        </a:rPr>
                        <a:t>substrate+PNCA1+Assay buffer-no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280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303</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311.0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304.0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Positive control (NAD</a:t>
                      </a:r>
                      <a:r>
                        <a:rPr lang="en-US" sz="1000" u="none" strike="noStrike" dirty="0" smtClean="0">
                          <a:effectLst/>
                        </a:rPr>
                        <a:t>+ peptide </a:t>
                      </a:r>
                      <a:r>
                        <a:rPr lang="en-US" sz="1000" u="none" strike="noStrike" dirty="0">
                          <a:effectLst/>
                        </a:rPr>
                        <a:t>substrate+PNCA1+Assay buffer+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417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408</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287.0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412.5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-24.0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108.5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132.5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2% </a:t>
                      </a:r>
                      <a:r>
                        <a:rPr lang="en-US" sz="1000" u="none" strike="noStrike" dirty="0" smtClean="0">
                          <a:effectLst/>
                        </a:rPr>
                        <a:t>DMSO </a:t>
                      </a:r>
                      <a:r>
                        <a:rPr lang="en-US" sz="1000" u="none" strike="noStrike" dirty="0">
                          <a:effectLst/>
                        </a:rPr>
                        <a:t>(NAD</a:t>
                      </a:r>
                      <a:r>
                        <a:rPr lang="en-US" sz="1000" u="none" strike="noStrike" dirty="0" smtClean="0">
                          <a:effectLst/>
                        </a:rPr>
                        <a:t>+ peptide </a:t>
                      </a:r>
                      <a:r>
                        <a:rPr lang="en-US" sz="1000" u="none" strike="noStrike" dirty="0">
                          <a:effectLst/>
                        </a:rPr>
                        <a:t>substrate+PNCA1+Assay </a:t>
                      </a:r>
                      <a:r>
                        <a:rPr lang="en-US" sz="1000" u="none" strike="noStrike" dirty="0" smtClean="0">
                          <a:effectLst/>
                        </a:rPr>
                        <a:t>buffer + DMSO-no </a:t>
                      </a:r>
                      <a:r>
                        <a:rPr lang="en-US" sz="1000" u="none" strike="noStrike" dirty="0">
                          <a:effectLst/>
                        </a:rPr>
                        <a:t>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233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2% </a:t>
                      </a:r>
                      <a:r>
                        <a:rPr lang="en-US" sz="1000" u="none" strike="noStrike" dirty="0" smtClean="0">
                          <a:effectLst/>
                        </a:rPr>
                        <a:t>DMSO </a:t>
                      </a:r>
                      <a:r>
                        <a:rPr lang="en-US" sz="1000" u="none" strike="noStrike" dirty="0">
                          <a:effectLst/>
                        </a:rPr>
                        <a:t>(NAD</a:t>
                      </a:r>
                      <a:r>
                        <a:rPr lang="en-US" sz="1000" u="none" strike="noStrike" dirty="0" smtClean="0">
                          <a:effectLst/>
                        </a:rPr>
                        <a:t>+ peptide </a:t>
                      </a:r>
                      <a:r>
                        <a:rPr lang="en-US" sz="1000" u="none" strike="noStrike" dirty="0">
                          <a:effectLst/>
                        </a:rPr>
                        <a:t>substrate+PNCA1+Assay buffer+DMSO+SIRT1)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263.0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86.5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118.5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solidFill>
                            <a:srgbClr val="FF0000"/>
                          </a:solidFill>
                          <a:effectLst/>
                        </a:rPr>
                        <a:t>100.0</a:t>
                      </a:r>
                      <a:endParaRPr lang="en-US" sz="1200" b="1" i="0" u="none" strike="noStrike" dirty="0">
                        <a:solidFill>
                          <a:srgbClr val="FF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DHP1c  (NAD</a:t>
                      </a:r>
                      <a:r>
                        <a:rPr lang="en-US" sz="1000" u="none" strike="noStrike" dirty="0" smtClean="0">
                          <a:effectLst/>
                        </a:rPr>
                        <a:t>+ peptide </a:t>
                      </a:r>
                      <a:r>
                        <a:rPr lang="en-US" sz="1000" u="none" strike="noStrike" dirty="0">
                          <a:effectLst/>
                        </a:rPr>
                        <a:t>substrate+PNCA1+Assay buffer+DHP1c-no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1149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1185.0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DHP1c  (NAD</a:t>
                      </a:r>
                      <a:r>
                        <a:rPr lang="en-US" sz="1000" u="none" strike="noStrike" dirty="0" smtClean="0">
                          <a:effectLst/>
                        </a:rPr>
                        <a:t>+ peptide </a:t>
                      </a:r>
                      <a:r>
                        <a:rPr lang="en-US" sz="1000" u="none" strike="noStrike" dirty="0">
                          <a:effectLst/>
                        </a:rPr>
                        <a:t>substrate+PNCA1+Assay buffer+DHP1c +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1234</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1097.5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-87.5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208.5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solidFill>
                            <a:srgbClr val="FF0000"/>
                          </a:solidFill>
                          <a:effectLst/>
                        </a:rPr>
                        <a:t>175.9</a:t>
                      </a:r>
                      <a:endParaRPr lang="en-US" sz="1200" b="1" i="0" u="none" strike="noStrike" dirty="0">
                        <a:solidFill>
                          <a:srgbClr val="FF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3381241314"/>
              </p:ext>
            </p:extLst>
          </p:nvPr>
        </p:nvGraphicFramePr>
        <p:xfrm>
          <a:off x="5273040" y="45482"/>
          <a:ext cx="3429000" cy="228772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6200" y="6035040"/>
            <a:ext cx="8610600" cy="830997"/>
          </a:xfrm>
          <a:prstGeom prst="rect">
            <a:avLst/>
          </a:prstGeom>
          <a:noFill/>
        </p:spPr>
        <p:txBody>
          <a:bodyPr wrap="square" rtlCol="0">
            <a:spAutoFit/>
          </a:bodyPr>
          <a:lstStyle/>
          <a:p>
            <a:r>
              <a:rPr lang="en-US" sz="1200" b="1" dirty="0" smtClean="0"/>
              <a:t>Calculation details (Method B) : </a:t>
            </a:r>
          </a:p>
          <a:p>
            <a:pPr lvl="1"/>
            <a:r>
              <a:rPr lang="en-US" sz="1200" b="1" dirty="0" smtClean="0">
                <a:latin typeface="Symbol" panose="05050102010706020507" pitchFamily="18" charset="2"/>
              </a:rPr>
              <a:t>D</a:t>
            </a:r>
            <a:r>
              <a:rPr lang="en-US" sz="1200" b="1" dirty="0" smtClean="0"/>
              <a:t>AFU = </a:t>
            </a:r>
            <a:r>
              <a:rPr lang="en-US" sz="1200" b="1" dirty="0" smtClean="0">
                <a:latin typeface="Symbol" panose="05050102010706020507" pitchFamily="18" charset="2"/>
              </a:rPr>
              <a:t>D</a:t>
            </a:r>
            <a:r>
              <a:rPr lang="en-US" sz="1200" b="1" dirty="0" smtClean="0"/>
              <a:t>AFU_60min – </a:t>
            </a:r>
            <a:r>
              <a:rPr lang="en-US" sz="1200" b="1" dirty="0" smtClean="0">
                <a:latin typeface="Symbol" panose="05050102010706020507" pitchFamily="18" charset="2"/>
              </a:rPr>
              <a:t>D</a:t>
            </a:r>
            <a:r>
              <a:rPr lang="en-US" sz="1200" b="1" dirty="0" smtClean="0"/>
              <a:t>AFU_0min</a:t>
            </a:r>
            <a:endParaRPr lang="en-US" sz="1200" b="1" baseline="-25000" dirty="0" smtClean="0"/>
          </a:p>
          <a:p>
            <a:pPr lvl="1"/>
            <a:r>
              <a:rPr lang="en-US" sz="1200" b="1" dirty="0" smtClean="0">
                <a:latin typeface="Symbol" panose="05050102010706020507" pitchFamily="18" charset="2"/>
              </a:rPr>
              <a:t>D</a:t>
            </a:r>
            <a:r>
              <a:rPr lang="en-US" sz="1200" b="1" dirty="0" smtClean="0"/>
              <a:t>AFU_0min = AFU(with SIRT1) – AFU(without SIRT1) at 0min time point</a:t>
            </a:r>
          </a:p>
          <a:p>
            <a:pPr lvl="1"/>
            <a:r>
              <a:rPr lang="en-US" sz="1200" b="1" dirty="0" smtClean="0">
                <a:latin typeface="Symbol" panose="05050102010706020507" pitchFamily="18" charset="2"/>
              </a:rPr>
              <a:t>D</a:t>
            </a:r>
            <a:r>
              <a:rPr lang="en-US" sz="1200" b="1" dirty="0" smtClean="0"/>
              <a:t>AFU_60min =</a:t>
            </a:r>
            <a:r>
              <a:rPr lang="en-US" sz="1200" b="1" dirty="0"/>
              <a:t>AFU(with SIRT1) – AFU(without SIRT1) at </a:t>
            </a:r>
            <a:r>
              <a:rPr lang="en-US" sz="1200" b="1" dirty="0" smtClean="0"/>
              <a:t>60min </a:t>
            </a:r>
            <a:r>
              <a:rPr lang="en-US" sz="1200" b="1" dirty="0"/>
              <a:t>time </a:t>
            </a:r>
            <a:r>
              <a:rPr lang="en-US" sz="1200" b="1" dirty="0" smtClean="0"/>
              <a:t>point</a:t>
            </a:r>
            <a:endParaRPr lang="en-US" sz="1200" b="1" dirty="0"/>
          </a:p>
        </p:txBody>
      </p:sp>
      <p:sp>
        <p:nvSpPr>
          <p:cNvPr id="7" name="TextBox 6"/>
          <p:cNvSpPr txBox="1"/>
          <p:nvPr/>
        </p:nvSpPr>
        <p:spPr>
          <a:xfrm>
            <a:off x="2057400" y="381000"/>
            <a:ext cx="2600603" cy="1754326"/>
          </a:xfrm>
          <a:prstGeom prst="rect">
            <a:avLst/>
          </a:prstGeom>
          <a:noFill/>
        </p:spPr>
        <p:txBody>
          <a:bodyPr wrap="square" rtlCol="0">
            <a:spAutoFit/>
          </a:bodyPr>
          <a:lstStyle/>
          <a:p>
            <a:r>
              <a:rPr lang="en-US" sz="1200" b="1" dirty="0" smtClean="0"/>
              <a:t>Operation procedure</a:t>
            </a:r>
          </a:p>
          <a:p>
            <a:r>
              <a:rPr lang="en-US" sz="1200" dirty="0" smtClean="0"/>
              <a:t>The deacetylation reaction was initiated by addition of SIRT1 enzyme. The mix was incubated at 37oC for 30min. Developer was added upon the desired time point and incubated at room temperature for 30min avoiding light. Then read the sample on </a:t>
            </a:r>
            <a:r>
              <a:rPr lang="en-US" sz="1200" dirty="0" err="1" smtClean="0"/>
              <a:t>TeCan</a:t>
            </a:r>
            <a:r>
              <a:rPr lang="en-US" sz="1200" dirty="0" smtClean="0"/>
              <a:t> at Ex/</a:t>
            </a:r>
            <a:r>
              <a:rPr lang="en-US" sz="1200" dirty="0" err="1" smtClean="0"/>
              <a:t>Em</a:t>
            </a:r>
            <a:r>
              <a:rPr lang="en-US" sz="1200" dirty="0" smtClean="0"/>
              <a:t>=420nm/460nm.</a:t>
            </a:r>
            <a:endParaRPr lang="en-US" sz="1200" dirty="0"/>
          </a:p>
        </p:txBody>
      </p:sp>
    </p:spTree>
    <p:extLst>
      <p:ext uri="{BB962C8B-B14F-4D97-AF65-F5344CB8AC3E}">
        <p14:creationId xmlns:p14="http://schemas.microsoft.com/office/powerpoint/2010/main" val="1121470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2720617" cy="1862048"/>
          </a:xfrm>
          <a:prstGeom prst="rect">
            <a:avLst/>
          </a:prstGeom>
          <a:noFill/>
        </p:spPr>
        <p:txBody>
          <a:bodyPr wrap="none" rtlCol="0">
            <a:spAutoFit/>
          </a:bodyPr>
          <a:lstStyle/>
          <a:p>
            <a:r>
              <a:rPr lang="en-US" sz="1700" b="1" u="sng" dirty="0" smtClean="0"/>
              <a:t>Experimental conditions</a:t>
            </a:r>
          </a:p>
          <a:p>
            <a:r>
              <a:rPr lang="en-US" sz="1400" dirty="0" smtClean="0"/>
              <a:t>[SIRT1] = 5U</a:t>
            </a:r>
          </a:p>
          <a:p>
            <a:r>
              <a:rPr lang="en-US" sz="1400" dirty="0" smtClean="0"/>
              <a:t>[NAD</a:t>
            </a:r>
            <a:r>
              <a:rPr lang="en-US" sz="1400" baseline="30000" dirty="0" smtClean="0"/>
              <a:t>+</a:t>
            </a:r>
            <a:r>
              <a:rPr lang="en-US" sz="1400" dirty="0" smtClean="0"/>
              <a:t>] =200 </a:t>
            </a:r>
            <a:r>
              <a:rPr lang="en-US" sz="1400" dirty="0" err="1" smtClean="0">
                <a:latin typeface="Symbol" pitchFamily="18" charset="2"/>
              </a:rPr>
              <a:t>m</a:t>
            </a:r>
            <a:r>
              <a:rPr lang="en-US" sz="1400" dirty="0" err="1" smtClean="0"/>
              <a:t>M</a:t>
            </a:r>
            <a:endParaRPr lang="en-US" sz="1400" dirty="0" smtClean="0"/>
          </a:p>
          <a:p>
            <a:r>
              <a:rPr lang="en-US" sz="1400" dirty="0" smtClean="0"/>
              <a:t>[H3K9 peptide] =25 </a:t>
            </a:r>
            <a:r>
              <a:rPr lang="en-US" sz="1400" dirty="0" err="1" smtClean="0">
                <a:latin typeface="Symbol" pitchFamily="18" charset="2"/>
              </a:rPr>
              <a:t>m</a:t>
            </a:r>
            <a:r>
              <a:rPr lang="en-US" sz="1400" dirty="0" err="1" smtClean="0"/>
              <a:t>M</a:t>
            </a:r>
            <a:endParaRPr lang="en-US" sz="1400" dirty="0" smtClean="0"/>
          </a:p>
          <a:p>
            <a:r>
              <a:rPr lang="en-US" sz="1400" dirty="0" smtClean="0"/>
              <a:t>%DMSO = 0, 2%</a:t>
            </a:r>
          </a:p>
          <a:p>
            <a:r>
              <a:rPr lang="en-US" sz="1400" dirty="0" smtClean="0"/>
              <a:t>[DHP1c] = 50 </a:t>
            </a:r>
            <a:r>
              <a:rPr lang="en-US" sz="1400" dirty="0" err="1" smtClean="0"/>
              <a:t>uM</a:t>
            </a:r>
            <a:endParaRPr lang="en-US" sz="1400" dirty="0" smtClean="0"/>
          </a:p>
          <a:p>
            <a:r>
              <a:rPr lang="en-US" sz="1400" dirty="0" smtClean="0"/>
              <a:t>Time points= 0, 30 min</a:t>
            </a:r>
          </a:p>
          <a:p>
            <a:r>
              <a:rPr lang="en-US" sz="1400" dirty="0" smtClean="0"/>
              <a:t>Temp.= 37oC</a:t>
            </a:r>
          </a:p>
        </p:txBody>
      </p:sp>
      <p:sp>
        <p:nvSpPr>
          <p:cNvPr id="3" name="TextBox 2"/>
          <p:cNvSpPr txBox="1"/>
          <p:nvPr/>
        </p:nvSpPr>
        <p:spPr>
          <a:xfrm>
            <a:off x="0" y="-11192"/>
            <a:ext cx="1876860" cy="369332"/>
          </a:xfrm>
          <a:prstGeom prst="rect">
            <a:avLst/>
          </a:prstGeom>
          <a:noFill/>
        </p:spPr>
        <p:txBody>
          <a:bodyPr wrap="none" rtlCol="0">
            <a:spAutoFit/>
          </a:bodyPr>
          <a:lstStyle/>
          <a:p>
            <a:r>
              <a:rPr lang="en-US" b="1" dirty="0" smtClean="0"/>
              <a:t>HPLC-based assay</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872722278"/>
              </p:ext>
            </p:extLst>
          </p:nvPr>
        </p:nvGraphicFramePr>
        <p:xfrm>
          <a:off x="38100" y="2286000"/>
          <a:ext cx="9067800" cy="3212745"/>
        </p:xfrm>
        <a:graphic>
          <a:graphicData uri="http://schemas.openxmlformats.org/drawingml/2006/table">
            <a:tbl>
              <a:tblPr>
                <a:tableStyleId>{5C22544A-7EE6-4342-B048-85BDC9FD1C3A}</a:tableStyleId>
              </a:tblPr>
              <a:tblGrid>
                <a:gridCol w="2015067"/>
                <a:gridCol w="852528"/>
                <a:gridCol w="909559"/>
                <a:gridCol w="815971"/>
                <a:gridCol w="943852"/>
                <a:gridCol w="753892"/>
                <a:gridCol w="881774"/>
                <a:gridCol w="631719"/>
                <a:gridCol w="631719"/>
                <a:gridCol w="631719"/>
              </a:tblGrid>
              <a:tr h="381000">
                <a:tc rowSpan="2">
                  <a:txBody>
                    <a:bodyPr/>
                    <a:lstStyle/>
                    <a:p>
                      <a:pPr algn="ctr" fontAlgn="b"/>
                      <a:r>
                        <a:rPr lang="en-US" sz="1400" b="1"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p>
                      <a:pPr algn="ctr" fontAlgn="ctr"/>
                      <a:r>
                        <a:rPr lang="en-US" sz="1400" b="1"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txBody>
                  <a:tcPr marL="8958" marR="8958" marT="8958" marB="0" anchor="ctr">
                    <a:solidFill>
                      <a:schemeClr val="bg1">
                        <a:lumMod val="85000"/>
                      </a:schemeClr>
                    </a:solidFill>
                  </a:tcPr>
                </a:tc>
                <a:tc gridSpan="2">
                  <a:txBody>
                    <a:bodyPr/>
                    <a:lstStyle/>
                    <a:p>
                      <a:pPr algn="ctr" fontAlgn="ctr"/>
                      <a:r>
                        <a:rPr lang="en-US" sz="1400" b="1" u="none" strike="noStrike" dirty="0" err="1">
                          <a:effectLst/>
                          <a:latin typeface="Calibri" panose="020F0502020204030204" pitchFamily="34" charset="0"/>
                        </a:rPr>
                        <a:t>SIRTainty</a:t>
                      </a:r>
                      <a:r>
                        <a:rPr lang="en-US" sz="1400" b="1" u="none" strike="noStrike" dirty="0">
                          <a:effectLst/>
                          <a:latin typeface="Calibri" panose="020F0502020204030204" pitchFamily="34" charset="0"/>
                        </a:rPr>
                        <a:t> </a:t>
                      </a:r>
                      <a:r>
                        <a:rPr lang="en-US" sz="1400" b="1" u="none" strike="noStrike" dirty="0" smtClean="0">
                          <a:effectLst/>
                          <a:latin typeface="Calibri" panose="020F0502020204030204" pitchFamily="34" charset="0"/>
                        </a:rPr>
                        <a:t>buffer</a:t>
                      </a:r>
                      <a:r>
                        <a:rPr lang="en-US" sz="1400" b="1"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txBody>
                  <a:tcPr marL="8958" marR="8958" marT="8958" marB="0" anchor="ctr">
                    <a:solidFill>
                      <a:schemeClr val="bg1">
                        <a:lumMod val="85000"/>
                      </a:schemeClr>
                    </a:solidFill>
                  </a:tcPr>
                </a:tc>
                <a:tc hMerge="1">
                  <a:txBody>
                    <a:bodyPr/>
                    <a:lstStyle/>
                    <a:p>
                      <a:pPr algn="ctr" fontAlgn="ctr"/>
                      <a:endParaRPr lang="en-US" sz="1400" b="1" i="0" u="none" strike="noStrike" dirty="0">
                        <a:solidFill>
                          <a:srgbClr val="000000"/>
                        </a:solidFill>
                        <a:effectLst/>
                        <a:latin typeface="Calibri"/>
                      </a:endParaRPr>
                    </a:p>
                  </a:txBody>
                  <a:tcPr marL="8958" marR="8958" marT="8958" marB="0" anchor="ctr">
                    <a:solidFill>
                      <a:schemeClr val="bg1">
                        <a:lumMod val="85000"/>
                      </a:schemeClr>
                    </a:solidFill>
                  </a:tcPr>
                </a:tc>
                <a:tc gridSpan="2">
                  <a:txBody>
                    <a:bodyPr/>
                    <a:lstStyle/>
                    <a:p>
                      <a:pPr algn="ctr" fontAlgn="ctr"/>
                      <a:r>
                        <a:rPr lang="en-US" sz="1400" b="1" u="none" strike="noStrike" dirty="0">
                          <a:effectLst/>
                          <a:latin typeface="Calibri" panose="020F0502020204030204" pitchFamily="34" charset="0"/>
                        </a:rPr>
                        <a:t>2% </a:t>
                      </a:r>
                      <a:r>
                        <a:rPr lang="en-US" sz="1400" b="1" u="none" strike="noStrike" dirty="0" smtClean="0">
                          <a:effectLst/>
                          <a:latin typeface="Calibri" panose="020F0502020204030204" pitchFamily="34" charset="0"/>
                        </a:rPr>
                        <a:t>DMSO</a:t>
                      </a:r>
                      <a:r>
                        <a:rPr lang="en-US" sz="1400" b="1" u="none" strike="noStrike" dirty="0">
                          <a:effectLst/>
                          <a:latin typeface="Calibri" panose="020F0502020204030204" pitchFamily="34" charset="0"/>
                        </a:rPr>
                        <a:t> </a:t>
                      </a:r>
                      <a:endParaRPr lang="en-US" sz="1400" b="1" i="0" u="none" strike="noStrike" dirty="0">
                        <a:solidFill>
                          <a:srgbClr val="000000"/>
                        </a:solidFill>
                        <a:effectLst/>
                        <a:latin typeface="Calibri" panose="020F0502020204030204" pitchFamily="34" charset="0"/>
                      </a:endParaRPr>
                    </a:p>
                  </a:txBody>
                  <a:tcPr marL="8958" marR="8958" marT="8958" marB="0" anchor="ctr">
                    <a:solidFill>
                      <a:schemeClr val="bg1">
                        <a:lumMod val="85000"/>
                      </a:schemeClr>
                    </a:solidFill>
                  </a:tcPr>
                </a:tc>
                <a:tc hMerge="1">
                  <a:txBody>
                    <a:bodyPr/>
                    <a:lstStyle/>
                    <a:p>
                      <a:pPr algn="ctr" fontAlgn="ctr"/>
                      <a:endParaRPr lang="en-US" sz="1400" b="1" i="0" u="none" strike="noStrike" dirty="0">
                        <a:solidFill>
                          <a:srgbClr val="000000"/>
                        </a:solidFill>
                        <a:effectLst/>
                        <a:latin typeface="Calibri"/>
                      </a:endParaRPr>
                    </a:p>
                  </a:txBody>
                  <a:tcPr marL="8958" marR="8958" marT="8958" marB="0" anchor="ctr">
                    <a:solidFill>
                      <a:schemeClr val="bg1">
                        <a:lumMod val="85000"/>
                      </a:schemeClr>
                    </a:solidFill>
                  </a:tcPr>
                </a:tc>
                <a:tc gridSpan="2">
                  <a:txBody>
                    <a:bodyPr/>
                    <a:lstStyle/>
                    <a:p>
                      <a:pPr algn="ctr" fontAlgn="ctr"/>
                      <a:r>
                        <a:rPr lang="en-US" sz="1400" b="1" u="none" strike="noStrike" dirty="0">
                          <a:effectLst/>
                          <a:latin typeface="Calibri" panose="020F0502020204030204" pitchFamily="34" charset="0"/>
                        </a:rPr>
                        <a:t>50uM </a:t>
                      </a:r>
                      <a:r>
                        <a:rPr lang="en-US" sz="1400" b="1" u="none" strike="noStrike" dirty="0" smtClean="0">
                          <a:effectLst/>
                          <a:latin typeface="Calibri" panose="020F0502020204030204" pitchFamily="34" charset="0"/>
                        </a:rPr>
                        <a:t>DHP1c</a:t>
                      </a:r>
                      <a:endParaRPr lang="en-US" sz="1400" b="1" i="0" u="none" strike="noStrike" dirty="0">
                        <a:solidFill>
                          <a:srgbClr val="000000"/>
                        </a:solidFill>
                        <a:effectLst/>
                        <a:latin typeface="Calibri" panose="020F0502020204030204" pitchFamily="34" charset="0"/>
                      </a:endParaRPr>
                    </a:p>
                  </a:txBody>
                  <a:tcPr marL="8958" marR="8958" marT="8958" marB="0" anchor="ctr">
                    <a:solidFill>
                      <a:schemeClr val="bg1">
                        <a:lumMod val="85000"/>
                      </a:schemeClr>
                    </a:solidFill>
                  </a:tcPr>
                </a:tc>
                <a:tc hMerge="1">
                  <a:txBody>
                    <a:bodyPr/>
                    <a:lstStyle/>
                    <a:p>
                      <a:pPr algn="ctr" fontAlgn="ctr"/>
                      <a:endParaRPr lang="en-US" sz="1400" b="1" i="0" u="none" strike="noStrike" dirty="0">
                        <a:solidFill>
                          <a:srgbClr val="000000"/>
                        </a:solidFill>
                        <a:effectLst/>
                        <a:latin typeface="Calibri"/>
                      </a:endParaRPr>
                    </a:p>
                  </a:txBody>
                  <a:tcPr marL="8958" marR="8958" marT="8958" marB="0" anchor="ctr">
                    <a:solidFill>
                      <a:schemeClr val="bg1">
                        <a:lumMod val="85000"/>
                      </a:schemeClr>
                    </a:solidFill>
                  </a:tcPr>
                </a:tc>
                <a:tc rowSpan="2">
                  <a:txBody>
                    <a:bodyPr/>
                    <a:lstStyle/>
                    <a:p>
                      <a:pPr algn="ctr" fontAlgn="ctr"/>
                      <a:r>
                        <a:rPr lang="en-US" sz="1400" b="1" u="none" strike="noStrike" dirty="0" err="1" smtClean="0">
                          <a:effectLst/>
                          <a:latin typeface="Calibri" panose="020F0502020204030204" pitchFamily="34" charset="0"/>
                        </a:rPr>
                        <a:t>Avg</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rowSpan="2">
                  <a:txBody>
                    <a:bodyPr/>
                    <a:lstStyle/>
                    <a:p>
                      <a:pPr algn="ctr" fontAlgn="ctr"/>
                      <a:r>
                        <a:rPr lang="en-US" sz="1400" b="1" u="none" strike="noStrike" dirty="0" err="1" smtClean="0">
                          <a:effectLst/>
                          <a:latin typeface="Calibri" panose="020F0502020204030204" pitchFamily="34" charset="0"/>
                        </a:rPr>
                        <a:t>Stdv</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rowSpan="2">
                  <a:txBody>
                    <a:bodyPr/>
                    <a:lstStyle/>
                    <a:p>
                      <a:pPr algn="ctr" fontAlgn="ctr"/>
                      <a:r>
                        <a:rPr lang="en-US" sz="1400" b="1" u="none" strike="noStrike" dirty="0">
                          <a:effectLst/>
                          <a:latin typeface="Calibri" panose="020F0502020204030204" pitchFamily="34" charset="0"/>
                        </a:rPr>
                        <a:t>cv</a:t>
                      </a:r>
                      <a:r>
                        <a:rPr lang="en-US" sz="1400" b="1" u="none" strike="noStrike" dirty="0" smtClean="0">
                          <a:effectLst/>
                          <a:latin typeface="Calibri" panose="020F0502020204030204" pitchFamily="34" charset="0"/>
                        </a:rPr>
                        <a:t>%</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381000">
                <a:tc vMerge="1">
                  <a:txBody>
                    <a:bodyPr/>
                    <a:lstStyle/>
                    <a:p>
                      <a:pPr algn="ctr" fontAlgn="ctr"/>
                      <a:endParaRPr lang="en-US" sz="1400" b="1" i="0" u="none" strike="noStrike" dirty="0">
                        <a:solidFill>
                          <a:srgbClr val="000000"/>
                        </a:solidFill>
                        <a:effectLst/>
                        <a:latin typeface="Calibri"/>
                      </a:endParaRPr>
                    </a:p>
                  </a:txBody>
                  <a:tcPr marL="8958" marR="8958" marT="8958" marB="0" anchor="ctr">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no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yes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no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yes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no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en-US" sz="1400" b="1" u="none" strike="noStrike" dirty="0">
                          <a:effectLst/>
                          <a:latin typeface="Calibri" panose="020F0502020204030204" pitchFamily="34" charset="0"/>
                        </a:rPr>
                        <a:t>yes SIRT1</a:t>
                      </a:r>
                      <a:endParaRPr lang="en-US" sz="1400" b="1"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8958" marR="8958" marT="8958" marB="0" anchor="ctr">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272305">
                <a:tc>
                  <a:txBody>
                    <a:bodyPr/>
                    <a:lstStyle/>
                    <a:p>
                      <a:pPr algn="ctr" fontAlgn="ctr"/>
                      <a:r>
                        <a:rPr lang="en-US" sz="1400" b="1" u="none" strike="noStrike" dirty="0" smtClean="0">
                          <a:effectLst/>
                          <a:latin typeface="Calibri" panose="020F0502020204030204" pitchFamily="34" charset="0"/>
                        </a:rPr>
                        <a:t>Rt_</a:t>
                      </a:r>
                      <a:r>
                        <a:rPr lang="en-US" sz="1400" b="1" u="none" strike="noStrike" dirty="0" smtClean="0">
                          <a:effectLst/>
                          <a:latin typeface="Calibri" panose="020F0502020204030204" pitchFamily="34" charset="0"/>
                        </a:rPr>
                        <a:t>H3K9 peptide</a:t>
                      </a:r>
                      <a:r>
                        <a:rPr lang="en-US" sz="1400" b="1" u="none" strike="noStrike" dirty="0" smtClean="0">
                          <a:effectLst/>
                          <a:latin typeface="Calibri" panose="020F0502020204030204" pitchFamily="34" charset="0"/>
                        </a:rPr>
                        <a:t>, </a:t>
                      </a:r>
                      <a:r>
                        <a:rPr lang="en-US" sz="1400" b="1" u="none" strike="noStrike" dirty="0">
                          <a:effectLst/>
                          <a:latin typeface="Calibri" panose="020F0502020204030204" pitchFamily="34" charset="0"/>
                        </a:rPr>
                        <a:t>min</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r>
                        <a:rPr lang="en-US" sz="1400" b="0" i="0" u="none" strike="noStrike" dirty="0">
                          <a:solidFill>
                            <a:srgbClr val="000000"/>
                          </a:solidFill>
                          <a:effectLst/>
                          <a:latin typeface="Calibri"/>
                        </a:rPr>
                        <a:t>10.900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10.900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10.867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10.917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10.850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10.867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10.884</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0.0258</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0.24</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err="1" smtClean="0">
                          <a:effectLst/>
                          <a:latin typeface="Calibri" panose="020F0502020204030204" pitchFamily="34" charset="0"/>
                        </a:rPr>
                        <a:t>Rt_product</a:t>
                      </a:r>
                      <a:r>
                        <a:rPr lang="en-US" sz="1400" b="1" u="none" strike="noStrike" dirty="0" smtClean="0">
                          <a:effectLst/>
                          <a:latin typeface="Calibri" panose="020F0502020204030204" pitchFamily="34" charset="0"/>
                        </a:rPr>
                        <a:t>, </a:t>
                      </a:r>
                      <a:r>
                        <a:rPr lang="en-US" sz="1400" b="1" u="none" strike="noStrike" dirty="0">
                          <a:effectLst/>
                          <a:latin typeface="Calibri" panose="020F0502020204030204" pitchFamily="34" charset="0"/>
                        </a:rPr>
                        <a:t>min</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10.050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10.050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10.000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10.033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0.0289</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0.29</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err="1">
                          <a:effectLst/>
                          <a:latin typeface="Symbol" panose="05050102010706020507" pitchFamily="18" charset="2"/>
                        </a:rPr>
                        <a:t>D</a:t>
                      </a:r>
                      <a:r>
                        <a:rPr lang="en-US" sz="1400" b="1" u="none" strike="noStrike" dirty="0" err="1">
                          <a:effectLst/>
                          <a:latin typeface="Calibri" panose="020F0502020204030204" pitchFamily="34" charset="0"/>
                        </a:rPr>
                        <a:t>Rt</a:t>
                      </a:r>
                      <a:r>
                        <a:rPr lang="en-US" sz="1400" b="1" u="none" strike="noStrike" dirty="0">
                          <a:effectLst/>
                          <a:latin typeface="Calibri" panose="020F0502020204030204" pitchFamily="34" charset="0"/>
                        </a:rPr>
                        <a:t>, min</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0.850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0.867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0.867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0.861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0.0098</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1.14</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a:effectLst/>
                          <a:latin typeface="Calibri" panose="020F0502020204030204" pitchFamily="34" charset="0"/>
                        </a:rPr>
                        <a:t>Peak </a:t>
                      </a:r>
                      <a:r>
                        <a:rPr lang="en-US" sz="1400" b="1" u="none" strike="noStrike" dirty="0" smtClean="0">
                          <a:effectLst/>
                          <a:latin typeface="Calibri" panose="020F0502020204030204" pitchFamily="34" charset="0"/>
                        </a:rPr>
                        <a:t>Are_</a:t>
                      </a:r>
                      <a:r>
                        <a:rPr lang="en-US" sz="1400" b="1" u="none" strike="noStrike" dirty="0" smtClean="0">
                          <a:effectLst/>
                          <a:latin typeface="Calibri" panose="020F0502020204030204" pitchFamily="34" charset="0"/>
                        </a:rPr>
                        <a:t>H3K9 peptide</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187957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151758</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149271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a:effectLst/>
                          <a:latin typeface="Calibri" panose="020F0502020204030204" pitchFamily="34" charset="0"/>
                        </a:rPr>
                        <a:t>Peak </a:t>
                      </a:r>
                      <a:r>
                        <a:rPr lang="en-US" sz="1400" b="1" u="none" strike="noStrike" dirty="0" err="1" smtClean="0">
                          <a:effectLst/>
                          <a:latin typeface="Calibri" panose="020F0502020204030204" pitchFamily="34" charset="0"/>
                        </a:rPr>
                        <a:t>Are_product</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34730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31371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31281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a:effectLst/>
                          <a:latin typeface="Calibri" panose="020F0502020204030204" pitchFamily="34" charset="0"/>
                        </a:rPr>
                        <a:t>Total Area</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222687</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183129</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180552</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a:effectLst/>
                          <a:latin typeface="Calibri" panose="020F0502020204030204" pitchFamily="34" charset="0"/>
                        </a:rPr>
                        <a:t>% Product</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15.60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17.13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17.33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err="1">
                          <a:effectLst/>
                          <a:latin typeface="Calibri" panose="020F0502020204030204" pitchFamily="34" charset="0"/>
                        </a:rPr>
                        <a:t>pmoles</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156.0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171.3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Calibri"/>
                        </a:rPr>
                        <a:t>173.3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r h="272305">
                <a:tc>
                  <a:txBody>
                    <a:bodyPr/>
                    <a:lstStyle/>
                    <a:p>
                      <a:pPr algn="ctr" fontAlgn="ctr"/>
                      <a:r>
                        <a:rPr lang="en-US" sz="1400" b="1" u="none" strike="noStrike" dirty="0">
                          <a:effectLst/>
                          <a:latin typeface="Calibri" panose="020F0502020204030204" pitchFamily="34" charset="0"/>
                        </a:rPr>
                        <a:t>% Activity</a:t>
                      </a:r>
                      <a:endParaRPr lang="en-US" sz="1400" b="1" i="0" u="none" strike="noStrike" dirty="0">
                        <a:solidFill>
                          <a:srgbClr val="000000"/>
                        </a:solidFill>
                        <a:effectLst/>
                        <a:latin typeface="Calibri" panose="020F0502020204030204" pitchFamily="34" charset="0"/>
                      </a:endParaRPr>
                    </a:p>
                  </a:txBody>
                  <a:tcPr marL="8958" marR="8958" marT="8958" marB="0" anchor="ctr">
                    <a:lnR w="12700" cap="flat" cmpd="sng" algn="ctr">
                      <a:solidFill>
                        <a:schemeClr val="bg1">
                          <a:lumMod val="65000"/>
                        </a:schemeClr>
                      </a:solidFill>
                      <a:prstDash val="solid"/>
                      <a:round/>
                      <a:headEnd type="none" w="med" len="med"/>
                      <a:tailEnd type="none" w="med" len="med"/>
                    </a:lnR>
                    <a:solidFill>
                      <a:schemeClr val="bg1">
                        <a:lumMod val="85000"/>
                      </a:schemeClr>
                    </a:solid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Calibri"/>
                        </a:rPr>
                        <a:t>100.0</a:t>
                      </a:r>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Calibri"/>
                        </a:rPr>
                        <a:t>101.1</a:t>
                      </a:r>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1496165621"/>
              </p:ext>
            </p:extLst>
          </p:nvPr>
        </p:nvGraphicFramePr>
        <p:xfrm>
          <a:off x="4495800" y="0"/>
          <a:ext cx="4572000" cy="221742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5486400"/>
            <a:ext cx="9448800" cy="1323439"/>
          </a:xfrm>
          <a:prstGeom prst="rect">
            <a:avLst/>
          </a:prstGeom>
          <a:noFill/>
        </p:spPr>
        <p:txBody>
          <a:bodyPr wrap="square" rtlCol="0">
            <a:spAutoFit/>
          </a:bodyPr>
          <a:lstStyle/>
          <a:p>
            <a:r>
              <a:rPr lang="en-US" sz="1400" b="1" u="sng" dirty="0" smtClean="0"/>
              <a:t>Remarks</a:t>
            </a:r>
          </a:p>
          <a:p>
            <a:endParaRPr lang="en-US" sz="1400" b="1" u="sng" dirty="0" smtClean="0"/>
          </a:p>
          <a:p>
            <a:pPr marL="285750" indent="-285750">
              <a:buFont typeface="Wingdings" panose="05000000000000000000" pitchFamily="2" charset="2"/>
              <a:buChar char="ü"/>
            </a:pPr>
            <a:r>
              <a:rPr lang="en-US" sz="1300" dirty="0" smtClean="0"/>
              <a:t>HPLC </a:t>
            </a:r>
            <a:r>
              <a:rPr lang="en-US" sz="1300" dirty="0" smtClean="0"/>
              <a:t>results </a:t>
            </a:r>
            <a:r>
              <a:rPr lang="en-US" sz="1300" dirty="0" smtClean="0"/>
              <a:t>shown that the SIRT1 activity </a:t>
            </a:r>
            <a:r>
              <a:rPr lang="en-US" sz="1300" dirty="0" smtClean="0"/>
              <a:t>has 1.1% increase </a:t>
            </a:r>
            <a:r>
              <a:rPr lang="en-US" sz="1300" dirty="0" smtClean="0"/>
              <a:t>in the presence of 50uM DHP1c.</a:t>
            </a:r>
          </a:p>
          <a:p>
            <a:pPr marL="285750" indent="-285750">
              <a:buFont typeface="Wingdings" panose="05000000000000000000" pitchFamily="2" charset="2"/>
              <a:buChar char="ü"/>
            </a:pPr>
            <a:r>
              <a:rPr lang="en-US" sz="1300" dirty="0" smtClean="0"/>
              <a:t>Under same experimental condition, about 80% SIRT1 activation (slides 9 and 10)  by 50 </a:t>
            </a:r>
            <a:r>
              <a:rPr lang="en-US" sz="1300" dirty="0" err="1" smtClean="0"/>
              <a:t>uM</a:t>
            </a:r>
            <a:r>
              <a:rPr lang="en-US" sz="1300" dirty="0" smtClean="0"/>
              <a:t> DHP1c was detected by </a:t>
            </a:r>
            <a:r>
              <a:rPr lang="en-US" sz="1300" dirty="0" err="1" smtClean="0"/>
              <a:t>SIRTainty</a:t>
            </a:r>
            <a:r>
              <a:rPr lang="en-US" sz="1300" dirty="0" smtClean="0"/>
              <a:t> assay. However, it was not detected using HPLC.</a:t>
            </a:r>
          </a:p>
          <a:p>
            <a:pPr marL="285750" indent="-285750">
              <a:buFont typeface="Wingdings" panose="05000000000000000000" pitchFamily="2" charset="2"/>
              <a:buChar char="ü"/>
            </a:pPr>
            <a:r>
              <a:rPr lang="en-US" sz="1300" dirty="0" err="1" smtClean="0"/>
              <a:t>SIRTainty</a:t>
            </a:r>
            <a:r>
              <a:rPr lang="en-US" sz="1300" dirty="0" smtClean="0"/>
              <a:t> assay provides false positive for those small compounds (like DHPs) who have intrinsic </a:t>
            </a:r>
            <a:r>
              <a:rPr lang="en-US" sz="1300" dirty="0" err="1" smtClean="0"/>
              <a:t>fluoresecence</a:t>
            </a:r>
            <a:r>
              <a:rPr lang="en-US" sz="1300" dirty="0" smtClean="0"/>
              <a:t>.</a:t>
            </a:r>
          </a:p>
        </p:txBody>
      </p:sp>
    </p:spTree>
    <p:extLst>
      <p:ext uri="{BB962C8B-B14F-4D97-AF65-F5344CB8AC3E}">
        <p14:creationId xmlns:p14="http://schemas.microsoft.com/office/powerpoint/2010/main" val="204049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61975"/>
            <a:ext cx="9144000" cy="522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467600" y="77450"/>
            <a:ext cx="1636666" cy="1446550"/>
          </a:xfrm>
          <a:prstGeom prst="rect">
            <a:avLst/>
          </a:prstGeom>
          <a:solidFill>
            <a:schemeClr val="bg1"/>
          </a:solidFill>
        </p:spPr>
        <p:txBody>
          <a:bodyPr wrap="none" lIns="0" rIns="0" rtlCol="0">
            <a:spAutoFit/>
          </a:bodyPr>
          <a:lstStyle/>
          <a:p>
            <a:r>
              <a:rPr lang="en-US" sz="1100" b="1" dirty="0" smtClean="0"/>
              <a:t>Experimental conditions</a:t>
            </a:r>
          </a:p>
          <a:p>
            <a:r>
              <a:rPr lang="en-US" sz="1100" dirty="0" smtClean="0"/>
              <a:t>[</a:t>
            </a:r>
            <a:r>
              <a:rPr lang="en-US" sz="1100" dirty="0" smtClean="0"/>
              <a:t>NAD</a:t>
            </a:r>
            <a:r>
              <a:rPr lang="en-US" sz="1100" baseline="30000" dirty="0" smtClean="0"/>
              <a:t>+</a:t>
            </a:r>
            <a:r>
              <a:rPr lang="en-US" sz="1100" dirty="0" smtClean="0"/>
              <a:t>] =200 </a:t>
            </a:r>
            <a:r>
              <a:rPr lang="en-US" sz="1100" dirty="0" err="1">
                <a:latin typeface="Symbol" pitchFamily="18" charset="2"/>
              </a:rPr>
              <a:t>m</a:t>
            </a:r>
            <a:r>
              <a:rPr lang="en-US" sz="1100" dirty="0" err="1" smtClean="0"/>
              <a:t>M</a:t>
            </a:r>
            <a:endParaRPr lang="en-US" sz="1100" dirty="0" smtClean="0"/>
          </a:p>
          <a:p>
            <a:r>
              <a:rPr lang="en-US" sz="1100" dirty="0" smtClean="0"/>
              <a:t>[H3K9 peptide] =25 </a:t>
            </a:r>
            <a:r>
              <a:rPr lang="en-US" sz="1100" dirty="0" err="1" smtClean="0">
                <a:latin typeface="Symbol" pitchFamily="18" charset="2"/>
              </a:rPr>
              <a:t>m</a:t>
            </a:r>
            <a:r>
              <a:rPr lang="en-US" sz="1100" dirty="0" err="1" smtClean="0"/>
              <a:t>M</a:t>
            </a:r>
            <a:endParaRPr lang="en-US" sz="1100" dirty="0" smtClean="0"/>
          </a:p>
          <a:p>
            <a:r>
              <a:rPr lang="en-US" sz="1100" dirty="0" smtClean="0"/>
              <a:t>Time </a:t>
            </a:r>
            <a:r>
              <a:rPr lang="en-US" sz="1100" dirty="0" smtClean="0"/>
              <a:t>points= 0, 30 min</a:t>
            </a:r>
          </a:p>
          <a:p>
            <a:r>
              <a:rPr lang="en-US" sz="1100" dirty="0" smtClean="0"/>
              <a:t>Temp.= </a:t>
            </a:r>
            <a:r>
              <a:rPr lang="en-US" sz="1100" dirty="0" smtClean="0"/>
              <a:t>37oC</a:t>
            </a:r>
          </a:p>
          <a:p>
            <a:endParaRPr lang="en-US" sz="1100" dirty="0" smtClean="0"/>
          </a:p>
          <a:p>
            <a:r>
              <a:rPr lang="en-US" altLang="en-US" sz="1100" b="1" baseline="30000" dirty="0" smtClean="0">
                <a:solidFill>
                  <a:srgbClr val="0000FF"/>
                </a:solidFill>
              </a:rPr>
              <a:t>__________  </a:t>
            </a:r>
            <a:r>
              <a:rPr lang="en-US" altLang="en-US" sz="1100" b="1" dirty="0" smtClean="0"/>
              <a:t>No 5U SIRT1</a:t>
            </a:r>
          </a:p>
          <a:p>
            <a:r>
              <a:rPr lang="en-US" altLang="en-US" sz="1100" b="1" baseline="30000" dirty="0" smtClean="0">
                <a:solidFill>
                  <a:srgbClr val="FF00FF"/>
                </a:solidFill>
              </a:rPr>
              <a:t>__________   </a:t>
            </a:r>
            <a:r>
              <a:rPr lang="en-US" altLang="en-US" sz="1100" b="1" dirty="0" smtClean="0"/>
              <a:t>Yes 5U SIRT1</a:t>
            </a:r>
            <a:endParaRPr lang="en-US" altLang="en-US" sz="1100" b="1" dirty="0"/>
          </a:p>
        </p:txBody>
      </p:sp>
      <p:sp>
        <p:nvSpPr>
          <p:cNvPr id="2" name="TextBox 1"/>
          <p:cNvSpPr txBox="1"/>
          <p:nvPr/>
        </p:nvSpPr>
        <p:spPr>
          <a:xfrm>
            <a:off x="21772" y="5765393"/>
            <a:ext cx="8991600" cy="1092607"/>
          </a:xfrm>
          <a:prstGeom prst="rect">
            <a:avLst/>
          </a:prstGeom>
          <a:noFill/>
        </p:spPr>
        <p:txBody>
          <a:bodyPr wrap="square" rtlCol="0">
            <a:spAutoFit/>
          </a:bodyPr>
          <a:lstStyle/>
          <a:p>
            <a:pPr marL="342900" indent="-342900">
              <a:buFont typeface="Wingdings" panose="05000000000000000000" pitchFamily="2" charset="2"/>
              <a:buChar char="Ø"/>
            </a:pPr>
            <a:r>
              <a:rPr lang="en-US" sz="1300" dirty="0" smtClean="0"/>
              <a:t>Samples were collected from 96-well after read on </a:t>
            </a:r>
            <a:r>
              <a:rPr lang="en-US" sz="1300" dirty="0" err="1" smtClean="0"/>
              <a:t>TeCan</a:t>
            </a:r>
            <a:r>
              <a:rPr lang="en-US" sz="1300" dirty="0" smtClean="0"/>
              <a:t> and run on HPLC.</a:t>
            </a:r>
          </a:p>
          <a:p>
            <a:pPr marL="342900" indent="-342900">
              <a:buFont typeface="Wingdings" panose="05000000000000000000" pitchFamily="2" charset="2"/>
              <a:buChar char="Ø"/>
            </a:pPr>
            <a:r>
              <a:rPr lang="en-US" sz="1300" dirty="0" smtClean="0"/>
              <a:t>Except NAD+, NAM, acetyl/</a:t>
            </a:r>
            <a:r>
              <a:rPr lang="en-US" sz="1300" dirty="0" err="1" smtClean="0"/>
              <a:t>deacetyl</a:t>
            </a:r>
            <a:r>
              <a:rPr lang="en-US" sz="1300" dirty="0" smtClean="0"/>
              <a:t> H3 peptide peaks, there were other peaks from </a:t>
            </a:r>
            <a:r>
              <a:rPr lang="en-US" sz="1300" dirty="0" err="1" smtClean="0"/>
              <a:t>nicotinamidase</a:t>
            </a:r>
            <a:r>
              <a:rPr lang="en-US" sz="1300" dirty="0" smtClean="0"/>
              <a:t>, developer, which made the chromatogram very “massy”. </a:t>
            </a:r>
            <a:endParaRPr lang="en-US" sz="1300" dirty="0"/>
          </a:p>
          <a:p>
            <a:pPr marL="342900" indent="-342900">
              <a:buFont typeface="Wingdings" panose="05000000000000000000" pitchFamily="2" charset="2"/>
              <a:buChar char="Ø"/>
            </a:pPr>
            <a:r>
              <a:rPr lang="en-US" sz="1300" dirty="0" smtClean="0"/>
              <a:t>It was hard to identify all the peaks since the compositions of </a:t>
            </a:r>
            <a:r>
              <a:rPr lang="en-US" sz="1300" dirty="0" err="1" smtClean="0"/>
              <a:t>SIRTainty</a:t>
            </a:r>
            <a:r>
              <a:rPr lang="en-US" sz="1300" dirty="0" smtClean="0"/>
              <a:t> buffer, developer solution were unknown.</a:t>
            </a:r>
          </a:p>
          <a:p>
            <a:pPr marL="342900" indent="-342900">
              <a:buFont typeface="Wingdings" panose="05000000000000000000" pitchFamily="2" charset="2"/>
              <a:buChar char="Ø"/>
            </a:pPr>
            <a:r>
              <a:rPr lang="en-US" sz="1300" dirty="0" smtClean="0"/>
              <a:t>It’s difficult to identify product peaks directly from </a:t>
            </a:r>
            <a:r>
              <a:rPr lang="en-US" sz="1300" dirty="0" err="1" smtClean="0"/>
              <a:t>TeCan</a:t>
            </a:r>
            <a:r>
              <a:rPr lang="en-US" sz="1300" dirty="0" smtClean="0"/>
              <a:t> sample.</a:t>
            </a:r>
          </a:p>
        </p:txBody>
      </p:sp>
      <p:sp>
        <p:nvSpPr>
          <p:cNvPr id="8" name="TextBox 7"/>
          <p:cNvSpPr txBox="1"/>
          <p:nvPr/>
        </p:nvSpPr>
        <p:spPr>
          <a:xfrm>
            <a:off x="32657" y="77450"/>
            <a:ext cx="4249368" cy="307777"/>
          </a:xfrm>
          <a:prstGeom prst="rect">
            <a:avLst/>
          </a:prstGeom>
          <a:noFill/>
        </p:spPr>
        <p:txBody>
          <a:bodyPr wrap="none" rtlCol="0">
            <a:spAutoFit/>
          </a:bodyPr>
          <a:lstStyle/>
          <a:p>
            <a:r>
              <a:rPr lang="en-US" sz="1400" b="1" u="sng" dirty="0" smtClean="0"/>
              <a:t>Step 1. Run samples were collected from </a:t>
            </a:r>
            <a:r>
              <a:rPr lang="en-US" sz="1400" b="1" u="sng" dirty="0" err="1" smtClean="0"/>
              <a:t>TeCan</a:t>
            </a:r>
            <a:endParaRPr lang="en-US" sz="1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442511"/>
            <a:ext cx="8639175" cy="584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32657" y="77450"/>
            <a:ext cx="5552097" cy="307777"/>
          </a:xfrm>
          <a:prstGeom prst="rect">
            <a:avLst/>
          </a:prstGeom>
          <a:noFill/>
        </p:spPr>
        <p:txBody>
          <a:bodyPr wrap="none" rtlCol="0">
            <a:spAutoFit/>
          </a:bodyPr>
          <a:lstStyle/>
          <a:p>
            <a:r>
              <a:rPr lang="en-US" sz="1400" b="1" u="sng" dirty="0" smtClean="0"/>
              <a:t>Step 2. Run individual component included in </a:t>
            </a:r>
            <a:r>
              <a:rPr lang="en-US" sz="1400" b="1" u="sng" dirty="0" err="1" smtClean="0"/>
              <a:t>SIRTainty</a:t>
            </a:r>
            <a:r>
              <a:rPr lang="en-US" sz="1400" b="1" u="sng" dirty="0" smtClean="0"/>
              <a:t> assay. </a:t>
            </a:r>
            <a:endParaRPr lang="en-US" sz="1400" b="1" u="sng" dirty="0"/>
          </a:p>
        </p:txBody>
      </p:sp>
      <p:sp>
        <p:nvSpPr>
          <p:cNvPr id="2" name="Rectangle 1"/>
          <p:cNvSpPr/>
          <p:nvPr/>
        </p:nvSpPr>
        <p:spPr>
          <a:xfrm>
            <a:off x="7315200" y="2054423"/>
            <a:ext cx="1573957" cy="307777"/>
          </a:xfrm>
          <a:prstGeom prst="rect">
            <a:avLst/>
          </a:prstGeom>
        </p:spPr>
        <p:txBody>
          <a:bodyPr wrap="none">
            <a:spAutoFit/>
          </a:bodyPr>
          <a:lstStyle/>
          <a:p>
            <a:r>
              <a:rPr lang="en-US" altLang="en-US" sz="1400" b="1" dirty="0" err="1" smtClean="0">
                <a:solidFill>
                  <a:srgbClr val="0000FF"/>
                </a:solidFill>
              </a:rPr>
              <a:t>SIRTainty</a:t>
            </a:r>
            <a:r>
              <a:rPr lang="en-US" altLang="en-US" sz="1400" b="1" dirty="0" smtClean="0">
                <a:solidFill>
                  <a:srgbClr val="0000FF"/>
                </a:solidFill>
              </a:rPr>
              <a:t> Buffer</a:t>
            </a:r>
            <a:endParaRPr lang="en-US" sz="1400" dirty="0">
              <a:solidFill>
                <a:srgbClr val="0000FF"/>
              </a:solidFill>
            </a:endParaRPr>
          </a:p>
        </p:txBody>
      </p:sp>
      <p:sp>
        <p:nvSpPr>
          <p:cNvPr id="10" name="Rectangle 9"/>
          <p:cNvSpPr/>
          <p:nvPr/>
        </p:nvSpPr>
        <p:spPr>
          <a:xfrm>
            <a:off x="6477000" y="2743200"/>
            <a:ext cx="1327608" cy="307777"/>
          </a:xfrm>
          <a:prstGeom prst="rect">
            <a:avLst/>
          </a:prstGeom>
          <a:solidFill>
            <a:schemeClr val="bg1"/>
          </a:solidFill>
        </p:spPr>
        <p:txBody>
          <a:bodyPr wrap="none">
            <a:spAutoFit/>
          </a:bodyPr>
          <a:lstStyle/>
          <a:p>
            <a:r>
              <a:rPr lang="en-US" altLang="en-US" sz="1400" b="1" dirty="0" smtClean="0">
                <a:solidFill>
                  <a:srgbClr val="FF00FF"/>
                </a:solidFill>
              </a:rPr>
              <a:t>H3K9 peptide</a:t>
            </a:r>
            <a:endParaRPr lang="en-US" altLang="en-US" sz="1400" b="1" baseline="30000" dirty="0">
              <a:solidFill>
                <a:srgbClr val="FF00FF"/>
              </a:solidFill>
            </a:endParaRPr>
          </a:p>
        </p:txBody>
      </p:sp>
      <p:sp>
        <p:nvSpPr>
          <p:cNvPr id="3" name="Rectangle 2"/>
          <p:cNvSpPr/>
          <p:nvPr/>
        </p:nvSpPr>
        <p:spPr>
          <a:xfrm>
            <a:off x="609600" y="3581400"/>
            <a:ext cx="663964" cy="307777"/>
          </a:xfrm>
          <a:prstGeom prst="rect">
            <a:avLst/>
          </a:prstGeom>
          <a:solidFill>
            <a:schemeClr val="bg1"/>
          </a:solidFill>
        </p:spPr>
        <p:txBody>
          <a:bodyPr wrap="none">
            <a:spAutoFit/>
          </a:bodyPr>
          <a:lstStyle/>
          <a:p>
            <a:r>
              <a:rPr lang="en-US" altLang="en-US" sz="1400" b="1" dirty="0" smtClean="0">
                <a:solidFill>
                  <a:srgbClr val="00FF00"/>
                </a:solidFill>
              </a:rPr>
              <a:t>NAM</a:t>
            </a:r>
            <a:r>
              <a:rPr lang="en-US" altLang="en-US" sz="1400" b="1" baseline="30000" dirty="0" smtClean="0">
                <a:solidFill>
                  <a:srgbClr val="00FF00"/>
                </a:solidFill>
              </a:rPr>
              <a:t>+</a:t>
            </a:r>
            <a:endParaRPr lang="en-US" altLang="en-US" sz="1400" b="1" baseline="30000" dirty="0">
              <a:solidFill>
                <a:srgbClr val="00FF00"/>
              </a:solidFill>
            </a:endParaRPr>
          </a:p>
        </p:txBody>
      </p:sp>
      <p:sp>
        <p:nvSpPr>
          <p:cNvPr id="4099" name="Text Box 3"/>
          <p:cNvSpPr txBox="1">
            <a:spLocks noChangeArrowheads="1"/>
          </p:cNvSpPr>
          <p:nvPr/>
        </p:nvSpPr>
        <p:spPr bwMode="auto">
          <a:xfrm>
            <a:off x="3826328" y="5087183"/>
            <a:ext cx="881743" cy="307777"/>
          </a:xfrm>
          <a:prstGeom prst="rect">
            <a:avLst/>
          </a:prstGeom>
          <a:solidFill>
            <a:schemeClr val="bg1"/>
          </a:solidFill>
          <a:ln>
            <a:noFill/>
          </a:ln>
          <a:effectLst/>
        </p:spPr>
        <p:txBody>
          <a:bodyPr wrap="square">
            <a:spAutoFit/>
          </a:bodyPr>
          <a:lstStyle/>
          <a:p>
            <a:r>
              <a:rPr lang="en-US" altLang="en-US" sz="1400" b="1" dirty="0" smtClean="0">
                <a:solidFill>
                  <a:srgbClr val="FF0000"/>
                </a:solidFill>
              </a:rPr>
              <a:t>NAD</a:t>
            </a:r>
            <a:r>
              <a:rPr lang="en-US" altLang="en-US" sz="1400" b="1" baseline="30000" dirty="0" smtClean="0">
                <a:solidFill>
                  <a:srgbClr val="FF0000"/>
                </a:solidFill>
              </a:rPr>
              <a:t>+</a:t>
            </a:r>
            <a:endParaRPr lang="en-US" altLang="en-US" sz="1400" b="1" baseline="30000" dirty="0">
              <a:solidFill>
                <a:srgbClr val="FF0000"/>
              </a:solidFill>
            </a:endParaRPr>
          </a:p>
        </p:txBody>
      </p:sp>
      <p:sp>
        <p:nvSpPr>
          <p:cNvPr id="11" name="Down Arrow 10"/>
          <p:cNvSpPr/>
          <p:nvPr/>
        </p:nvSpPr>
        <p:spPr>
          <a:xfrm>
            <a:off x="6705600" y="3124200"/>
            <a:ext cx="228600" cy="152400"/>
          </a:xfrm>
          <a:prstGeom prst="downArrow">
            <a:avLst/>
          </a:prstGeom>
          <a:solidFill>
            <a:srgbClr val="FF00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762000" y="3962400"/>
            <a:ext cx="228600" cy="152400"/>
          </a:xfrm>
          <a:prstGeom prst="downArrow">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038600" y="5410200"/>
            <a:ext cx="228600" cy="152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6" y="22034"/>
            <a:ext cx="8532564" cy="369332"/>
          </a:xfrm>
          <a:prstGeom prst="rect">
            <a:avLst/>
          </a:prstGeom>
        </p:spPr>
        <p:txBody>
          <a:bodyPr wrap="square">
            <a:spAutoFit/>
          </a:bodyPr>
          <a:lstStyle/>
          <a:p>
            <a:r>
              <a:rPr lang="en-US" b="1" u="sng" dirty="0" smtClean="0"/>
              <a:t>Step 3-1. Run reactions under same condition as it on </a:t>
            </a:r>
            <a:r>
              <a:rPr lang="en-US" b="1" u="sng" dirty="0" err="1" smtClean="0"/>
              <a:t>TeCan</a:t>
            </a:r>
            <a:r>
              <a:rPr lang="en-US" b="1" u="sng" dirty="0" smtClean="0"/>
              <a:t>- Assay buffer</a:t>
            </a:r>
            <a:endParaRPr lang="en-US" b="1" u="sng" dirty="0"/>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 y="381000"/>
            <a:ext cx="8982075" cy="589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239000" y="510212"/>
            <a:ext cx="1636666" cy="1446550"/>
          </a:xfrm>
          <a:prstGeom prst="rect">
            <a:avLst/>
          </a:prstGeom>
          <a:solidFill>
            <a:schemeClr val="bg1"/>
          </a:solidFill>
        </p:spPr>
        <p:txBody>
          <a:bodyPr wrap="none" lIns="0" rIns="0" rtlCol="0">
            <a:spAutoFit/>
          </a:bodyPr>
          <a:lstStyle/>
          <a:p>
            <a:r>
              <a:rPr lang="en-US" sz="1100" b="1" dirty="0" smtClean="0"/>
              <a:t>Experimental conditions</a:t>
            </a:r>
          </a:p>
          <a:p>
            <a:r>
              <a:rPr lang="en-US" sz="1100" dirty="0" smtClean="0"/>
              <a:t>[</a:t>
            </a:r>
            <a:r>
              <a:rPr lang="en-US" sz="1100" dirty="0" smtClean="0"/>
              <a:t>NAD</a:t>
            </a:r>
            <a:r>
              <a:rPr lang="en-US" sz="1100" baseline="30000" dirty="0" smtClean="0"/>
              <a:t>+</a:t>
            </a:r>
            <a:r>
              <a:rPr lang="en-US" sz="1100" dirty="0" smtClean="0"/>
              <a:t>] =200 </a:t>
            </a:r>
            <a:r>
              <a:rPr lang="en-US" sz="1100" dirty="0" err="1">
                <a:latin typeface="Symbol" pitchFamily="18" charset="2"/>
              </a:rPr>
              <a:t>m</a:t>
            </a:r>
            <a:r>
              <a:rPr lang="en-US" sz="1100" dirty="0" err="1" smtClean="0"/>
              <a:t>M</a:t>
            </a:r>
            <a:endParaRPr lang="en-US" sz="1100" dirty="0" smtClean="0"/>
          </a:p>
          <a:p>
            <a:r>
              <a:rPr lang="en-US" sz="1100" dirty="0" smtClean="0"/>
              <a:t>[H3K9 peptide] =25 </a:t>
            </a:r>
            <a:r>
              <a:rPr lang="en-US" sz="1100" dirty="0" err="1" smtClean="0">
                <a:latin typeface="Symbol" pitchFamily="18" charset="2"/>
              </a:rPr>
              <a:t>m</a:t>
            </a:r>
            <a:r>
              <a:rPr lang="en-US" sz="1100" dirty="0" err="1" smtClean="0"/>
              <a:t>M</a:t>
            </a:r>
            <a:endParaRPr lang="en-US" sz="1100" dirty="0" smtClean="0"/>
          </a:p>
          <a:p>
            <a:r>
              <a:rPr lang="en-US" sz="1100" dirty="0" smtClean="0"/>
              <a:t>Time </a:t>
            </a:r>
            <a:r>
              <a:rPr lang="en-US" sz="1100" dirty="0" smtClean="0"/>
              <a:t>points= 0, 30 min</a:t>
            </a:r>
          </a:p>
          <a:p>
            <a:r>
              <a:rPr lang="en-US" sz="1100" dirty="0" smtClean="0"/>
              <a:t>Temp.= </a:t>
            </a:r>
            <a:r>
              <a:rPr lang="en-US" sz="1100" dirty="0" smtClean="0"/>
              <a:t>37oC</a:t>
            </a:r>
          </a:p>
          <a:p>
            <a:endParaRPr lang="en-US" sz="1100" dirty="0" smtClean="0"/>
          </a:p>
          <a:p>
            <a:r>
              <a:rPr lang="en-US" altLang="en-US" sz="1100" b="1" baseline="30000" dirty="0" smtClean="0">
                <a:solidFill>
                  <a:srgbClr val="0000FF"/>
                </a:solidFill>
              </a:rPr>
              <a:t>__________  </a:t>
            </a:r>
            <a:r>
              <a:rPr lang="en-US" altLang="en-US" sz="1100" b="1" dirty="0" smtClean="0"/>
              <a:t>No 5U SIRT1</a:t>
            </a:r>
          </a:p>
          <a:p>
            <a:r>
              <a:rPr lang="en-US" altLang="en-US" sz="1100" b="1" baseline="30000" dirty="0" smtClean="0">
                <a:solidFill>
                  <a:srgbClr val="FF00FF"/>
                </a:solidFill>
              </a:rPr>
              <a:t>__________   </a:t>
            </a:r>
            <a:r>
              <a:rPr lang="en-US" altLang="en-US" sz="1100" b="1" dirty="0" smtClean="0"/>
              <a:t>Yes 5U SIRT1</a:t>
            </a:r>
            <a:endParaRPr lang="en-US" altLang="en-US" sz="1100" b="1" dirty="0"/>
          </a:p>
        </p:txBody>
      </p:sp>
      <p:sp>
        <p:nvSpPr>
          <p:cNvPr id="3" name="Down Arrow 2"/>
          <p:cNvSpPr/>
          <p:nvPr/>
        </p:nvSpPr>
        <p:spPr>
          <a:xfrm>
            <a:off x="6075007" y="4419600"/>
            <a:ext cx="228600" cy="304800"/>
          </a:xfrm>
          <a:prstGeom prst="downArrow">
            <a:avLst/>
          </a:prstGeom>
          <a:solidFill>
            <a:srgbClr val="FF00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768267" y="4800600"/>
            <a:ext cx="861133" cy="523220"/>
          </a:xfrm>
          <a:prstGeom prst="rect">
            <a:avLst/>
          </a:prstGeom>
          <a:noFill/>
        </p:spPr>
        <p:txBody>
          <a:bodyPr wrap="none" rtlCol="0">
            <a:spAutoFit/>
          </a:bodyPr>
          <a:lstStyle/>
          <a:p>
            <a:pPr algn="ctr"/>
            <a:r>
              <a:rPr lang="en-US" sz="1400" b="1" dirty="0" smtClean="0">
                <a:solidFill>
                  <a:srgbClr val="FF00FF"/>
                </a:solidFill>
              </a:rPr>
              <a:t>Product</a:t>
            </a:r>
          </a:p>
          <a:p>
            <a:pPr algn="ctr"/>
            <a:r>
              <a:rPr lang="en-US" sz="1400" b="1" dirty="0" smtClean="0">
                <a:solidFill>
                  <a:srgbClr val="FF00FF"/>
                </a:solidFill>
              </a:rPr>
              <a:t> peak</a:t>
            </a:r>
            <a:endParaRPr lang="en-US" sz="1400" b="1" dirty="0">
              <a:solidFill>
                <a:srgbClr val="FF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36" y="22034"/>
            <a:ext cx="8532564" cy="369332"/>
          </a:xfrm>
          <a:prstGeom prst="rect">
            <a:avLst/>
          </a:prstGeom>
        </p:spPr>
        <p:txBody>
          <a:bodyPr wrap="square">
            <a:spAutoFit/>
          </a:bodyPr>
          <a:lstStyle/>
          <a:p>
            <a:r>
              <a:rPr lang="en-US" b="1" u="sng" dirty="0" smtClean="0"/>
              <a:t>Step 3-2. Run reactions under same condition as it on </a:t>
            </a:r>
            <a:r>
              <a:rPr lang="en-US" b="1" u="sng" dirty="0" err="1" smtClean="0"/>
              <a:t>TeCan</a:t>
            </a:r>
            <a:r>
              <a:rPr lang="en-US" b="1" u="sng" dirty="0" smtClean="0"/>
              <a:t>- 2% DMSO</a:t>
            </a:r>
            <a:endParaRPr lang="en-US" b="1" u="sng"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1366"/>
            <a:ext cx="9108707" cy="6157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315200" y="457200"/>
            <a:ext cx="1636666" cy="1615827"/>
          </a:xfrm>
          <a:prstGeom prst="rect">
            <a:avLst/>
          </a:prstGeom>
          <a:solidFill>
            <a:schemeClr val="bg1"/>
          </a:solidFill>
        </p:spPr>
        <p:txBody>
          <a:bodyPr wrap="none" lIns="0" rIns="0" rtlCol="0">
            <a:spAutoFit/>
          </a:bodyPr>
          <a:lstStyle/>
          <a:p>
            <a:r>
              <a:rPr lang="en-US" sz="1100" b="1" dirty="0" smtClean="0"/>
              <a:t>Experimental conditions</a:t>
            </a:r>
          </a:p>
          <a:p>
            <a:r>
              <a:rPr lang="en-US" sz="1100" dirty="0" smtClean="0"/>
              <a:t>[</a:t>
            </a:r>
            <a:r>
              <a:rPr lang="en-US" sz="1100" dirty="0" smtClean="0"/>
              <a:t>NAD</a:t>
            </a:r>
            <a:r>
              <a:rPr lang="en-US" sz="1100" baseline="30000" dirty="0" smtClean="0"/>
              <a:t>+</a:t>
            </a:r>
            <a:r>
              <a:rPr lang="en-US" sz="1100" dirty="0" smtClean="0"/>
              <a:t>] =200 </a:t>
            </a:r>
            <a:r>
              <a:rPr lang="en-US" sz="1100" dirty="0" err="1">
                <a:latin typeface="Symbol" pitchFamily="18" charset="2"/>
              </a:rPr>
              <a:t>m</a:t>
            </a:r>
            <a:r>
              <a:rPr lang="en-US" sz="1100" dirty="0" err="1" smtClean="0"/>
              <a:t>M</a:t>
            </a:r>
            <a:endParaRPr lang="en-US" sz="1100" dirty="0" smtClean="0"/>
          </a:p>
          <a:p>
            <a:r>
              <a:rPr lang="en-US" sz="1100" dirty="0" smtClean="0"/>
              <a:t>[H3K9 peptide] =25 </a:t>
            </a:r>
            <a:r>
              <a:rPr lang="en-US" sz="1100" dirty="0" err="1" smtClean="0">
                <a:latin typeface="Symbol" pitchFamily="18" charset="2"/>
              </a:rPr>
              <a:t>m</a:t>
            </a:r>
            <a:r>
              <a:rPr lang="en-US" sz="1100" dirty="0" err="1" smtClean="0"/>
              <a:t>M</a:t>
            </a:r>
            <a:endParaRPr lang="en-US" sz="1100" dirty="0" smtClean="0"/>
          </a:p>
          <a:p>
            <a:r>
              <a:rPr lang="en-US" sz="1100" dirty="0" smtClean="0"/>
              <a:t>%DMSO= 0, 2%</a:t>
            </a:r>
            <a:endParaRPr lang="en-US" sz="1100" dirty="0" smtClean="0"/>
          </a:p>
          <a:p>
            <a:r>
              <a:rPr lang="en-US" sz="1100" dirty="0" smtClean="0"/>
              <a:t>Time </a:t>
            </a:r>
            <a:r>
              <a:rPr lang="en-US" sz="1100" dirty="0" smtClean="0"/>
              <a:t>points= 0, 30 min</a:t>
            </a:r>
          </a:p>
          <a:p>
            <a:r>
              <a:rPr lang="en-US" sz="1100" dirty="0" smtClean="0"/>
              <a:t>Temp.= </a:t>
            </a:r>
            <a:r>
              <a:rPr lang="en-US" sz="1100" dirty="0" smtClean="0"/>
              <a:t>37oC</a:t>
            </a:r>
          </a:p>
          <a:p>
            <a:endParaRPr lang="en-US" sz="1100" dirty="0" smtClean="0"/>
          </a:p>
          <a:p>
            <a:r>
              <a:rPr lang="en-US" altLang="en-US" sz="1100" b="1" baseline="30000" dirty="0" smtClean="0">
                <a:solidFill>
                  <a:srgbClr val="0000FF"/>
                </a:solidFill>
              </a:rPr>
              <a:t>__________  </a:t>
            </a:r>
            <a:r>
              <a:rPr lang="en-US" altLang="en-US" sz="1100" b="1" dirty="0" smtClean="0"/>
              <a:t>No 5U SIRT1</a:t>
            </a:r>
          </a:p>
          <a:p>
            <a:r>
              <a:rPr lang="en-US" altLang="en-US" sz="1100" b="1" baseline="30000" dirty="0" smtClean="0">
                <a:solidFill>
                  <a:srgbClr val="FF00FF"/>
                </a:solidFill>
              </a:rPr>
              <a:t>__________   </a:t>
            </a:r>
            <a:r>
              <a:rPr lang="en-US" altLang="en-US" sz="1100" b="1" dirty="0" smtClean="0"/>
              <a:t>Yes 5U SIRT1</a:t>
            </a:r>
            <a:endParaRPr lang="en-US" altLang="en-US" sz="1100" b="1" dirty="0"/>
          </a:p>
        </p:txBody>
      </p:sp>
      <p:sp>
        <p:nvSpPr>
          <p:cNvPr id="9" name="Down Arrow 8"/>
          <p:cNvSpPr/>
          <p:nvPr/>
        </p:nvSpPr>
        <p:spPr>
          <a:xfrm>
            <a:off x="5204533" y="5562600"/>
            <a:ext cx="228600" cy="304800"/>
          </a:xfrm>
          <a:prstGeom prst="downArrow">
            <a:avLst/>
          </a:prstGeom>
          <a:solidFill>
            <a:srgbClr val="FF00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6800" y="5877580"/>
            <a:ext cx="861133" cy="523220"/>
          </a:xfrm>
          <a:prstGeom prst="rect">
            <a:avLst/>
          </a:prstGeom>
          <a:noFill/>
        </p:spPr>
        <p:txBody>
          <a:bodyPr wrap="none" rtlCol="0">
            <a:spAutoFit/>
          </a:bodyPr>
          <a:lstStyle/>
          <a:p>
            <a:pPr algn="ctr"/>
            <a:r>
              <a:rPr lang="en-US" sz="1400" b="1" dirty="0" smtClean="0">
                <a:solidFill>
                  <a:srgbClr val="FF00FF"/>
                </a:solidFill>
              </a:rPr>
              <a:t>Product</a:t>
            </a:r>
          </a:p>
          <a:p>
            <a:pPr algn="ctr"/>
            <a:r>
              <a:rPr lang="en-US" sz="1400" b="1" dirty="0" smtClean="0">
                <a:solidFill>
                  <a:srgbClr val="FF00FF"/>
                </a:solidFill>
              </a:rPr>
              <a:t> peak</a:t>
            </a:r>
            <a:endParaRPr lang="en-US" sz="1400" b="1" dirty="0">
              <a:solidFill>
                <a:srgbClr val="FF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5867400" y="1524000"/>
            <a:ext cx="30035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t>SIRTainty Assay</a:t>
            </a:r>
          </a:p>
          <a:p>
            <a:r>
              <a:rPr lang="en-US" altLang="en-US" sz="1400" b="1" baseline="30000">
                <a:solidFill>
                  <a:srgbClr val="0000FF"/>
                </a:solidFill>
              </a:rPr>
              <a:t>__________  </a:t>
            </a:r>
            <a:r>
              <a:rPr lang="en-US" altLang="en-US" sz="1400" b="1"/>
              <a:t>50uM DHP1c (no SIRT1)</a:t>
            </a:r>
          </a:p>
          <a:p>
            <a:r>
              <a:rPr lang="en-US" altLang="en-US" sz="1400" b="1" baseline="30000">
                <a:solidFill>
                  <a:srgbClr val="FF00FF"/>
                </a:solidFill>
              </a:rPr>
              <a:t>__________   </a:t>
            </a:r>
            <a:r>
              <a:rPr lang="en-US" altLang="en-US" sz="1400" b="1"/>
              <a:t>50uM DHP1c (yes SIRT1)</a:t>
            </a:r>
          </a:p>
        </p:txBody>
      </p:sp>
      <p:sp>
        <p:nvSpPr>
          <p:cNvPr id="6" name="Rectangle 5"/>
          <p:cNvSpPr/>
          <p:nvPr/>
        </p:nvSpPr>
        <p:spPr>
          <a:xfrm>
            <a:off x="1836" y="22034"/>
            <a:ext cx="8532564" cy="369332"/>
          </a:xfrm>
          <a:prstGeom prst="rect">
            <a:avLst/>
          </a:prstGeom>
        </p:spPr>
        <p:txBody>
          <a:bodyPr wrap="square">
            <a:spAutoFit/>
          </a:bodyPr>
          <a:lstStyle/>
          <a:p>
            <a:r>
              <a:rPr lang="en-US" b="1" u="sng" dirty="0" smtClean="0"/>
              <a:t>Step 3-3. Run reactions under same condition as it on </a:t>
            </a:r>
            <a:r>
              <a:rPr lang="en-US" b="1" u="sng" dirty="0" err="1" smtClean="0"/>
              <a:t>TeCan</a:t>
            </a:r>
            <a:r>
              <a:rPr lang="en-US" b="1" u="sng" dirty="0" smtClean="0"/>
              <a:t>- 50uM DHP1c</a:t>
            </a:r>
            <a:endParaRPr lang="en-US" b="1" u="sng"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 y="424023"/>
            <a:ext cx="9153525" cy="620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354934" y="577096"/>
            <a:ext cx="1636666" cy="1785104"/>
          </a:xfrm>
          <a:prstGeom prst="rect">
            <a:avLst/>
          </a:prstGeom>
          <a:solidFill>
            <a:schemeClr val="bg1"/>
          </a:solidFill>
        </p:spPr>
        <p:txBody>
          <a:bodyPr wrap="none" lIns="0" rIns="0" rtlCol="0">
            <a:spAutoFit/>
          </a:bodyPr>
          <a:lstStyle/>
          <a:p>
            <a:r>
              <a:rPr lang="en-US" sz="1100" b="1" dirty="0" smtClean="0"/>
              <a:t>Experimental conditions</a:t>
            </a:r>
          </a:p>
          <a:p>
            <a:r>
              <a:rPr lang="en-US" sz="1100" dirty="0" smtClean="0"/>
              <a:t>[</a:t>
            </a:r>
            <a:r>
              <a:rPr lang="en-US" sz="1100" dirty="0" smtClean="0"/>
              <a:t>NAD</a:t>
            </a:r>
            <a:r>
              <a:rPr lang="en-US" sz="1100" baseline="30000" dirty="0" smtClean="0"/>
              <a:t>+</a:t>
            </a:r>
            <a:r>
              <a:rPr lang="en-US" sz="1100" dirty="0" smtClean="0"/>
              <a:t>] =200 </a:t>
            </a:r>
            <a:r>
              <a:rPr lang="en-US" sz="1100" dirty="0" err="1">
                <a:latin typeface="Symbol" pitchFamily="18" charset="2"/>
              </a:rPr>
              <a:t>m</a:t>
            </a:r>
            <a:r>
              <a:rPr lang="en-US" sz="1100" dirty="0" err="1" smtClean="0"/>
              <a:t>M</a:t>
            </a:r>
            <a:endParaRPr lang="en-US" sz="1100" dirty="0" smtClean="0"/>
          </a:p>
          <a:p>
            <a:r>
              <a:rPr lang="en-US" sz="1100" dirty="0" smtClean="0"/>
              <a:t>[H3K9 peptide] =25 </a:t>
            </a:r>
            <a:r>
              <a:rPr lang="en-US" sz="1100" dirty="0" err="1" smtClean="0">
                <a:latin typeface="Symbol" pitchFamily="18" charset="2"/>
              </a:rPr>
              <a:t>m</a:t>
            </a:r>
            <a:r>
              <a:rPr lang="en-US" sz="1100" dirty="0" err="1" smtClean="0"/>
              <a:t>M</a:t>
            </a:r>
            <a:endParaRPr lang="en-US" sz="1100" dirty="0" smtClean="0"/>
          </a:p>
          <a:p>
            <a:r>
              <a:rPr lang="en-US" sz="1100" dirty="0" smtClean="0"/>
              <a:t>%DMSO= 0, 2%</a:t>
            </a:r>
          </a:p>
          <a:p>
            <a:r>
              <a:rPr lang="en-US" sz="1100" dirty="0" smtClean="0"/>
              <a:t>[DHP1c]= 0, 50uM</a:t>
            </a:r>
            <a:endParaRPr lang="en-US" sz="1100" dirty="0" smtClean="0"/>
          </a:p>
          <a:p>
            <a:r>
              <a:rPr lang="en-US" sz="1100" dirty="0" smtClean="0"/>
              <a:t>Time </a:t>
            </a:r>
            <a:r>
              <a:rPr lang="en-US" sz="1100" dirty="0" smtClean="0"/>
              <a:t>points= 0, 30 min</a:t>
            </a:r>
          </a:p>
          <a:p>
            <a:r>
              <a:rPr lang="en-US" sz="1100" dirty="0" smtClean="0"/>
              <a:t>Temp.= </a:t>
            </a:r>
            <a:r>
              <a:rPr lang="en-US" sz="1100" dirty="0" smtClean="0"/>
              <a:t>37oC</a:t>
            </a:r>
          </a:p>
          <a:p>
            <a:endParaRPr lang="en-US" sz="1100" dirty="0" smtClean="0"/>
          </a:p>
          <a:p>
            <a:r>
              <a:rPr lang="en-US" altLang="en-US" sz="1100" b="1" baseline="30000" dirty="0" smtClean="0">
                <a:solidFill>
                  <a:srgbClr val="0000FF"/>
                </a:solidFill>
              </a:rPr>
              <a:t>__________  </a:t>
            </a:r>
            <a:r>
              <a:rPr lang="en-US" altLang="en-US" sz="1100" b="1" dirty="0" smtClean="0"/>
              <a:t>No 5U SIRT1</a:t>
            </a:r>
          </a:p>
          <a:p>
            <a:r>
              <a:rPr lang="en-US" altLang="en-US" sz="1100" b="1" baseline="30000" dirty="0" smtClean="0">
                <a:solidFill>
                  <a:srgbClr val="FF00FF"/>
                </a:solidFill>
              </a:rPr>
              <a:t>__________   </a:t>
            </a:r>
            <a:r>
              <a:rPr lang="en-US" altLang="en-US" sz="1100" b="1" dirty="0" smtClean="0"/>
              <a:t>Yes 5U SIRT1</a:t>
            </a:r>
            <a:endParaRPr lang="en-US" altLang="en-US" sz="1100" b="1" dirty="0"/>
          </a:p>
        </p:txBody>
      </p:sp>
      <p:sp>
        <p:nvSpPr>
          <p:cNvPr id="9" name="Down Arrow 8"/>
          <p:cNvSpPr/>
          <p:nvPr/>
        </p:nvSpPr>
        <p:spPr>
          <a:xfrm>
            <a:off x="5966533" y="4495800"/>
            <a:ext cx="228600" cy="304800"/>
          </a:xfrm>
          <a:prstGeom prst="downArrow">
            <a:avLst/>
          </a:prstGeom>
          <a:solidFill>
            <a:srgbClr val="FF00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638800" y="4810780"/>
            <a:ext cx="861133" cy="523220"/>
          </a:xfrm>
          <a:prstGeom prst="rect">
            <a:avLst/>
          </a:prstGeom>
          <a:noFill/>
        </p:spPr>
        <p:txBody>
          <a:bodyPr wrap="none" rtlCol="0">
            <a:spAutoFit/>
          </a:bodyPr>
          <a:lstStyle/>
          <a:p>
            <a:pPr algn="ctr"/>
            <a:r>
              <a:rPr lang="en-US" sz="1400" b="1" dirty="0" smtClean="0">
                <a:solidFill>
                  <a:srgbClr val="FF00FF"/>
                </a:solidFill>
              </a:rPr>
              <a:t>Product</a:t>
            </a:r>
          </a:p>
          <a:p>
            <a:pPr algn="ctr"/>
            <a:r>
              <a:rPr lang="en-US" sz="1400" b="1" dirty="0" smtClean="0">
                <a:solidFill>
                  <a:srgbClr val="FF00FF"/>
                </a:solidFill>
              </a:rPr>
              <a:t> peak</a:t>
            </a:r>
            <a:endParaRPr lang="en-US" sz="1400" b="1" dirty="0">
              <a:solidFill>
                <a:srgbClr val="FF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0" y="1790700"/>
            <a:ext cx="3035831" cy="369332"/>
          </a:xfrm>
          <a:prstGeom prst="rect">
            <a:avLst/>
          </a:prstGeom>
          <a:noFill/>
        </p:spPr>
        <p:txBody>
          <a:bodyPr wrap="none" rtlCol="0">
            <a:spAutoFit/>
          </a:bodyPr>
          <a:lstStyle/>
          <a:p>
            <a:r>
              <a:rPr lang="en-US" b="1" dirty="0" err="1" smtClean="0"/>
              <a:t>SIRTainty</a:t>
            </a:r>
            <a:r>
              <a:rPr lang="en-US" b="1" dirty="0" smtClean="0"/>
              <a:t> assay on </a:t>
            </a:r>
            <a:r>
              <a:rPr lang="en-US" b="1" dirty="0" err="1" smtClean="0"/>
              <a:t>TeCan</a:t>
            </a:r>
            <a:endParaRPr lang="en-US" b="1" dirty="0"/>
          </a:p>
        </p:txBody>
      </p:sp>
    </p:spTree>
    <p:extLst>
      <p:ext uri="{BB962C8B-B14F-4D97-AF65-F5344CB8AC3E}">
        <p14:creationId xmlns:p14="http://schemas.microsoft.com/office/powerpoint/2010/main" val="223030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409797" cy="369332"/>
          </a:xfrm>
          <a:prstGeom prst="rect">
            <a:avLst/>
          </a:prstGeom>
          <a:noFill/>
        </p:spPr>
        <p:txBody>
          <a:bodyPr wrap="none" rtlCol="0">
            <a:spAutoFit/>
          </a:bodyPr>
          <a:lstStyle/>
          <a:p>
            <a:r>
              <a:rPr lang="en-US" b="1" u="sng" dirty="0" smtClean="0"/>
              <a:t>Repeat JMC 2015 experiment in PMC-AT Lab</a:t>
            </a:r>
            <a:endParaRPr lang="en-US" b="1" u="sng" dirty="0"/>
          </a:p>
        </p:txBody>
      </p:sp>
      <p:sp>
        <p:nvSpPr>
          <p:cNvPr id="3" name="TextBox 2"/>
          <p:cNvSpPr txBox="1"/>
          <p:nvPr/>
        </p:nvSpPr>
        <p:spPr>
          <a:xfrm>
            <a:off x="91720" y="455474"/>
            <a:ext cx="1739130" cy="1754326"/>
          </a:xfrm>
          <a:prstGeom prst="rect">
            <a:avLst/>
          </a:prstGeom>
          <a:noFill/>
        </p:spPr>
        <p:txBody>
          <a:bodyPr wrap="none" rtlCol="0">
            <a:spAutoFit/>
          </a:bodyPr>
          <a:lstStyle/>
          <a:p>
            <a:r>
              <a:rPr lang="en-US" sz="1200" b="1" dirty="0" smtClean="0"/>
              <a:t>Experimental conditions</a:t>
            </a:r>
          </a:p>
          <a:p>
            <a:r>
              <a:rPr lang="en-US" sz="1200" dirty="0" smtClean="0"/>
              <a:t>[SIRT1] =5U/reaction</a:t>
            </a:r>
            <a:endParaRPr lang="en-US" sz="1200" dirty="0"/>
          </a:p>
          <a:p>
            <a:r>
              <a:rPr lang="en-US" sz="1200" dirty="0" smtClean="0"/>
              <a:t>[NAD</a:t>
            </a:r>
            <a:r>
              <a:rPr lang="en-US" sz="1200" baseline="30000" dirty="0" smtClean="0"/>
              <a:t>+</a:t>
            </a:r>
            <a:r>
              <a:rPr lang="en-US" sz="1200" dirty="0" smtClean="0"/>
              <a:t>] =200 </a:t>
            </a:r>
            <a:r>
              <a:rPr lang="en-US" sz="1200" dirty="0" err="1">
                <a:latin typeface="Symbol" pitchFamily="18" charset="2"/>
              </a:rPr>
              <a:t>m</a:t>
            </a:r>
            <a:r>
              <a:rPr lang="en-US" sz="1200" dirty="0" err="1" smtClean="0"/>
              <a:t>M</a:t>
            </a:r>
            <a:endParaRPr lang="en-US" sz="1200" dirty="0" smtClean="0"/>
          </a:p>
          <a:p>
            <a:r>
              <a:rPr lang="en-US" sz="1200" dirty="0" smtClean="0"/>
              <a:t>[H3K9 peptide] =25 </a:t>
            </a:r>
            <a:r>
              <a:rPr lang="en-US" sz="1200" dirty="0" err="1" smtClean="0">
                <a:latin typeface="Symbol" pitchFamily="18" charset="2"/>
              </a:rPr>
              <a:t>m</a:t>
            </a:r>
            <a:r>
              <a:rPr lang="en-US" sz="1200" dirty="0" err="1" smtClean="0"/>
              <a:t>M</a:t>
            </a:r>
            <a:endParaRPr lang="en-US" sz="1200" dirty="0" smtClean="0"/>
          </a:p>
          <a:p>
            <a:r>
              <a:rPr lang="en-US" sz="1200" dirty="0" smtClean="0"/>
              <a:t>[DHP1c] = 50uM</a:t>
            </a:r>
          </a:p>
          <a:p>
            <a:r>
              <a:rPr lang="en-US" sz="1200" dirty="0" smtClean="0"/>
              <a:t>% DMSO= 2%</a:t>
            </a:r>
          </a:p>
          <a:p>
            <a:r>
              <a:rPr lang="en-US" sz="1200" dirty="0" smtClean="0"/>
              <a:t>Time points= 0, 30 min</a:t>
            </a:r>
          </a:p>
          <a:p>
            <a:r>
              <a:rPr lang="en-US" sz="1200" dirty="0" smtClean="0"/>
              <a:t>Temp.= 37oC</a:t>
            </a:r>
          </a:p>
          <a:p>
            <a:r>
              <a:rPr lang="en-US" sz="1200" dirty="0" smtClean="0"/>
              <a:t>Gain (</a:t>
            </a:r>
            <a:r>
              <a:rPr lang="en-US" sz="1200" dirty="0" err="1"/>
              <a:t>TeCan</a:t>
            </a:r>
            <a:r>
              <a:rPr lang="en-US" sz="1200" dirty="0"/>
              <a:t> </a:t>
            </a:r>
            <a:r>
              <a:rPr lang="en-US" sz="1200" dirty="0" smtClean="0"/>
              <a:t>)=65</a:t>
            </a:r>
          </a:p>
        </p:txBody>
      </p:sp>
      <p:graphicFrame>
        <p:nvGraphicFramePr>
          <p:cNvPr id="4" name="Table 3"/>
          <p:cNvGraphicFramePr>
            <a:graphicFrameLocks noGrp="1"/>
          </p:cNvGraphicFramePr>
          <p:nvPr>
            <p:extLst>
              <p:ext uri="{D42A27DB-BD31-4B8C-83A1-F6EECF244321}">
                <p14:modId xmlns:p14="http://schemas.microsoft.com/office/powerpoint/2010/main" val="1668362557"/>
              </p:ext>
            </p:extLst>
          </p:nvPr>
        </p:nvGraphicFramePr>
        <p:xfrm>
          <a:off x="120295" y="2514600"/>
          <a:ext cx="8686802" cy="3898483"/>
        </p:xfrm>
        <a:graphic>
          <a:graphicData uri="http://schemas.openxmlformats.org/drawingml/2006/table">
            <a:tbl>
              <a:tblPr>
                <a:tableStyleId>{5C22544A-7EE6-4342-B048-85BDC9FD1C3A}</a:tableStyleId>
              </a:tblPr>
              <a:tblGrid>
                <a:gridCol w="3262216"/>
                <a:gridCol w="696283"/>
                <a:gridCol w="596814"/>
                <a:gridCol w="596814"/>
                <a:gridCol w="596814"/>
                <a:gridCol w="774507"/>
                <a:gridCol w="867932"/>
                <a:gridCol w="650949"/>
                <a:gridCol w="644473"/>
              </a:tblGrid>
              <a:tr h="228600">
                <a:tc rowSpan="2">
                  <a:txBody>
                    <a:bodyPr/>
                    <a:lstStyle/>
                    <a:p>
                      <a:pPr algn="l" fontAlgn="b"/>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200" b="1" u="none" strike="noStrike" dirty="0" smtClean="0">
                          <a:effectLst/>
                        </a:rPr>
                        <a:t>Run 1</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200" b="1" u="none" strike="noStrike" dirty="0" smtClean="0">
                          <a:effectLst/>
                        </a:rPr>
                        <a:t>Run 2</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Avg_0min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Avg_60min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latin typeface="Symbol" panose="05050102010706020507" pitchFamily="18" charset="2"/>
                        </a:rPr>
                        <a:t>D</a:t>
                      </a:r>
                      <a:r>
                        <a:rPr lang="en-US" sz="1200" b="1" u="none" strike="noStrike" dirty="0">
                          <a:effectLst/>
                        </a:rPr>
                        <a:t> AFU</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 Activity</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vMerge="1">
                  <a:txBody>
                    <a:bodyPr/>
                    <a:lstStyle/>
                    <a:p>
                      <a:endParaRPr lang="en-US"/>
                    </a:p>
                  </a:txBody>
                  <a:tcPr/>
                </a:tc>
                <a:tc>
                  <a:txBody>
                    <a:bodyPr/>
                    <a:lstStyle/>
                    <a:p>
                      <a:pPr algn="ctr" fontAlgn="b"/>
                      <a:r>
                        <a:rPr lang="en-US" sz="1200" b="1" i="0" u="none" strike="noStrike" dirty="0" smtClean="0">
                          <a:effectLst/>
                          <a:latin typeface="Arial"/>
                        </a:rPr>
                        <a:t>0</a:t>
                      </a:r>
                      <a:r>
                        <a:rPr lang="en-US" sz="1200" b="1" i="0" u="none" strike="noStrike" baseline="0" dirty="0" smtClean="0">
                          <a:effectLst/>
                          <a:latin typeface="Arial"/>
                        </a:rPr>
                        <a:t>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60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60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34521">
                <a:tc>
                  <a:txBody>
                    <a:bodyPr/>
                    <a:lstStyle/>
                    <a:p>
                      <a:pPr algn="l" fontAlgn="b"/>
                      <a:r>
                        <a:rPr lang="en-US" sz="1200" u="none" strike="noStrike" dirty="0">
                          <a:effectLst/>
                        </a:rPr>
                        <a:t>Buffer only (no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Negative control (NAD</a:t>
                      </a:r>
                      <a:r>
                        <a:rPr lang="en-US" sz="1200" u="none" strike="noStrike" dirty="0" smtClean="0">
                          <a:effectLst/>
                        </a:rPr>
                        <a:t>+ peptide </a:t>
                      </a:r>
                      <a:r>
                        <a:rPr lang="en-US" sz="1200" u="none" strike="noStrike" dirty="0">
                          <a:effectLst/>
                        </a:rPr>
                        <a:t>substrate+PNCA1+Assay buffer-no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311.0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Positive control (NAD</a:t>
                      </a:r>
                      <a:r>
                        <a:rPr lang="en-US" sz="1200" u="none" strike="noStrike" dirty="0" smtClean="0">
                          <a:effectLst/>
                        </a:rPr>
                        <a:t>+ peptide </a:t>
                      </a:r>
                      <a:r>
                        <a:rPr lang="en-US" sz="1200" u="none" strike="noStrike" dirty="0">
                          <a:effectLst/>
                        </a:rPr>
                        <a:t>substrate+PNCA1+Assay buffer+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417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408</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287.0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412.5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125.5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2% </a:t>
                      </a:r>
                      <a:r>
                        <a:rPr lang="en-US" sz="1200" u="none" strike="noStrike" dirty="0" smtClean="0">
                          <a:effectLst/>
                        </a:rPr>
                        <a:t>DMSO </a:t>
                      </a:r>
                      <a:r>
                        <a:rPr lang="en-US" sz="1200" u="none" strike="noStrike" dirty="0">
                          <a:effectLst/>
                        </a:rPr>
                        <a:t>(NAD</a:t>
                      </a:r>
                      <a:r>
                        <a:rPr lang="en-US" sz="1200" u="none" strike="noStrike" dirty="0" smtClean="0">
                          <a:effectLst/>
                        </a:rPr>
                        <a:t>+ peptide </a:t>
                      </a:r>
                      <a:r>
                        <a:rPr lang="en-US" sz="1200" u="none" strike="noStrike" dirty="0">
                          <a:effectLst/>
                        </a:rPr>
                        <a:t>substrate+PNCA1+Assay </a:t>
                      </a:r>
                      <a:r>
                        <a:rPr lang="en-US" sz="1200" u="none" strike="noStrike" dirty="0" smtClean="0">
                          <a:effectLst/>
                        </a:rPr>
                        <a:t>buffer + DMSO-no </a:t>
                      </a:r>
                      <a:r>
                        <a:rPr lang="en-US" sz="1200" u="none" strike="noStrike" dirty="0">
                          <a:effectLst/>
                        </a:rPr>
                        <a:t>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233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2% </a:t>
                      </a:r>
                      <a:r>
                        <a:rPr lang="en-US" sz="1200" u="none" strike="noStrike" dirty="0" smtClean="0">
                          <a:effectLst/>
                        </a:rPr>
                        <a:t>DMSO </a:t>
                      </a:r>
                      <a:r>
                        <a:rPr lang="en-US" sz="1200" u="none" strike="noStrike" dirty="0">
                          <a:effectLst/>
                        </a:rPr>
                        <a:t>(NAD</a:t>
                      </a:r>
                      <a:r>
                        <a:rPr lang="en-US" sz="1200" u="none" strike="noStrike" dirty="0" smtClean="0">
                          <a:effectLst/>
                        </a:rPr>
                        <a:t>+ peptide </a:t>
                      </a:r>
                      <a:r>
                        <a:rPr lang="en-US" sz="1200" u="none" strike="noStrike" dirty="0">
                          <a:effectLst/>
                        </a:rPr>
                        <a:t>substrate+PNCA1+Assay buffer+DMSO+SIRT1)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263.0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66.5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a:solidFill>
                            <a:srgbClr val="FF0000"/>
                          </a:solidFill>
                          <a:effectLst/>
                        </a:rPr>
                        <a:t>100.0</a:t>
                      </a:r>
                      <a:endParaRPr lang="en-US" sz="1200" b="1" i="0" u="none" strike="noStrike" dirty="0">
                        <a:solidFill>
                          <a:srgbClr val="FF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DHP1c  (NAD</a:t>
                      </a:r>
                      <a:r>
                        <a:rPr lang="en-US" sz="1200" u="none" strike="noStrike" dirty="0" smtClean="0">
                          <a:effectLst/>
                        </a:rPr>
                        <a:t>+ peptide </a:t>
                      </a:r>
                      <a:r>
                        <a:rPr lang="en-US" sz="1200" u="none" strike="noStrike" dirty="0">
                          <a:effectLst/>
                        </a:rPr>
                        <a:t>substrate+PNCA1+Assay buffer+DHP1c-no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1149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1185.0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8001">
                <a:tc>
                  <a:txBody>
                    <a:bodyPr/>
                    <a:lstStyle/>
                    <a:p>
                      <a:pPr algn="l" fontAlgn="b"/>
                      <a:r>
                        <a:rPr lang="en-US" sz="1200" u="none" strike="noStrike" dirty="0">
                          <a:effectLst/>
                        </a:rPr>
                        <a:t>DHP1c  (NAD</a:t>
                      </a:r>
                      <a:r>
                        <a:rPr lang="en-US" sz="1200" u="none" strike="noStrike" dirty="0" smtClean="0">
                          <a:effectLst/>
                        </a:rPr>
                        <a:t>+ peptide </a:t>
                      </a:r>
                      <a:r>
                        <a:rPr lang="en-US" sz="1200" u="none" strike="noStrike" dirty="0">
                          <a:effectLst/>
                        </a:rPr>
                        <a:t>substrate+PNCA1+Assay buffer+DHP1c +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1234</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125.5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a:solidFill>
                            <a:srgbClr val="FF0000"/>
                          </a:solidFill>
                          <a:effectLst/>
                        </a:rPr>
                        <a:t>188.7</a:t>
                      </a:r>
                      <a:endParaRPr lang="en-US" sz="1200" b="1" i="0" u="none" strike="noStrike" dirty="0">
                        <a:solidFill>
                          <a:srgbClr val="FF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727950428"/>
              </p:ext>
            </p:extLst>
          </p:nvPr>
        </p:nvGraphicFramePr>
        <p:xfrm>
          <a:off x="5029200" y="123825"/>
          <a:ext cx="3810000" cy="242107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057400" y="457200"/>
            <a:ext cx="2600603" cy="1754326"/>
          </a:xfrm>
          <a:prstGeom prst="rect">
            <a:avLst/>
          </a:prstGeom>
          <a:noFill/>
        </p:spPr>
        <p:txBody>
          <a:bodyPr wrap="square" rtlCol="0">
            <a:spAutoFit/>
          </a:bodyPr>
          <a:lstStyle/>
          <a:p>
            <a:r>
              <a:rPr lang="en-US" sz="1200" b="1" dirty="0" smtClean="0"/>
              <a:t>Operation procedure</a:t>
            </a:r>
          </a:p>
          <a:p>
            <a:r>
              <a:rPr lang="en-US" sz="1200" dirty="0" smtClean="0"/>
              <a:t>The deacetylation reaction was initiated by addition of SIRT1 enzyme. The mix was incubated at 37oC for 30min. Developer was added upon the desired time point and incubated at room temperature for 30min avoiding light. Then read the sample on </a:t>
            </a:r>
            <a:r>
              <a:rPr lang="en-US" sz="1200" dirty="0" err="1" smtClean="0"/>
              <a:t>TeCan</a:t>
            </a:r>
            <a:r>
              <a:rPr lang="en-US" sz="1200" dirty="0" smtClean="0"/>
              <a:t> at Ex/</a:t>
            </a:r>
            <a:r>
              <a:rPr lang="en-US" sz="1200" dirty="0" err="1" smtClean="0"/>
              <a:t>Em</a:t>
            </a:r>
            <a:r>
              <a:rPr lang="en-US" sz="1200" dirty="0" smtClean="0"/>
              <a:t>=420nm/460nm.</a:t>
            </a:r>
            <a:endParaRPr lang="en-US" sz="1200" dirty="0"/>
          </a:p>
        </p:txBody>
      </p:sp>
      <p:sp>
        <p:nvSpPr>
          <p:cNvPr id="8" name="TextBox 7"/>
          <p:cNvSpPr txBox="1"/>
          <p:nvPr/>
        </p:nvSpPr>
        <p:spPr>
          <a:xfrm>
            <a:off x="0" y="6477000"/>
            <a:ext cx="8610600" cy="276999"/>
          </a:xfrm>
          <a:prstGeom prst="rect">
            <a:avLst/>
          </a:prstGeom>
          <a:noFill/>
        </p:spPr>
        <p:txBody>
          <a:bodyPr wrap="square" rtlCol="0">
            <a:spAutoFit/>
          </a:bodyPr>
          <a:lstStyle/>
          <a:p>
            <a:r>
              <a:rPr lang="en-US" sz="1200" b="1" dirty="0" smtClean="0"/>
              <a:t>Calculation details (Method A) : </a:t>
            </a:r>
            <a:r>
              <a:rPr lang="en-US" sz="1200" b="1" dirty="0" smtClean="0">
                <a:latin typeface="Symbol" panose="05050102010706020507" pitchFamily="18" charset="2"/>
              </a:rPr>
              <a:t>D</a:t>
            </a:r>
            <a:r>
              <a:rPr lang="en-US" sz="1200" b="1" dirty="0" smtClean="0"/>
              <a:t>AFU = AFU </a:t>
            </a:r>
            <a:r>
              <a:rPr lang="en-US" sz="1200" b="1" baseline="-25000" dirty="0" smtClean="0"/>
              <a:t>60min</a:t>
            </a:r>
            <a:r>
              <a:rPr lang="en-US" sz="1200" b="1" dirty="0" smtClean="0"/>
              <a:t> – AFU </a:t>
            </a:r>
            <a:r>
              <a:rPr lang="en-US" sz="1200" b="1" baseline="-25000" dirty="0" smtClean="0"/>
              <a:t>0min</a:t>
            </a:r>
            <a:endParaRPr lang="en-US" sz="1200" b="1" baseline="-25000" dirty="0"/>
          </a:p>
        </p:txBody>
      </p:sp>
    </p:spTree>
    <p:extLst>
      <p:ext uri="{BB962C8B-B14F-4D97-AF65-F5344CB8AC3E}">
        <p14:creationId xmlns:p14="http://schemas.microsoft.com/office/powerpoint/2010/main" val="3653473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1493</TotalTime>
  <Words>1076</Words>
  <Application>Microsoft Office PowerPoint</Application>
  <PresentationFormat>On-screen Show (4:3)</PresentationFormat>
  <Paragraphs>305</Paragraphs>
  <Slides>10</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Validation of SIRTainty DHP1c/SIRT1 result by HPLC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PMC 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Validation of SIRTainty DHP1c/SIRT1 result by HPLC</dc:title>
  <dc:creator>PMCAT HPLC</dc:creator>
  <cp:lastModifiedBy>xguan</cp:lastModifiedBy>
  <cp:revision>20</cp:revision>
  <cp:lastPrinted>2016-06-09T18:06:29Z</cp:lastPrinted>
  <dcterms:created xsi:type="dcterms:W3CDTF">2016-06-09T16:55:57Z</dcterms:created>
  <dcterms:modified xsi:type="dcterms:W3CDTF">2016-06-10T17:30:43Z</dcterms:modified>
</cp:coreProperties>
</file>