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F40D-C5D2-4D3C-BBD4-76EDA843B87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8280-CB11-474D-B7F0-DD29577C4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98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F40D-C5D2-4D3C-BBD4-76EDA843B87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8280-CB11-474D-B7F0-DD29577C4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2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F40D-C5D2-4D3C-BBD4-76EDA843B87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8280-CB11-474D-B7F0-DD29577C4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7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F40D-C5D2-4D3C-BBD4-76EDA843B87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8280-CB11-474D-B7F0-DD29577C4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12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F40D-C5D2-4D3C-BBD4-76EDA843B87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8280-CB11-474D-B7F0-DD29577C4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F40D-C5D2-4D3C-BBD4-76EDA843B87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8280-CB11-474D-B7F0-DD29577C4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9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F40D-C5D2-4D3C-BBD4-76EDA843B87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8280-CB11-474D-B7F0-DD29577C4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32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F40D-C5D2-4D3C-BBD4-76EDA843B87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8280-CB11-474D-B7F0-DD29577C4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7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F40D-C5D2-4D3C-BBD4-76EDA843B87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8280-CB11-474D-B7F0-DD29577C4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5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F40D-C5D2-4D3C-BBD4-76EDA843B87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8280-CB11-474D-B7F0-DD29577C4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4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F40D-C5D2-4D3C-BBD4-76EDA843B87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8280-CB11-474D-B7F0-DD29577C4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0F40D-C5D2-4D3C-BBD4-76EDA843B87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08280-CB11-474D-B7F0-DD29577C4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4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Validation of DMSO effect </a:t>
            </a:r>
            <a:br>
              <a:rPr lang="en-US" dirty="0" smtClean="0"/>
            </a:br>
            <a:r>
              <a:rPr lang="en-US" dirty="0" smtClean="0"/>
              <a:t>by HPLC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5.13.16-5.17.16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63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" y="3276600"/>
            <a:ext cx="901827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244009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b="1" u="sng" dirty="0" smtClean="0"/>
              <a:t>Experimental conditions</a:t>
            </a:r>
          </a:p>
          <a:p>
            <a:endParaRPr lang="en-US" sz="1400" dirty="0" smtClean="0"/>
          </a:p>
          <a:p>
            <a:r>
              <a:rPr lang="en-US" sz="1400" dirty="0" smtClean="0"/>
              <a:t>[</a:t>
            </a:r>
            <a:r>
              <a:rPr lang="en-US" sz="1400" dirty="0" smtClean="0"/>
              <a:t>SIRT3</a:t>
            </a:r>
            <a:r>
              <a:rPr lang="en-US" sz="1400" dirty="0" smtClean="0"/>
              <a:t>]=8U/reaction</a:t>
            </a:r>
            <a:endParaRPr lang="en-US" sz="1400" dirty="0"/>
          </a:p>
          <a:p>
            <a:r>
              <a:rPr lang="en-US" sz="1400" dirty="0" smtClean="0"/>
              <a:t>[NAD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]=1500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[FdL2 peptide</a:t>
            </a:r>
            <a:r>
              <a:rPr lang="en-US" sz="1400" dirty="0" smtClean="0"/>
              <a:t>]=100 </a:t>
            </a:r>
            <a:r>
              <a:rPr lang="en-US" sz="1400" dirty="0" err="1" smtClean="0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% </a:t>
            </a:r>
            <a:r>
              <a:rPr lang="en-US" sz="1400" dirty="0" smtClean="0"/>
              <a:t>DMSO= </a:t>
            </a:r>
            <a:r>
              <a:rPr lang="en-US" sz="1400" dirty="0" smtClean="0"/>
              <a:t>0, 1%, 5%, 10%, 20%</a:t>
            </a:r>
            <a:endParaRPr lang="en-US" sz="1400" dirty="0"/>
          </a:p>
          <a:p>
            <a:r>
              <a:rPr lang="en-US" sz="1400" dirty="0" smtClean="0"/>
              <a:t>Time points= 0, </a:t>
            </a:r>
            <a:r>
              <a:rPr lang="en-US" sz="1400" dirty="0" smtClean="0"/>
              <a:t>45</a:t>
            </a:r>
            <a:r>
              <a:rPr lang="en-US" sz="1400" dirty="0" smtClean="0"/>
              <a:t> </a:t>
            </a:r>
            <a:r>
              <a:rPr lang="en-US" sz="1400" dirty="0" smtClean="0"/>
              <a:t>min</a:t>
            </a:r>
          </a:p>
          <a:p>
            <a:r>
              <a:rPr lang="en-US" sz="1400" dirty="0" smtClean="0"/>
              <a:t>Temp.= 37oC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08610"/>
            <a:ext cx="4448175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8610600" y="3200400"/>
            <a:ext cx="438150" cy="23622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65314" y="5572780"/>
            <a:ext cx="754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Intraday</a:t>
            </a:r>
          </a:p>
          <a:p>
            <a:pPr algn="ctr"/>
            <a:r>
              <a:rPr lang="en-US" sz="1200" b="1" dirty="0" smtClean="0"/>
              <a:t>variation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-11192"/>
            <a:ext cx="1876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HPLC-based assay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46543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9" y="3352800"/>
            <a:ext cx="9020269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244009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b="1" u="sng" dirty="0" smtClean="0"/>
              <a:t>Experimental conditions</a:t>
            </a:r>
          </a:p>
          <a:p>
            <a:endParaRPr lang="en-US" sz="1400" dirty="0" smtClean="0"/>
          </a:p>
          <a:p>
            <a:r>
              <a:rPr lang="en-US" sz="1400" dirty="0" smtClean="0"/>
              <a:t>[</a:t>
            </a:r>
            <a:r>
              <a:rPr lang="en-US" sz="1400" dirty="0" smtClean="0"/>
              <a:t>SIRT3</a:t>
            </a:r>
            <a:r>
              <a:rPr lang="en-US" sz="1400" dirty="0" smtClean="0"/>
              <a:t>]=8U/reaction</a:t>
            </a:r>
            <a:endParaRPr lang="en-US" sz="1400" dirty="0"/>
          </a:p>
          <a:p>
            <a:r>
              <a:rPr lang="en-US" sz="1400" dirty="0" smtClean="0"/>
              <a:t>[NAD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]=1500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[FdL2 peptide</a:t>
            </a:r>
            <a:r>
              <a:rPr lang="en-US" sz="1400" dirty="0" smtClean="0"/>
              <a:t>]=100 </a:t>
            </a:r>
            <a:r>
              <a:rPr lang="en-US" sz="1400" dirty="0" err="1" smtClean="0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% </a:t>
            </a:r>
            <a:r>
              <a:rPr lang="en-US" sz="1400" dirty="0" smtClean="0"/>
              <a:t>DMSO= </a:t>
            </a:r>
            <a:r>
              <a:rPr lang="en-US" sz="1400" dirty="0" smtClean="0"/>
              <a:t>0, 1%, 5%, 10%, 20%</a:t>
            </a:r>
            <a:endParaRPr lang="en-US" sz="1400" dirty="0"/>
          </a:p>
          <a:p>
            <a:r>
              <a:rPr lang="en-US" sz="1400" dirty="0" smtClean="0"/>
              <a:t>Time points= 0, </a:t>
            </a:r>
            <a:r>
              <a:rPr lang="en-US" sz="1400" dirty="0" smtClean="0"/>
              <a:t>45</a:t>
            </a:r>
            <a:r>
              <a:rPr lang="en-US" sz="1400" dirty="0" smtClean="0"/>
              <a:t> </a:t>
            </a:r>
            <a:r>
              <a:rPr lang="en-US" sz="1400" dirty="0" smtClean="0"/>
              <a:t>min</a:t>
            </a:r>
          </a:p>
          <a:p>
            <a:r>
              <a:rPr lang="en-US" sz="1400" dirty="0" smtClean="0"/>
              <a:t>Temp.= 37oC</a:t>
            </a:r>
          </a:p>
        </p:txBody>
      </p:sp>
      <p:sp>
        <p:nvSpPr>
          <p:cNvPr id="5" name="Rectangle 4"/>
          <p:cNvSpPr/>
          <p:nvPr/>
        </p:nvSpPr>
        <p:spPr>
          <a:xfrm>
            <a:off x="8610600" y="3200400"/>
            <a:ext cx="438150" cy="23622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65314" y="5572780"/>
            <a:ext cx="754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Intraday</a:t>
            </a:r>
          </a:p>
          <a:p>
            <a:pPr algn="ctr"/>
            <a:r>
              <a:rPr lang="en-US" sz="1200" b="1" dirty="0" smtClean="0"/>
              <a:t>variation</a:t>
            </a:r>
            <a:endParaRPr lang="en-US" sz="12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28600"/>
            <a:ext cx="466903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-11192"/>
            <a:ext cx="1876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HPLC-based assay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71986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231061"/>
            <a:ext cx="4191000" cy="1636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261540"/>
            <a:ext cx="4181475" cy="1605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5999"/>
            <a:ext cx="8414834" cy="1640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4508" y="304800"/>
            <a:ext cx="244009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b="1" u="sng" dirty="0" smtClean="0"/>
              <a:t>Experimental conditions</a:t>
            </a:r>
          </a:p>
          <a:p>
            <a:endParaRPr lang="en-US" sz="1400" dirty="0" smtClean="0"/>
          </a:p>
          <a:p>
            <a:r>
              <a:rPr lang="en-US" sz="1400" dirty="0" smtClean="0"/>
              <a:t>[</a:t>
            </a:r>
            <a:r>
              <a:rPr lang="en-US" sz="1400" dirty="0" smtClean="0"/>
              <a:t>SIRT3</a:t>
            </a:r>
            <a:r>
              <a:rPr lang="en-US" sz="1400" dirty="0" smtClean="0"/>
              <a:t>]=8U/reaction</a:t>
            </a:r>
            <a:endParaRPr lang="en-US" sz="1400" dirty="0"/>
          </a:p>
          <a:p>
            <a:r>
              <a:rPr lang="en-US" sz="1400" dirty="0" smtClean="0"/>
              <a:t>[NAD</a:t>
            </a:r>
            <a:r>
              <a:rPr lang="en-US" sz="1400" baseline="30000" dirty="0" smtClean="0"/>
              <a:t>+</a:t>
            </a:r>
            <a:r>
              <a:rPr lang="en-US" sz="1400" dirty="0" smtClean="0"/>
              <a:t>]=1500 </a:t>
            </a:r>
            <a:r>
              <a:rPr lang="en-US" sz="1400" dirty="0" err="1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[FdL2 peptide</a:t>
            </a:r>
            <a:r>
              <a:rPr lang="en-US" sz="1400" dirty="0" smtClean="0"/>
              <a:t>]=100 </a:t>
            </a:r>
            <a:r>
              <a:rPr lang="en-US" sz="1400" dirty="0" err="1" smtClean="0">
                <a:latin typeface="Symbol" pitchFamily="18" charset="2"/>
              </a:rPr>
              <a:t>m</a:t>
            </a:r>
            <a:r>
              <a:rPr lang="en-US" sz="1400" dirty="0" err="1" smtClean="0"/>
              <a:t>M</a:t>
            </a:r>
            <a:endParaRPr lang="en-US" sz="1400" dirty="0" smtClean="0"/>
          </a:p>
          <a:p>
            <a:r>
              <a:rPr lang="en-US" sz="1400" dirty="0" smtClean="0"/>
              <a:t>% </a:t>
            </a:r>
            <a:r>
              <a:rPr lang="en-US" sz="1400" dirty="0" smtClean="0"/>
              <a:t>DMSO= </a:t>
            </a:r>
            <a:r>
              <a:rPr lang="en-US" sz="1400" dirty="0" smtClean="0"/>
              <a:t>0, 1%, 5%, 10%, 20%</a:t>
            </a:r>
            <a:endParaRPr lang="en-US" sz="1400" dirty="0"/>
          </a:p>
          <a:p>
            <a:r>
              <a:rPr lang="en-US" sz="1400" dirty="0" smtClean="0"/>
              <a:t>Time points= 0, </a:t>
            </a:r>
            <a:r>
              <a:rPr lang="en-US" sz="1400" dirty="0" smtClean="0"/>
              <a:t>60</a:t>
            </a:r>
            <a:r>
              <a:rPr lang="en-US" sz="1400" dirty="0" smtClean="0"/>
              <a:t> </a:t>
            </a:r>
            <a:r>
              <a:rPr lang="en-US" sz="1400" dirty="0" smtClean="0"/>
              <a:t>min</a:t>
            </a:r>
          </a:p>
          <a:p>
            <a:r>
              <a:rPr lang="en-US" sz="1400" dirty="0" smtClean="0"/>
              <a:t>Temp.= 37oC</a:t>
            </a:r>
          </a:p>
        </p:txBody>
      </p:sp>
      <p:sp>
        <p:nvSpPr>
          <p:cNvPr id="9" name="Rectangle 8"/>
          <p:cNvSpPr/>
          <p:nvPr/>
        </p:nvSpPr>
        <p:spPr>
          <a:xfrm>
            <a:off x="8298686" y="2271355"/>
            <a:ext cx="438150" cy="176724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153400" y="3962400"/>
            <a:ext cx="754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Intraday</a:t>
            </a:r>
          </a:p>
          <a:p>
            <a:pPr algn="ctr"/>
            <a:r>
              <a:rPr lang="en-US" sz="1200" b="1" dirty="0" smtClean="0"/>
              <a:t>variation</a:t>
            </a:r>
            <a:endParaRPr lang="en-US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-11192"/>
            <a:ext cx="1576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Enzo </a:t>
            </a:r>
            <a:r>
              <a:rPr lang="en-US" b="1" dirty="0" err="1" smtClean="0"/>
              <a:t>FdL</a:t>
            </a:r>
            <a:r>
              <a:rPr lang="en-US" b="1" dirty="0" smtClean="0"/>
              <a:t> assay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36821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229600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u="sng" dirty="0" smtClean="0"/>
              <a:t>Remarks</a:t>
            </a:r>
          </a:p>
          <a:p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HPLC results (slides 2 and 3) shown that </a:t>
            </a:r>
            <a:r>
              <a:rPr lang="en-US" sz="1400" dirty="0" err="1" smtClean="0"/>
              <a:t>pmoles</a:t>
            </a:r>
            <a:r>
              <a:rPr lang="en-US" sz="1400" dirty="0" smtClean="0"/>
              <a:t> of product formed decreases as increasing the percentage of addition of DMSO</a:t>
            </a:r>
            <a:r>
              <a:rPr lang="en-US" sz="1400" dirty="0"/>
              <a:t>.</a:t>
            </a:r>
            <a:r>
              <a:rPr lang="en-US" sz="1400" dirty="0" smtClean="0"/>
              <a:t> It may suggest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DMSO inhibits </a:t>
            </a:r>
            <a:r>
              <a:rPr lang="en-US" sz="1400" dirty="0" err="1" smtClean="0"/>
              <a:t>enzo</a:t>
            </a:r>
            <a:r>
              <a:rPr lang="en-US" sz="1400" dirty="0" smtClean="0"/>
              <a:t> SIRT3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High % DMSO denature the </a:t>
            </a:r>
            <a:r>
              <a:rPr lang="en-US" sz="1400" dirty="0" err="1" smtClean="0"/>
              <a:t>enzo</a:t>
            </a:r>
            <a:r>
              <a:rPr lang="en-US" sz="1400" dirty="0" smtClean="0"/>
              <a:t> SIRT3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Under same condition, the </a:t>
            </a:r>
            <a:r>
              <a:rPr lang="en-US" sz="1400" dirty="0" err="1" smtClean="0"/>
              <a:t>FdL</a:t>
            </a:r>
            <a:r>
              <a:rPr lang="en-US" sz="1400" dirty="0" smtClean="0"/>
              <a:t> assay was carried out (Slide 4). % Activity decreases as increasing the %DMSO. </a:t>
            </a:r>
          </a:p>
          <a:p>
            <a:pPr lvl="1"/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The reason </a:t>
            </a:r>
            <a:r>
              <a:rPr lang="en-US" sz="1400" dirty="0" smtClean="0"/>
              <a:t>we choose up to 20%DMSO is because </a:t>
            </a:r>
            <a:r>
              <a:rPr lang="en-US" sz="1400" dirty="0" smtClean="0"/>
              <a:t>in 2015 Nat. </a:t>
            </a:r>
            <a:r>
              <a:rPr lang="en-US" sz="1400" dirty="0" err="1" smtClean="0"/>
              <a:t>Commun</a:t>
            </a:r>
            <a:r>
              <a:rPr lang="en-US" sz="1400" dirty="0" smtClean="0"/>
              <a:t>. Paper (</a:t>
            </a:r>
            <a:r>
              <a:rPr lang="en-US" sz="1400" dirty="0" err="1" smtClean="0"/>
              <a:t>Pumpf</a:t>
            </a:r>
            <a:r>
              <a:rPr lang="en-US" sz="1400" dirty="0" smtClean="0"/>
              <a:t> T et al. </a:t>
            </a:r>
            <a:r>
              <a:rPr lang="en-US" sz="1400" i="1" u="sng" dirty="0" smtClean="0"/>
              <a:t>Selective Sirt2 inhibition by ligand-induced rearrangement of the active site. </a:t>
            </a:r>
            <a:r>
              <a:rPr lang="en-US" sz="1400" dirty="0" smtClean="0"/>
              <a:t>Nat. </a:t>
            </a:r>
            <a:r>
              <a:rPr lang="en-US" sz="1400" dirty="0" err="1" smtClean="0"/>
              <a:t>Commun</a:t>
            </a:r>
            <a:r>
              <a:rPr lang="en-US" sz="1400" dirty="0" smtClean="0"/>
              <a:t>. (2015) 6, 6263.), it was mentioned 5-20% DM</a:t>
            </a:r>
            <a:r>
              <a:rPr lang="en-US" sz="1400" dirty="0" smtClean="0"/>
              <a:t>SO (v/v) were used to dissolve the inhibitors. </a:t>
            </a:r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It is clear that the addition of high% DMSO will inhibit/denature the enzyme based on current HPLC results. Although respective % DMSO solution was used as control (the DMSO background will be subtracted), if SIRT3 was denatured partially by 20% DMSO, the detected inhibition effect will be questioned.</a:t>
            </a:r>
          </a:p>
        </p:txBody>
      </p:sp>
    </p:spTree>
    <p:extLst>
      <p:ext uri="{BB962C8B-B14F-4D97-AF65-F5344CB8AC3E}">
        <p14:creationId xmlns:p14="http://schemas.microsoft.com/office/powerpoint/2010/main" val="4021309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315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Validation of DMSO effect  by HPLC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Validation of DMSO effect by using HPLC</dc:title>
  <dc:creator>xguan</dc:creator>
  <cp:lastModifiedBy>xguan</cp:lastModifiedBy>
  <cp:revision>2</cp:revision>
  <dcterms:created xsi:type="dcterms:W3CDTF">2016-05-17T19:44:37Z</dcterms:created>
  <dcterms:modified xsi:type="dcterms:W3CDTF">2016-05-17T19:49:08Z</dcterms:modified>
</cp:coreProperties>
</file>