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B20-5934-414C-81D1-9049F9E80923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A6F0-789D-41F2-A1E3-86B02C98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7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B20-5934-414C-81D1-9049F9E80923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A6F0-789D-41F2-A1E3-86B02C98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7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B20-5934-414C-81D1-9049F9E80923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A6F0-789D-41F2-A1E3-86B02C98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3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B20-5934-414C-81D1-9049F9E80923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A6F0-789D-41F2-A1E3-86B02C98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5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B20-5934-414C-81D1-9049F9E80923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A6F0-789D-41F2-A1E3-86B02C98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0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B20-5934-414C-81D1-9049F9E80923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A6F0-789D-41F2-A1E3-86B02C98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1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B20-5934-414C-81D1-9049F9E80923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A6F0-789D-41F2-A1E3-86B02C98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4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B20-5934-414C-81D1-9049F9E80923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A6F0-789D-41F2-A1E3-86B02C98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8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B20-5934-414C-81D1-9049F9E80923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A6F0-789D-41F2-A1E3-86B02C98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8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B20-5934-414C-81D1-9049F9E80923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A6F0-789D-41F2-A1E3-86B02C98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EB20-5934-414C-81D1-9049F9E80923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A6F0-789D-41F2-A1E3-86B02C98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9EB20-5934-414C-81D1-9049F9E80923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6A6F0-789D-41F2-A1E3-86B02C98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1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0103"/>
            <a:ext cx="25468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Week of 11.02.2015</a:t>
            </a:r>
          </a:p>
          <a:p>
            <a:r>
              <a:rPr lang="en-US" sz="1400" b="1" dirty="0" smtClean="0"/>
              <a:t>New Batch III</a:t>
            </a:r>
            <a:endParaRPr lang="en-US" sz="1400" b="1" dirty="0" smtClean="0"/>
          </a:p>
          <a:p>
            <a:r>
              <a:rPr lang="en-US" sz="1400" b="1" dirty="0" smtClean="0"/>
              <a:t>1mM </a:t>
            </a:r>
            <a:r>
              <a:rPr lang="en-US" sz="1400" b="1" dirty="0" smtClean="0"/>
              <a:t>IPTG </a:t>
            </a:r>
            <a:r>
              <a:rPr lang="en-US" sz="1400" b="1" dirty="0" smtClean="0"/>
              <a:t>induction (4X200mL)</a:t>
            </a:r>
            <a:endParaRPr lang="en-US" sz="1400" b="1" dirty="0" smtClean="0"/>
          </a:p>
          <a:p>
            <a:r>
              <a:rPr lang="en-US" sz="1400" b="1" dirty="0" smtClean="0"/>
              <a:t>8M Urea</a:t>
            </a:r>
          </a:p>
          <a:p>
            <a:endParaRPr lang="en-US" sz="1400" b="1" dirty="0"/>
          </a:p>
          <a:p>
            <a:r>
              <a:rPr lang="en-US" sz="1400" b="1" dirty="0" smtClean="0"/>
              <a:t>Gel 1</a:t>
            </a:r>
            <a:endParaRPr lang="en-US" sz="1400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4892"/>
            <a:ext cx="8839199" cy="380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8543348">
            <a:off x="57960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5" name="TextBox 4"/>
          <p:cNvSpPr txBox="1"/>
          <p:nvPr/>
        </p:nvSpPr>
        <p:spPr>
          <a:xfrm rot="18543348">
            <a:off x="61770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581697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495238"/>
              </p:ext>
            </p:extLst>
          </p:nvPr>
        </p:nvGraphicFramePr>
        <p:xfrm>
          <a:off x="685800" y="304800"/>
          <a:ext cx="6400800" cy="2943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2231"/>
                <a:gridCol w="1452170"/>
                <a:gridCol w="1422399"/>
                <a:gridCol w="1524000"/>
              </a:tblGrid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1mM IPTG induction at </a:t>
                      </a:r>
                      <a:endParaRPr lang="en-US" sz="1000" b="1" i="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30 </a:t>
                      </a:r>
                      <a:r>
                        <a:rPr lang="en-US" sz="1000" b="1" i="0" u="none" strike="noStrike" baseline="30000" dirty="0" err="1" smtClean="0">
                          <a:effectLst/>
                          <a:latin typeface="+mn-lt"/>
                        </a:rPr>
                        <a:t>o</a:t>
                      </a:r>
                      <a:r>
                        <a:rPr lang="en-US" sz="1000" b="1" i="0" u="none" strike="noStrike" dirty="0" err="1" smtClean="0">
                          <a:effectLst/>
                          <a:latin typeface="+mn-lt"/>
                        </a:rPr>
                        <a:t>C</a:t>
                      </a:r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, 8M </a:t>
                      </a:r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Urea treatment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New Batch III_800mL</a:t>
                      </a: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(week of 11.02.2015)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New Batch IV_800mL</a:t>
                      </a: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(week of 11.02.2015)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New Batch IV_200</a:t>
                      </a:r>
                      <a:r>
                        <a:rPr lang="en-US" sz="1000" b="1" i="0" u="none" strike="noStrike" baseline="0" dirty="0" smtClean="0">
                          <a:effectLst/>
                          <a:latin typeface="+mn-lt"/>
                        </a:rPr>
                        <a:t>mL</a:t>
                      </a:r>
                      <a:endParaRPr lang="en-US" sz="1000" b="1" i="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used</a:t>
                      </a:r>
                      <a:r>
                        <a:rPr lang="en-US" sz="1000" b="1" i="0" u="none" strike="noStrike" baseline="0" dirty="0" smtClean="0">
                          <a:effectLst/>
                          <a:latin typeface="+mn-lt"/>
                        </a:rPr>
                        <a:t> column</a:t>
                      </a:r>
                      <a:endParaRPr lang="en-US" sz="1000" b="1" i="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(week of 11.02.2015)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91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[Purified Protein],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</a:rPr>
                        <a:t>ug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</a:rPr>
                        <a:t>ul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0.6012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0.8105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0.9261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3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effectLst/>
                          <a:latin typeface="+mn-lt"/>
                        </a:rPr>
                        <a:t>V</a:t>
                      </a:r>
                      <a:r>
                        <a:rPr lang="en-US" sz="1000" b="1" u="none" strike="noStrike" baseline="-25000" dirty="0" err="1">
                          <a:effectLst/>
                          <a:latin typeface="+mn-lt"/>
                        </a:rPr>
                        <a:t>Total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</a:rPr>
                        <a:t>ul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7000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7150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1000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Total protein,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</a:rPr>
                        <a:t>ug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4208.4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5797.1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926.1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Specific activity, U/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</a:rPr>
                        <a:t>ug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0.4953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0.2991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0.2123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effectLst/>
                          <a:latin typeface="+mn-lt"/>
                        </a:rPr>
                        <a:t>Total Reactions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834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693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79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Purity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95%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95%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95%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How</a:t>
                      </a:r>
                      <a:r>
                        <a:rPr lang="en-US" sz="1000" b="1" i="0" u="none" strike="noStrike" baseline="0" dirty="0" smtClean="0">
                          <a:effectLst/>
                          <a:latin typeface="+mn-lt"/>
                        </a:rPr>
                        <a:t> many batches required for </a:t>
                      </a:r>
                    </a:p>
                    <a:p>
                      <a:pPr algn="ctr" fontAlgn="b"/>
                      <a:r>
                        <a:rPr lang="en-US" sz="1000" b="1" i="0" u="none" strike="noStrike" baseline="0" dirty="0" smtClean="0">
                          <a:effectLst/>
                          <a:latin typeface="+mn-lt"/>
                        </a:rPr>
                        <a:t>one series of initial rate Exp.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Good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Good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--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031623"/>
              </p:ext>
            </p:extLst>
          </p:nvPr>
        </p:nvGraphicFramePr>
        <p:xfrm>
          <a:off x="685800" y="3429000"/>
          <a:ext cx="7924800" cy="28524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1200"/>
                <a:gridCol w="1447800"/>
                <a:gridCol w="1524000"/>
                <a:gridCol w="1530927"/>
                <a:gridCol w="1440873"/>
              </a:tblGrid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1mM IPTG induction at </a:t>
                      </a: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30 </a:t>
                      </a:r>
                      <a:r>
                        <a:rPr lang="en-US" sz="1000" b="1" i="0" u="none" strike="noStrike" baseline="30000" dirty="0" err="1" smtClean="0">
                          <a:effectLst/>
                          <a:latin typeface="+mn-lt"/>
                        </a:rPr>
                        <a:t>o</a:t>
                      </a:r>
                      <a:r>
                        <a:rPr lang="en-US" sz="1000" b="1" i="0" u="none" strike="noStrike" dirty="0" err="1" smtClean="0">
                          <a:effectLst/>
                          <a:latin typeface="+mn-lt"/>
                        </a:rPr>
                        <a:t>C</a:t>
                      </a:r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, 8M Urea treatment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New Batch I_800mL</a:t>
                      </a: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(week of 10.26.2015)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New Batch II_600mL</a:t>
                      </a: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(week of 10.26.2015)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Batch I_800mL</a:t>
                      </a: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(week of 10.19.2015)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Batch II_800mL</a:t>
                      </a:r>
                    </a:p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(week of 10.19.2015)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91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[Purified Protein],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</a:rPr>
                        <a:t>ug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</a:rPr>
                        <a:t>ul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0.3706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0.4259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</a:rPr>
                        <a:t>0.7657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</a:rPr>
                        <a:t>0.7441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effectLst/>
                          <a:latin typeface="+mn-lt"/>
                        </a:rPr>
                        <a:t>V</a:t>
                      </a:r>
                      <a:r>
                        <a:rPr lang="en-US" sz="1000" b="1" u="none" strike="noStrike" baseline="-25000" dirty="0" err="1">
                          <a:effectLst/>
                          <a:latin typeface="+mn-lt"/>
                        </a:rPr>
                        <a:t>Total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</a:rPr>
                        <a:t>ul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6150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4350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2500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+mn-lt"/>
                        </a:rPr>
                        <a:t>2500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Total protein,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</a:rPr>
                        <a:t>ug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2279.1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1852.7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</a:rPr>
                        <a:t>1914.3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</a:rPr>
                        <a:t>1860.3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Specific activity, U/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</a:rPr>
                        <a:t>ug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0.4862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0.4289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</a:rPr>
                        <a:t>0.2821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</a:rPr>
                        <a:t>0.2426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effectLst/>
                          <a:latin typeface="+mn-lt"/>
                        </a:rPr>
                        <a:t>Total Reactions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443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318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</a:rPr>
                        <a:t>216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  <a:latin typeface="+mn-lt"/>
                        </a:rPr>
                        <a:t>181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Purity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&gt;95%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&gt;95%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80-85%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80-85%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6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effectLst/>
                          <a:latin typeface="+mn-lt"/>
                        </a:rPr>
                        <a:t>How</a:t>
                      </a:r>
                      <a:r>
                        <a:rPr lang="en-US" sz="1000" b="1" i="0" u="none" strike="noStrike" baseline="0" dirty="0" smtClean="0">
                          <a:effectLst/>
                          <a:latin typeface="+mn-lt"/>
                        </a:rPr>
                        <a:t> many batches required for </a:t>
                      </a:r>
                    </a:p>
                    <a:p>
                      <a:pPr algn="ctr" fontAlgn="b"/>
                      <a:r>
                        <a:rPr lang="en-US" sz="1000" b="1" i="0" u="none" strike="noStrike" baseline="0" dirty="0" smtClean="0">
                          <a:effectLst/>
                          <a:latin typeface="+mn-lt"/>
                        </a:rPr>
                        <a:t>one series of initial rate Exp.</a:t>
                      </a:r>
                      <a:endParaRPr lang="en-US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Good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Good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effectLst/>
                          <a:latin typeface="+mn-lt"/>
                        </a:rPr>
                        <a:t>1.7</a:t>
                      </a:r>
                      <a:endParaRPr lang="en-US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6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73308"/>
            <a:ext cx="8458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Conclusion: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9 bottles (200ml each) cultures were used for purification, in which 8 out of 9 was newly grow, and 1 of them was from last week culture (harvested and storage into -80oC)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Batch III (4X200mL) has good yield, purity, and activity. It provides 834 reactions (very good).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Batch IV (4X200mL) has good yield, purity, but less activity. It provides 693 reactions (good).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Batch </a:t>
            </a:r>
            <a:r>
              <a:rPr lang="en-US" sz="1400" dirty="0" err="1" smtClean="0"/>
              <a:t>IV_used</a:t>
            </a:r>
            <a:r>
              <a:rPr lang="en-US" sz="1400" dirty="0" smtClean="0"/>
              <a:t> column was from last week culture which was culture harvested and stored into -80oC</a:t>
            </a:r>
            <a:endParaRPr lang="en-US" sz="14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The regenerated column was used 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Whole story: The single column cost $24. For the last week’s purification work, 8 columns were used which cost $192. Then GE HealthCare (where we got column from) claims on their web, that the column can be reused up to 5 times by regenerating the column. Therefore, Alok did few last week, and I took one to test the performance of the regenerated column.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Test result indicates 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The regenerated column can be used for quick checkup, such as check if the </a:t>
            </a:r>
            <a:r>
              <a:rPr lang="en-US" sz="1400" dirty="0" err="1" smtClean="0"/>
              <a:t>Chapron</a:t>
            </a:r>
            <a:r>
              <a:rPr lang="en-US" sz="1400" dirty="0" smtClean="0"/>
              <a:t> is been removed using </a:t>
            </a:r>
            <a:r>
              <a:rPr lang="en-US" sz="1400" dirty="0" err="1" smtClean="0"/>
              <a:t>ATP+Mg</a:t>
            </a:r>
            <a:r>
              <a:rPr lang="en-US" sz="1400" dirty="0" smtClean="0"/>
              <a:t> method.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We may need to test more to confirm “the regenerated column is not suitable for purification work”.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Adding up together, we now have enough protein to run the experiments listed on WIKI. 390 (batch I) </a:t>
            </a:r>
            <a:r>
              <a:rPr lang="en-US" sz="1400" dirty="0"/>
              <a:t>+ </a:t>
            </a:r>
            <a:r>
              <a:rPr lang="en-US" sz="1400" dirty="0" smtClean="0"/>
              <a:t>365 </a:t>
            </a:r>
            <a:r>
              <a:rPr lang="en-US" sz="1400" dirty="0"/>
              <a:t>(batch </a:t>
            </a:r>
            <a:r>
              <a:rPr lang="en-US" sz="1400" dirty="0" smtClean="0"/>
              <a:t>II</a:t>
            </a:r>
            <a:r>
              <a:rPr lang="en-US" sz="1400" dirty="0"/>
              <a:t>) + 834 ((batch </a:t>
            </a:r>
            <a:r>
              <a:rPr lang="en-US" sz="1400" dirty="0" smtClean="0"/>
              <a:t>III) </a:t>
            </a:r>
            <a:r>
              <a:rPr lang="en-US" sz="1400" dirty="0"/>
              <a:t>+ 693 (batch </a:t>
            </a:r>
            <a:r>
              <a:rPr lang="en-US" sz="1400" dirty="0" smtClean="0"/>
              <a:t>IV) = 2285 reactions.</a:t>
            </a:r>
          </a:p>
          <a:p>
            <a:endParaRPr lang="en-US" sz="1400" b="1" dirty="0"/>
          </a:p>
          <a:p>
            <a:r>
              <a:rPr lang="en-US" sz="1400" b="1" dirty="0" smtClean="0"/>
              <a:t>Next Step: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On Monday, I will combine all four batches and measure concentration/ specific activity  for </a:t>
            </a:r>
            <a:r>
              <a:rPr lang="en-US" sz="1400" dirty="0"/>
              <a:t>the calculation of further </a:t>
            </a:r>
            <a:r>
              <a:rPr lang="en-US" sz="1400" dirty="0" smtClean="0"/>
              <a:t>experiments. Also make aliquots. These will be combined with DHP 1c EC50 experiments. The schedule will keep the same.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31501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0103"/>
            <a:ext cx="25468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Week of 11.02.2015</a:t>
            </a:r>
          </a:p>
          <a:p>
            <a:r>
              <a:rPr lang="en-US" sz="1400" b="1" dirty="0" smtClean="0"/>
              <a:t>New Batch III</a:t>
            </a:r>
            <a:endParaRPr lang="en-US" sz="1400" b="1" dirty="0" smtClean="0"/>
          </a:p>
          <a:p>
            <a:r>
              <a:rPr lang="en-US" sz="1400" b="1" dirty="0" smtClean="0"/>
              <a:t>1mM </a:t>
            </a:r>
            <a:r>
              <a:rPr lang="en-US" sz="1400" b="1" dirty="0" smtClean="0"/>
              <a:t>IPTG </a:t>
            </a:r>
            <a:r>
              <a:rPr lang="en-US" sz="1400" b="1" dirty="0" smtClean="0"/>
              <a:t>induction (4X200mL)</a:t>
            </a:r>
            <a:endParaRPr lang="en-US" sz="1400" b="1" dirty="0" smtClean="0"/>
          </a:p>
          <a:p>
            <a:r>
              <a:rPr lang="en-US" sz="1400" b="1" dirty="0" smtClean="0"/>
              <a:t>8M Urea</a:t>
            </a:r>
          </a:p>
          <a:p>
            <a:endParaRPr lang="en-US" sz="1400" b="1" dirty="0"/>
          </a:p>
          <a:p>
            <a:r>
              <a:rPr lang="en-US" sz="1400" b="1" dirty="0" smtClean="0"/>
              <a:t>Gel 2</a:t>
            </a:r>
            <a:endParaRPr lang="en-US" sz="1400" b="1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374893"/>
            <a:ext cx="8839198" cy="380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8543348">
            <a:off x="56436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5" name="TextBox 4"/>
          <p:cNvSpPr txBox="1"/>
          <p:nvPr/>
        </p:nvSpPr>
        <p:spPr>
          <a:xfrm rot="18543348">
            <a:off x="60246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319394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0103"/>
            <a:ext cx="25468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Week of 11.02.2015</a:t>
            </a:r>
          </a:p>
          <a:p>
            <a:r>
              <a:rPr lang="en-US" sz="1400" b="1" dirty="0" smtClean="0"/>
              <a:t>New Batch III</a:t>
            </a:r>
            <a:endParaRPr lang="en-US" sz="1400" b="1" dirty="0" smtClean="0"/>
          </a:p>
          <a:p>
            <a:r>
              <a:rPr lang="en-US" sz="1400" b="1" dirty="0" smtClean="0"/>
              <a:t>1mM </a:t>
            </a:r>
            <a:r>
              <a:rPr lang="en-US" sz="1400" b="1" dirty="0" smtClean="0"/>
              <a:t>IPTG </a:t>
            </a:r>
            <a:r>
              <a:rPr lang="en-US" sz="1400" b="1" dirty="0" smtClean="0"/>
              <a:t>induction (4X200mL)</a:t>
            </a:r>
            <a:endParaRPr lang="en-US" sz="1400" b="1" dirty="0" smtClean="0"/>
          </a:p>
          <a:p>
            <a:r>
              <a:rPr lang="en-US" sz="1400" b="1" dirty="0" smtClean="0"/>
              <a:t>8M Urea</a:t>
            </a:r>
          </a:p>
          <a:p>
            <a:endParaRPr lang="en-US" sz="1400" b="1" dirty="0"/>
          </a:p>
          <a:p>
            <a:r>
              <a:rPr lang="en-US" sz="1400" b="1" dirty="0" smtClean="0"/>
              <a:t>Gel 3</a:t>
            </a:r>
            <a:endParaRPr lang="en-US" sz="1400" b="1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71600"/>
            <a:ext cx="8839199" cy="380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8543348">
            <a:off x="57198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5" name="TextBox 4"/>
          <p:cNvSpPr txBox="1"/>
          <p:nvPr/>
        </p:nvSpPr>
        <p:spPr>
          <a:xfrm rot="18543348">
            <a:off x="61008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56550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0103"/>
            <a:ext cx="25468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Week of 11.02.2015</a:t>
            </a:r>
          </a:p>
          <a:p>
            <a:r>
              <a:rPr lang="en-US" sz="1400" b="1" dirty="0" smtClean="0"/>
              <a:t>New Batch III</a:t>
            </a:r>
            <a:endParaRPr lang="en-US" sz="1400" b="1" dirty="0" smtClean="0"/>
          </a:p>
          <a:p>
            <a:r>
              <a:rPr lang="en-US" sz="1400" b="1" dirty="0" smtClean="0"/>
              <a:t>1mM </a:t>
            </a:r>
            <a:r>
              <a:rPr lang="en-US" sz="1400" b="1" dirty="0" smtClean="0"/>
              <a:t>IPTG </a:t>
            </a:r>
            <a:r>
              <a:rPr lang="en-US" sz="1400" b="1" dirty="0" smtClean="0"/>
              <a:t>induction (4X200mL)</a:t>
            </a:r>
            <a:endParaRPr lang="en-US" sz="1400" b="1" dirty="0" smtClean="0"/>
          </a:p>
          <a:p>
            <a:r>
              <a:rPr lang="en-US" sz="1400" b="1" dirty="0" smtClean="0"/>
              <a:t>8M Urea</a:t>
            </a:r>
          </a:p>
          <a:p>
            <a:endParaRPr lang="en-US" sz="1400" b="1" dirty="0"/>
          </a:p>
          <a:p>
            <a:r>
              <a:rPr lang="en-US" sz="1400" b="1" dirty="0" smtClean="0"/>
              <a:t>Gel 4</a:t>
            </a:r>
            <a:endParaRPr lang="en-US" sz="1400" b="1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39199" cy="380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8543348">
            <a:off x="57198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5" name="TextBox 4"/>
          <p:cNvSpPr txBox="1"/>
          <p:nvPr/>
        </p:nvSpPr>
        <p:spPr>
          <a:xfrm rot="18543348">
            <a:off x="61008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08308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0103"/>
            <a:ext cx="25468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Week of 11.02.2015</a:t>
            </a:r>
          </a:p>
          <a:p>
            <a:r>
              <a:rPr lang="en-US" sz="1400" b="1" dirty="0" smtClean="0"/>
              <a:t>New Batch IV</a:t>
            </a:r>
            <a:endParaRPr lang="en-US" sz="1400" b="1" dirty="0" smtClean="0"/>
          </a:p>
          <a:p>
            <a:r>
              <a:rPr lang="en-US" sz="1400" b="1" dirty="0" smtClean="0"/>
              <a:t>1mM </a:t>
            </a:r>
            <a:r>
              <a:rPr lang="en-US" sz="1400" b="1" dirty="0" smtClean="0"/>
              <a:t>IPTG </a:t>
            </a:r>
            <a:r>
              <a:rPr lang="en-US" sz="1400" b="1" dirty="0" smtClean="0"/>
              <a:t>induction (4X200mL)</a:t>
            </a:r>
            <a:endParaRPr lang="en-US" sz="1400" b="1" dirty="0" smtClean="0"/>
          </a:p>
          <a:p>
            <a:r>
              <a:rPr lang="en-US" sz="1400" b="1" dirty="0" smtClean="0"/>
              <a:t>8M Urea</a:t>
            </a:r>
          </a:p>
          <a:p>
            <a:endParaRPr lang="en-US" sz="1400" b="1" dirty="0"/>
          </a:p>
          <a:p>
            <a:r>
              <a:rPr lang="en-US" sz="1400" b="1" dirty="0" smtClean="0"/>
              <a:t>Gel 5</a:t>
            </a:r>
            <a:endParaRPr lang="en-US" sz="1400" b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371600"/>
            <a:ext cx="8839198" cy="380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8543348">
            <a:off x="57198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5" name="TextBox 4"/>
          <p:cNvSpPr txBox="1"/>
          <p:nvPr/>
        </p:nvSpPr>
        <p:spPr>
          <a:xfrm rot="18543348">
            <a:off x="61008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10352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0103"/>
            <a:ext cx="25468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Week of 11.02.2015</a:t>
            </a:r>
          </a:p>
          <a:p>
            <a:r>
              <a:rPr lang="en-US" sz="1400" b="1" dirty="0" smtClean="0"/>
              <a:t>New Batch IV</a:t>
            </a:r>
            <a:endParaRPr lang="en-US" sz="1400" b="1" dirty="0" smtClean="0"/>
          </a:p>
          <a:p>
            <a:r>
              <a:rPr lang="en-US" sz="1400" b="1" dirty="0" smtClean="0"/>
              <a:t>1mM </a:t>
            </a:r>
            <a:r>
              <a:rPr lang="en-US" sz="1400" b="1" dirty="0" smtClean="0"/>
              <a:t>IPTG </a:t>
            </a:r>
            <a:r>
              <a:rPr lang="en-US" sz="1400" b="1" dirty="0" smtClean="0"/>
              <a:t>induction (4X200mL)</a:t>
            </a:r>
            <a:endParaRPr lang="en-US" sz="1400" b="1" dirty="0" smtClean="0"/>
          </a:p>
          <a:p>
            <a:r>
              <a:rPr lang="en-US" sz="1400" b="1" dirty="0" smtClean="0"/>
              <a:t>8M Urea</a:t>
            </a:r>
          </a:p>
          <a:p>
            <a:endParaRPr lang="en-US" sz="1400" b="1" dirty="0"/>
          </a:p>
          <a:p>
            <a:r>
              <a:rPr lang="en-US" sz="1400" b="1" dirty="0" smtClean="0"/>
              <a:t>Gel 6</a:t>
            </a:r>
            <a:endParaRPr lang="en-US" sz="1400" b="1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371600"/>
            <a:ext cx="8839198" cy="380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8543348">
            <a:off x="57198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5" name="TextBox 4"/>
          <p:cNvSpPr txBox="1"/>
          <p:nvPr/>
        </p:nvSpPr>
        <p:spPr>
          <a:xfrm rot="18543348">
            <a:off x="61008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2641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0103"/>
            <a:ext cx="25468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Week of 11.02.2015</a:t>
            </a:r>
          </a:p>
          <a:p>
            <a:r>
              <a:rPr lang="en-US" sz="1400" b="1" dirty="0" smtClean="0"/>
              <a:t>New Batch IV</a:t>
            </a:r>
            <a:endParaRPr lang="en-US" sz="1400" b="1" dirty="0" smtClean="0"/>
          </a:p>
          <a:p>
            <a:r>
              <a:rPr lang="en-US" sz="1400" b="1" dirty="0" smtClean="0"/>
              <a:t>1mM </a:t>
            </a:r>
            <a:r>
              <a:rPr lang="en-US" sz="1400" b="1" dirty="0" smtClean="0"/>
              <a:t>IPTG </a:t>
            </a:r>
            <a:r>
              <a:rPr lang="en-US" sz="1400" b="1" dirty="0" smtClean="0"/>
              <a:t>induction (4X200mL)</a:t>
            </a:r>
            <a:endParaRPr lang="en-US" sz="1400" b="1" dirty="0" smtClean="0"/>
          </a:p>
          <a:p>
            <a:r>
              <a:rPr lang="en-US" sz="1400" b="1" dirty="0" smtClean="0"/>
              <a:t>8M Urea</a:t>
            </a:r>
          </a:p>
          <a:p>
            <a:endParaRPr lang="en-US" sz="1400" b="1" dirty="0"/>
          </a:p>
          <a:p>
            <a:r>
              <a:rPr lang="en-US" sz="1400" b="1" dirty="0" smtClean="0"/>
              <a:t>Gel 7</a:t>
            </a:r>
            <a:endParaRPr lang="en-US" sz="1400" b="1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371600"/>
            <a:ext cx="8839198" cy="380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8543348">
            <a:off x="57198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5" name="TextBox 4"/>
          <p:cNvSpPr txBox="1"/>
          <p:nvPr/>
        </p:nvSpPr>
        <p:spPr>
          <a:xfrm rot="18543348">
            <a:off x="61008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510999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0103"/>
            <a:ext cx="25468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Week of 11.02.2015</a:t>
            </a:r>
          </a:p>
          <a:p>
            <a:r>
              <a:rPr lang="en-US" sz="1400" b="1" dirty="0" smtClean="0"/>
              <a:t>New Batch IV</a:t>
            </a:r>
            <a:endParaRPr lang="en-US" sz="1400" b="1" dirty="0" smtClean="0"/>
          </a:p>
          <a:p>
            <a:r>
              <a:rPr lang="en-US" sz="1400" b="1" dirty="0" smtClean="0"/>
              <a:t>1mM </a:t>
            </a:r>
            <a:r>
              <a:rPr lang="en-US" sz="1400" b="1" dirty="0" smtClean="0"/>
              <a:t>IPTG </a:t>
            </a:r>
            <a:r>
              <a:rPr lang="en-US" sz="1400" b="1" dirty="0" smtClean="0"/>
              <a:t>induction (4X200mL)</a:t>
            </a:r>
            <a:endParaRPr lang="en-US" sz="1400" b="1" dirty="0" smtClean="0"/>
          </a:p>
          <a:p>
            <a:r>
              <a:rPr lang="en-US" sz="1400" b="1" dirty="0" smtClean="0"/>
              <a:t>8M Urea</a:t>
            </a:r>
          </a:p>
          <a:p>
            <a:endParaRPr lang="en-US" sz="1400" b="1" dirty="0"/>
          </a:p>
          <a:p>
            <a:r>
              <a:rPr lang="en-US" sz="1400" b="1" dirty="0" smtClean="0"/>
              <a:t>Gel 8</a:t>
            </a:r>
            <a:endParaRPr lang="en-US" sz="1400" b="1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371600"/>
            <a:ext cx="8839197" cy="380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8543348">
            <a:off x="602676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5" name="TextBox 4"/>
          <p:cNvSpPr txBox="1"/>
          <p:nvPr/>
        </p:nvSpPr>
        <p:spPr>
          <a:xfrm rot="18543348">
            <a:off x="640776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98307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0103"/>
            <a:ext cx="27302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Week of 11.02.2015</a:t>
            </a:r>
          </a:p>
          <a:p>
            <a:r>
              <a:rPr lang="en-US" sz="1400" b="1" dirty="0" smtClean="0"/>
              <a:t>New Batch IV-regenerated column</a:t>
            </a:r>
            <a:endParaRPr lang="en-US" sz="1400" b="1" dirty="0" smtClean="0"/>
          </a:p>
          <a:p>
            <a:r>
              <a:rPr lang="en-US" sz="1400" b="1" dirty="0" smtClean="0"/>
              <a:t>1mM </a:t>
            </a:r>
            <a:r>
              <a:rPr lang="en-US" sz="1400" b="1" dirty="0" smtClean="0"/>
              <a:t>IPTG </a:t>
            </a:r>
            <a:r>
              <a:rPr lang="en-US" sz="1400" b="1" dirty="0" smtClean="0"/>
              <a:t>induction (4X200mL)</a:t>
            </a:r>
            <a:endParaRPr lang="en-US" sz="1400" b="1" dirty="0" smtClean="0"/>
          </a:p>
          <a:p>
            <a:r>
              <a:rPr lang="en-US" sz="1400" b="1" dirty="0" smtClean="0"/>
              <a:t>8M Urea</a:t>
            </a:r>
          </a:p>
          <a:p>
            <a:endParaRPr lang="en-US" sz="1400" b="1" dirty="0"/>
          </a:p>
          <a:p>
            <a:r>
              <a:rPr lang="en-US" sz="1400" b="1" dirty="0" smtClean="0"/>
              <a:t>Gel 9</a:t>
            </a:r>
            <a:endParaRPr lang="en-US" sz="1400" b="1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3" y="1374892"/>
            <a:ext cx="8839197" cy="379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8543348">
            <a:off x="57198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3</a:t>
            </a:r>
            <a:endParaRPr lang="en-US" sz="1000" b="1" dirty="0"/>
          </a:p>
        </p:txBody>
      </p:sp>
      <p:sp>
        <p:nvSpPr>
          <p:cNvPr id="5" name="TextBox 4"/>
          <p:cNvSpPr txBox="1"/>
          <p:nvPr/>
        </p:nvSpPr>
        <p:spPr>
          <a:xfrm rot="18543348">
            <a:off x="6100859" y="1143097"/>
            <a:ext cx="902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Elution 4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035246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696</Words>
  <Application>Microsoft Office PowerPoint</Application>
  <PresentationFormat>On-screen Show (4:3)</PresentationFormat>
  <Paragraphs>170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xguan</dc:creator>
  <cp:lastModifiedBy>xguan</cp:lastModifiedBy>
  <cp:revision>3</cp:revision>
  <dcterms:created xsi:type="dcterms:W3CDTF">2015-11-06T17:05:21Z</dcterms:created>
  <dcterms:modified xsi:type="dcterms:W3CDTF">2015-11-06T20:43:29Z</dcterms:modified>
</cp:coreProperties>
</file>