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6EB7-012F-4433-B598-35D49C831C85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8D468-ADCA-486C-BC28-F1F00C637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8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6EB7-012F-4433-B598-35D49C831C85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8D468-ADCA-486C-BC28-F1F00C637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6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6EB7-012F-4433-B598-35D49C831C85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8D468-ADCA-486C-BC28-F1F00C637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48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6EB7-012F-4433-B598-35D49C831C85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8D468-ADCA-486C-BC28-F1F00C637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95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6EB7-012F-4433-B598-35D49C831C85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8D468-ADCA-486C-BC28-F1F00C637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9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6EB7-012F-4433-B598-35D49C831C85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8D468-ADCA-486C-BC28-F1F00C637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8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6EB7-012F-4433-B598-35D49C831C85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8D468-ADCA-486C-BC28-F1F00C637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31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6EB7-012F-4433-B598-35D49C831C85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8D468-ADCA-486C-BC28-F1F00C637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6EB7-012F-4433-B598-35D49C831C85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8D468-ADCA-486C-BC28-F1F00C637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6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6EB7-012F-4433-B598-35D49C831C85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8D468-ADCA-486C-BC28-F1F00C637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0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6EB7-012F-4433-B598-35D49C831C85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8D468-ADCA-486C-BC28-F1F00C637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0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66EB7-012F-4433-B598-35D49C831C85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8D468-ADCA-486C-BC28-F1F00C637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2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295400"/>
            <a:ext cx="8915400" cy="381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10103"/>
            <a:ext cx="25468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Week of 10.26.2015</a:t>
            </a:r>
          </a:p>
          <a:p>
            <a:r>
              <a:rPr lang="en-US" sz="1400" b="1" dirty="0" smtClean="0"/>
              <a:t>New Batch I</a:t>
            </a:r>
            <a:endParaRPr lang="en-US" sz="1400" b="1" dirty="0" smtClean="0"/>
          </a:p>
          <a:p>
            <a:r>
              <a:rPr lang="en-US" sz="1400" b="1" dirty="0" smtClean="0"/>
              <a:t>1mM </a:t>
            </a:r>
            <a:r>
              <a:rPr lang="en-US" sz="1400" b="1" dirty="0" smtClean="0"/>
              <a:t>IPTG </a:t>
            </a:r>
            <a:r>
              <a:rPr lang="en-US" sz="1400" b="1" dirty="0" smtClean="0"/>
              <a:t>induction (4X200mL)</a:t>
            </a:r>
            <a:endParaRPr lang="en-US" sz="1400" b="1" dirty="0" smtClean="0"/>
          </a:p>
          <a:p>
            <a:r>
              <a:rPr lang="en-US" sz="1400" b="1" dirty="0" smtClean="0"/>
              <a:t>8M Urea</a:t>
            </a:r>
          </a:p>
          <a:p>
            <a:endParaRPr lang="en-US" sz="1400" b="1" dirty="0"/>
          </a:p>
          <a:p>
            <a:r>
              <a:rPr lang="en-US" sz="1400" b="1" dirty="0" smtClean="0"/>
              <a:t>Gel 1</a:t>
            </a:r>
            <a:endParaRPr lang="en-US" sz="1400" b="1" dirty="0" smtClean="0"/>
          </a:p>
        </p:txBody>
      </p:sp>
      <p:sp>
        <p:nvSpPr>
          <p:cNvPr id="4" name="TextBox 3"/>
          <p:cNvSpPr txBox="1"/>
          <p:nvPr/>
        </p:nvSpPr>
        <p:spPr>
          <a:xfrm rot="18543348">
            <a:off x="6255369" y="11430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3</a:t>
            </a:r>
            <a:endParaRPr lang="en-US" sz="1000" b="1" dirty="0"/>
          </a:p>
        </p:txBody>
      </p:sp>
      <p:sp>
        <p:nvSpPr>
          <p:cNvPr id="5" name="TextBox 4"/>
          <p:cNvSpPr txBox="1"/>
          <p:nvPr/>
        </p:nvSpPr>
        <p:spPr>
          <a:xfrm rot="18543348">
            <a:off x="6560169" y="11430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4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77328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0103"/>
            <a:ext cx="25468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Week of 10.26.2015</a:t>
            </a:r>
          </a:p>
          <a:p>
            <a:r>
              <a:rPr lang="en-US" sz="1400" b="1" dirty="0" smtClean="0"/>
              <a:t>New Batch I</a:t>
            </a:r>
            <a:endParaRPr lang="en-US" sz="1400" b="1" dirty="0" smtClean="0"/>
          </a:p>
          <a:p>
            <a:r>
              <a:rPr lang="en-US" sz="1400" b="1" dirty="0" smtClean="0"/>
              <a:t>1mM </a:t>
            </a:r>
            <a:r>
              <a:rPr lang="en-US" sz="1400" b="1" dirty="0" smtClean="0"/>
              <a:t>IPTG </a:t>
            </a:r>
            <a:r>
              <a:rPr lang="en-US" sz="1400" b="1" dirty="0" smtClean="0"/>
              <a:t>induction (4X200mL)</a:t>
            </a:r>
            <a:endParaRPr lang="en-US" sz="1400" b="1" dirty="0" smtClean="0"/>
          </a:p>
          <a:p>
            <a:r>
              <a:rPr lang="en-US" sz="1400" b="1" dirty="0" smtClean="0"/>
              <a:t>8M Urea</a:t>
            </a:r>
          </a:p>
          <a:p>
            <a:endParaRPr lang="en-US" sz="1400" b="1" dirty="0"/>
          </a:p>
          <a:p>
            <a:r>
              <a:rPr lang="en-US" sz="1400" b="1" dirty="0" smtClean="0"/>
              <a:t>Gel 2</a:t>
            </a:r>
            <a:endParaRPr lang="en-US" sz="14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39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8543348">
            <a:off x="5719859" y="11430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3</a:t>
            </a:r>
            <a:endParaRPr lang="en-US" sz="1000" b="1" dirty="0"/>
          </a:p>
        </p:txBody>
      </p:sp>
      <p:sp>
        <p:nvSpPr>
          <p:cNvPr id="6" name="TextBox 5"/>
          <p:cNvSpPr txBox="1"/>
          <p:nvPr/>
        </p:nvSpPr>
        <p:spPr>
          <a:xfrm rot="18543348">
            <a:off x="6024659" y="11430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4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130917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0103"/>
            <a:ext cx="25468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Week of 10.26.2015</a:t>
            </a:r>
          </a:p>
          <a:p>
            <a:r>
              <a:rPr lang="en-US" sz="1400" b="1" dirty="0" smtClean="0"/>
              <a:t>New Batch I</a:t>
            </a:r>
            <a:endParaRPr lang="en-US" sz="1400" b="1" dirty="0" smtClean="0"/>
          </a:p>
          <a:p>
            <a:r>
              <a:rPr lang="en-US" sz="1400" b="1" dirty="0" smtClean="0"/>
              <a:t>1mM </a:t>
            </a:r>
            <a:r>
              <a:rPr lang="en-US" sz="1400" b="1" dirty="0" smtClean="0"/>
              <a:t>IPTG </a:t>
            </a:r>
            <a:r>
              <a:rPr lang="en-US" sz="1400" b="1" dirty="0" smtClean="0"/>
              <a:t>induction (4X200mL)</a:t>
            </a:r>
            <a:endParaRPr lang="en-US" sz="1400" b="1" dirty="0" smtClean="0"/>
          </a:p>
          <a:p>
            <a:r>
              <a:rPr lang="en-US" sz="1400" b="1" dirty="0" smtClean="0"/>
              <a:t>8M Urea</a:t>
            </a:r>
          </a:p>
          <a:p>
            <a:endParaRPr lang="en-US" sz="1400" b="1" dirty="0"/>
          </a:p>
          <a:p>
            <a:r>
              <a:rPr lang="en-US" sz="1400" b="1" dirty="0" smtClean="0"/>
              <a:t>Gel 3</a:t>
            </a:r>
            <a:endParaRPr lang="en-US" sz="14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1314449"/>
            <a:ext cx="8877299" cy="379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8543348">
            <a:off x="5796059" y="11430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3</a:t>
            </a:r>
            <a:endParaRPr lang="en-US" sz="1000" b="1" dirty="0"/>
          </a:p>
        </p:txBody>
      </p:sp>
      <p:sp>
        <p:nvSpPr>
          <p:cNvPr id="6" name="TextBox 5"/>
          <p:cNvSpPr txBox="1"/>
          <p:nvPr/>
        </p:nvSpPr>
        <p:spPr>
          <a:xfrm rot="18543348">
            <a:off x="6100859" y="11430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4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837051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0103"/>
            <a:ext cx="25468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Week of 10.26.2015</a:t>
            </a:r>
          </a:p>
          <a:p>
            <a:r>
              <a:rPr lang="en-US" sz="1400" b="1" dirty="0" smtClean="0"/>
              <a:t>New Batch I</a:t>
            </a:r>
            <a:endParaRPr lang="en-US" sz="1400" b="1" dirty="0" smtClean="0"/>
          </a:p>
          <a:p>
            <a:r>
              <a:rPr lang="en-US" sz="1400" b="1" dirty="0" smtClean="0"/>
              <a:t>1mM </a:t>
            </a:r>
            <a:r>
              <a:rPr lang="en-US" sz="1400" b="1" dirty="0" smtClean="0"/>
              <a:t>IPTG </a:t>
            </a:r>
            <a:r>
              <a:rPr lang="en-US" sz="1400" b="1" dirty="0" smtClean="0"/>
              <a:t>induction (4X200mL)</a:t>
            </a:r>
            <a:endParaRPr lang="en-US" sz="1400" b="1" dirty="0" smtClean="0"/>
          </a:p>
          <a:p>
            <a:r>
              <a:rPr lang="en-US" sz="1400" b="1" dirty="0" smtClean="0"/>
              <a:t>8M Urea</a:t>
            </a:r>
          </a:p>
          <a:p>
            <a:endParaRPr lang="en-US" sz="1400" b="1" dirty="0"/>
          </a:p>
          <a:p>
            <a:r>
              <a:rPr lang="en-US" sz="1400" b="1" dirty="0" smtClean="0"/>
              <a:t>Gel 4</a:t>
            </a:r>
            <a:endParaRPr lang="en-US" sz="1400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285875"/>
            <a:ext cx="89058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8543348">
            <a:off x="5872259" y="11430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3</a:t>
            </a:r>
            <a:endParaRPr lang="en-US" sz="1000" b="1" dirty="0"/>
          </a:p>
        </p:txBody>
      </p:sp>
      <p:sp>
        <p:nvSpPr>
          <p:cNvPr id="6" name="TextBox 5"/>
          <p:cNvSpPr txBox="1"/>
          <p:nvPr/>
        </p:nvSpPr>
        <p:spPr>
          <a:xfrm rot="18543348">
            <a:off x="6177059" y="11430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4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543418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0103"/>
            <a:ext cx="25468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Week of 10.26.2015</a:t>
            </a:r>
          </a:p>
          <a:p>
            <a:r>
              <a:rPr lang="en-US" sz="1400" b="1" dirty="0" smtClean="0"/>
              <a:t>New Batch II</a:t>
            </a:r>
            <a:endParaRPr lang="en-US" sz="1400" b="1" dirty="0" smtClean="0"/>
          </a:p>
          <a:p>
            <a:r>
              <a:rPr lang="en-US" sz="1400" b="1" dirty="0" smtClean="0"/>
              <a:t>1mM </a:t>
            </a:r>
            <a:r>
              <a:rPr lang="en-US" sz="1400" b="1" dirty="0" smtClean="0"/>
              <a:t>IPTG </a:t>
            </a:r>
            <a:r>
              <a:rPr lang="en-US" sz="1400" b="1" dirty="0" smtClean="0"/>
              <a:t>induction (3X200mL)</a:t>
            </a:r>
            <a:endParaRPr lang="en-US" sz="1400" b="1" dirty="0" smtClean="0"/>
          </a:p>
          <a:p>
            <a:r>
              <a:rPr lang="en-US" sz="1400" b="1" dirty="0" smtClean="0"/>
              <a:t>8M Urea</a:t>
            </a:r>
          </a:p>
          <a:p>
            <a:endParaRPr lang="en-US" sz="1400" b="1" dirty="0"/>
          </a:p>
          <a:p>
            <a:r>
              <a:rPr lang="en-US" sz="1400" b="1" dirty="0" smtClean="0"/>
              <a:t>Gel 5</a:t>
            </a:r>
            <a:endParaRPr lang="en-US" sz="1400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04925"/>
            <a:ext cx="890587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8543348">
            <a:off x="5415059" y="11430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3</a:t>
            </a:r>
            <a:endParaRPr lang="en-US" sz="1000" b="1" dirty="0"/>
          </a:p>
        </p:txBody>
      </p:sp>
      <p:sp>
        <p:nvSpPr>
          <p:cNvPr id="6" name="TextBox 5"/>
          <p:cNvSpPr txBox="1"/>
          <p:nvPr/>
        </p:nvSpPr>
        <p:spPr>
          <a:xfrm rot="18543348">
            <a:off x="5719859" y="11430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4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857527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0103"/>
            <a:ext cx="25468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Week of 10.26.2015</a:t>
            </a:r>
          </a:p>
          <a:p>
            <a:r>
              <a:rPr lang="en-US" sz="1400" b="1" dirty="0" smtClean="0"/>
              <a:t>New Batch II</a:t>
            </a:r>
            <a:endParaRPr lang="en-US" sz="1400" b="1" dirty="0" smtClean="0"/>
          </a:p>
          <a:p>
            <a:r>
              <a:rPr lang="en-US" sz="1400" b="1" dirty="0" smtClean="0"/>
              <a:t>1mM </a:t>
            </a:r>
            <a:r>
              <a:rPr lang="en-US" sz="1400" b="1" dirty="0" smtClean="0"/>
              <a:t>IPTG </a:t>
            </a:r>
            <a:r>
              <a:rPr lang="en-US" sz="1400" b="1" dirty="0" smtClean="0"/>
              <a:t>induction (3X200mL)</a:t>
            </a:r>
            <a:endParaRPr lang="en-US" sz="1400" b="1" dirty="0" smtClean="0"/>
          </a:p>
          <a:p>
            <a:r>
              <a:rPr lang="en-US" sz="1400" b="1" dirty="0" smtClean="0"/>
              <a:t>8M Urea</a:t>
            </a:r>
          </a:p>
          <a:p>
            <a:endParaRPr lang="en-US" sz="1400" b="1" dirty="0"/>
          </a:p>
          <a:p>
            <a:r>
              <a:rPr lang="en-US" sz="1400" b="1" dirty="0" smtClean="0"/>
              <a:t>Gel 6</a:t>
            </a:r>
            <a:endParaRPr lang="en-US" sz="1400" b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915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8543348">
            <a:off x="5874369" y="11430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3</a:t>
            </a:r>
            <a:endParaRPr lang="en-US" sz="1000" b="1" dirty="0"/>
          </a:p>
        </p:txBody>
      </p:sp>
      <p:sp>
        <p:nvSpPr>
          <p:cNvPr id="6" name="TextBox 5"/>
          <p:cNvSpPr txBox="1"/>
          <p:nvPr/>
        </p:nvSpPr>
        <p:spPr>
          <a:xfrm rot="18543348">
            <a:off x="6255369" y="11430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4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997428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0103"/>
            <a:ext cx="25468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Week of 10.26.2015</a:t>
            </a:r>
          </a:p>
          <a:p>
            <a:r>
              <a:rPr lang="en-US" sz="1400" b="1" dirty="0" smtClean="0"/>
              <a:t>New Batch II</a:t>
            </a:r>
            <a:endParaRPr lang="en-US" sz="1400" b="1" dirty="0" smtClean="0"/>
          </a:p>
          <a:p>
            <a:r>
              <a:rPr lang="en-US" sz="1400" b="1" dirty="0" smtClean="0"/>
              <a:t>1mM </a:t>
            </a:r>
            <a:r>
              <a:rPr lang="en-US" sz="1400" b="1" dirty="0" smtClean="0"/>
              <a:t>IPTG </a:t>
            </a:r>
            <a:r>
              <a:rPr lang="en-US" sz="1400" b="1" dirty="0" smtClean="0"/>
              <a:t>induction (3X200mL)</a:t>
            </a:r>
            <a:endParaRPr lang="en-US" sz="1400" b="1" dirty="0" smtClean="0"/>
          </a:p>
          <a:p>
            <a:r>
              <a:rPr lang="en-US" sz="1400" b="1" dirty="0" smtClean="0"/>
              <a:t>8M Urea</a:t>
            </a:r>
          </a:p>
          <a:p>
            <a:endParaRPr lang="en-US" sz="1400" b="1" dirty="0"/>
          </a:p>
          <a:p>
            <a:r>
              <a:rPr lang="en-US" sz="1400" b="1" dirty="0" smtClean="0"/>
              <a:t>Gel 7</a:t>
            </a:r>
            <a:endParaRPr lang="en-US" sz="1400" b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1"/>
            <a:ext cx="8886825" cy="380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8543348">
            <a:off x="5796059" y="11430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3</a:t>
            </a:r>
            <a:endParaRPr lang="en-US" sz="1000" b="1" dirty="0"/>
          </a:p>
        </p:txBody>
      </p:sp>
      <p:sp>
        <p:nvSpPr>
          <p:cNvPr id="6" name="TextBox 5"/>
          <p:cNvSpPr txBox="1"/>
          <p:nvPr/>
        </p:nvSpPr>
        <p:spPr>
          <a:xfrm rot="18543348">
            <a:off x="6177059" y="11430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4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628685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505200"/>
            <a:ext cx="766354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Conclusion</a:t>
            </a:r>
            <a:r>
              <a:rPr lang="en-US" sz="1400" b="1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By loading through different column and pool together for dialysis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The purity of the protein is good &gt;95%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The specific activity is OK.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The amount of protein from one batch will be enough for one series of initial rate Exp. (repeat is not included)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The concentration and specific activity from two batches are comparable.</a:t>
            </a:r>
            <a:endParaRPr lang="en-US" sz="14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931757"/>
              </p:ext>
            </p:extLst>
          </p:nvPr>
        </p:nvGraphicFramePr>
        <p:xfrm>
          <a:off x="152400" y="457200"/>
          <a:ext cx="8763000" cy="2852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96703"/>
                <a:gridCol w="1625747"/>
                <a:gridCol w="1474150"/>
                <a:gridCol w="1494800"/>
                <a:gridCol w="1371600"/>
              </a:tblGrid>
              <a:tr h="366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1mM IPTG induction at 30 </a:t>
                      </a:r>
                      <a:r>
                        <a:rPr lang="en-US" sz="1200" b="1" i="0" u="none" strike="noStrike" baseline="30000" dirty="0" err="1" smtClean="0">
                          <a:effectLst/>
                          <a:latin typeface="+mn-lt"/>
                        </a:rPr>
                        <a:t>o</a:t>
                      </a:r>
                      <a:r>
                        <a:rPr lang="en-US" sz="1200" b="1" i="0" u="none" strike="noStrike" dirty="0" err="1" smtClean="0">
                          <a:effectLst/>
                          <a:latin typeface="+mn-lt"/>
                        </a:rPr>
                        <a:t>C</a:t>
                      </a:r>
                      <a:endParaRPr lang="en-US" sz="1200" b="1" i="0" u="none" strike="noStrike" dirty="0" smtClean="0"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8M Urea treatment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New Batch </a:t>
                      </a:r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I_800mL</a:t>
                      </a:r>
                    </a:p>
                    <a:p>
                      <a:pPr algn="ctr" fontAlgn="b"/>
                      <a:r>
                        <a:rPr lang="en-US" sz="1100" b="1" i="0" u="none" strike="noStrike" dirty="0" smtClean="0">
                          <a:effectLst/>
                          <a:latin typeface="+mn-lt"/>
                        </a:rPr>
                        <a:t>(week of 10.26.2015)</a:t>
                      </a:r>
                      <a:endParaRPr lang="en-US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New Batch II_600mL</a:t>
                      </a:r>
                      <a:endParaRPr lang="en-US" sz="1200" b="1" i="0" u="none" strike="noStrike" dirty="0" smtClean="0"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US" sz="1100" b="1" i="0" u="none" strike="noStrike" dirty="0" smtClean="0">
                          <a:effectLst/>
                          <a:latin typeface="+mn-lt"/>
                        </a:rPr>
                        <a:t>(week of 10.26.2015)</a:t>
                      </a:r>
                      <a:endParaRPr lang="en-US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Batch I_800mL</a:t>
                      </a:r>
                    </a:p>
                    <a:p>
                      <a:pPr algn="ctr" fontAlgn="b"/>
                      <a:r>
                        <a:rPr lang="en-US" sz="1100" b="1" i="0" u="none" strike="noStrike" dirty="0" smtClean="0">
                          <a:effectLst/>
                          <a:latin typeface="+mn-lt"/>
                        </a:rPr>
                        <a:t>(week of 10.19.2015)</a:t>
                      </a:r>
                      <a:endParaRPr lang="en-US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Batch II_800mL</a:t>
                      </a:r>
                    </a:p>
                    <a:p>
                      <a:pPr algn="ctr" fontAlgn="b"/>
                      <a:r>
                        <a:rPr lang="en-US" sz="1100" b="1" i="0" u="none" strike="noStrike" dirty="0" smtClean="0">
                          <a:effectLst/>
                          <a:latin typeface="+mn-lt"/>
                        </a:rPr>
                        <a:t>(week of 10.19.2015)</a:t>
                      </a:r>
                      <a:endParaRPr lang="en-US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91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[Purified Protein], </a:t>
                      </a:r>
                      <a:r>
                        <a:rPr lang="en-US" sz="1200" b="1" u="none" strike="noStrike" dirty="0" err="1">
                          <a:effectLst/>
                          <a:latin typeface="+mn-lt"/>
                        </a:rPr>
                        <a:t>ug</a:t>
                      </a: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/</a:t>
                      </a:r>
                      <a:r>
                        <a:rPr lang="en-US" sz="1200" b="1" u="none" strike="noStrike" dirty="0" err="1">
                          <a:effectLst/>
                          <a:latin typeface="+mn-lt"/>
                        </a:rPr>
                        <a:t>ul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0.3706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0.4259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0.7657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0.7441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  <a:latin typeface="+mn-lt"/>
                        </a:rPr>
                        <a:t>V</a:t>
                      </a:r>
                      <a:r>
                        <a:rPr lang="en-US" sz="1200" b="1" u="none" strike="noStrike" baseline="-25000" dirty="0" err="1">
                          <a:effectLst/>
                          <a:latin typeface="+mn-lt"/>
                        </a:rPr>
                        <a:t>Total</a:t>
                      </a: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en-US" sz="1200" b="1" u="none" strike="noStrike" dirty="0" err="1">
                          <a:effectLst/>
                          <a:latin typeface="+mn-lt"/>
                        </a:rPr>
                        <a:t>ul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6150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4350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2500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2500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Total protein, </a:t>
                      </a:r>
                      <a:r>
                        <a:rPr lang="en-US" sz="1200" b="1" u="none" strike="noStrike" dirty="0" err="1">
                          <a:effectLst/>
                          <a:latin typeface="+mn-lt"/>
                        </a:rPr>
                        <a:t>ug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2279.1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1852.7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1914.3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1860.3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Specific activity, U/</a:t>
                      </a:r>
                      <a:r>
                        <a:rPr lang="en-US" sz="1200" b="1" u="none" strike="noStrike" dirty="0" err="1">
                          <a:effectLst/>
                          <a:latin typeface="+mn-lt"/>
                        </a:rPr>
                        <a:t>ug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0.4862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0.4289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0.2821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0.2426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Total Reactions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443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318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216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181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Purity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&gt;95%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&gt;95%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80-85%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80-85%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How</a:t>
                      </a:r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</a:rPr>
                        <a:t> many batches required for </a:t>
                      </a:r>
                    </a:p>
                    <a:p>
                      <a:pPr algn="ctr" fontAlgn="b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</a:rPr>
                        <a:t>one series of initial rate Exp.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Good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Good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1.4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1.7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5181362"/>
            <a:ext cx="766354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Next step: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As mentioned, the </a:t>
            </a:r>
            <a:r>
              <a:rPr lang="en-US" sz="1400" dirty="0"/>
              <a:t>amount of protein from one batch will be enough for one series of initial rate Exp. </a:t>
            </a:r>
            <a:r>
              <a:rPr lang="en-US" sz="1400" dirty="0" smtClean="0"/>
              <a:t>without duplication.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Should we run another round of purification ?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Or start the kinetic study without repeat?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Please keep in mind, the comparison of control experiments, which will proceed from tomorrow as shown on schedule, will use 50 reactions from each batch.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38628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</Words>
  <Application>Microsoft Office PowerPoint</Application>
  <PresentationFormat>On-screen Show (4:3)</PresentationFormat>
  <Paragraphs>113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xguan</dc:creator>
  <cp:lastModifiedBy>xguan</cp:lastModifiedBy>
  <cp:revision>1</cp:revision>
  <dcterms:created xsi:type="dcterms:W3CDTF">2015-10-28T20:37:48Z</dcterms:created>
  <dcterms:modified xsi:type="dcterms:W3CDTF">2015-10-28T20:38:23Z</dcterms:modified>
</cp:coreProperties>
</file>