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57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D160-5C39-413E-B3A1-F697C061D16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0D3D-EE17-4B4C-85AA-9C91BF5B7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4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D160-5C39-413E-B3A1-F697C061D16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0D3D-EE17-4B4C-85AA-9C91BF5B7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9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D160-5C39-413E-B3A1-F697C061D16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0D3D-EE17-4B4C-85AA-9C91BF5B7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4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D160-5C39-413E-B3A1-F697C061D16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0D3D-EE17-4B4C-85AA-9C91BF5B7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8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D160-5C39-413E-B3A1-F697C061D16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0D3D-EE17-4B4C-85AA-9C91BF5B7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8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D160-5C39-413E-B3A1-F697C061D16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0D3D-EE17-4B4C-85AA-9C91BF5B7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5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D160-5C39-413E-B3A1-F697C061D16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0D3D-EE17-4B4C-85AA-9C91BF5B7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2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D160-5C39-413E-B3A1-F697C061D16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0D3D-EE17-4B4C-85AA-9C91BF5B7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6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D160-5C39-413E-B3A1-F697C061D16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0D3D-EE17-4B4C-85AA-9C91BF5B7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8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D160-5C39-413E-B3A1-F697C061D16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0D3D-EE17-4B4C-85AA-9C91BF5B7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8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D160-5C39-413E-B3A1-F697C061D16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0D3D-EE17-4B4C-85AA-9C91BF5B7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7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2D160-5C39-413E-B3A1-F697C061D16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60D3D-EE17-4B4C-85AA-9C91BF5B7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9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6188" y="940660"/>
            <a:ext cx="7727092" cy="2387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Results of SIRT3 purification from Arctic Express (DE3) cells using sub-denaturing urea wash protocol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54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903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Purification protocol for Sirt3 from Arctic Express (DE3) cells: adapted from </a:t>
            </a:r>
            <a:r>
              <a:rPr lang="en-US" sz="2400" dirty="0" err="1" smtClean="0"/>
              <a:t>Belval</a:t>
            </a:r>
            <a:r>
              <a:rPr lang="en-US" sz="2400" dirty="0"/>
              <a:t> </a:t>
            </a:r>
            <a:r>
              <a:rPr lang="en-US" sz="2400" dirty="0" smtClean="0"/>
              <a:t>et al (2015).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2937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Lysis-Equilibration-Wash (LEW) buffer: 50 </a:t>
            </a:r>
            <a:r>
              <a:rPr lang="en-US" sz="2000" dirty="0" err="1" smtClean="0"/>
              <a:t>mM</a:t>
            </a:r>
            <a:r>
              <a:rPr lang="en-US" sz="2000" dirty="0" smtClean="0"/>
              <a:t> NaH2PO4, 300 </a:t>
            </a:r>
            <a:r>
              <a:rPr lang="en-US" sz="2000" dirty="0" err="1" smtClean="0"/>
              <a:t>mM</a:t>
            </a:r>
            <a:r>
              <a:rPr lang="en-US" sz="2000" dirty="0" smtClean="0"/>
              <a:t> </a:t>
            </a:r>
            <a:r>
              <a:rPr lang="en-US" sz="2000" dirty="0" err="1" smtClean="0"/>
              <a:t>NaCl</a:t>
            </a:r>
            <a:r>
              <a:rPr lang="en-US" sz="2000" dirty="0" smtClean="0"/>
              <a:t>, 10 </a:t>
            </a:r>
            <a:r>
              <a:rPr lang="en-US" sz="2000" dirty="0" err="1" smtClean="0"/>
              <a:t>mM</a:t>
            </a:r>
            <a:r>
              <a:rPr lang="en-US" sz="2000" dirty="0" smtClean="0"/>
              <a:t> imidazole pH 8.0</a:t>
            </a:r>
          </a:p>
          <a:p>
            <a:r>
              <a:rPr lang="en-US" sz="2000" dirty="0" smtClean="0"/>
              <a:t>Wash 2 buffer: 20 </a:t>
            </a:r>
            <a:r>
              <a:rPr lang="en-US" sz="2000" dirty="0" err="1" smtClean="0"/>
              <a:t>mM</a:t>
            </a:r>
            <a:r>
              <a:rPr lang="en-US" sz="2000" dirty="0" smtClean="0"/>
              <a:t> </a:t>
            </a:r>
            <a:r>
              <a:rPr lang="en-US" sz="2000" dirty="0" err="1" smtClean="0"/>
              <a:t>Tris</a:t>
            </a:r>
            <a:r>
              <a:rPr lang="en-US" sz="2000" dirty="0" smtClean="0"/>
              <a:t>-Cl, </a:t>
            </a:r>
            <a:r>
              <a:rPr lang="en-US" sz="2000" dirty="0" smtClean="0"/>
              <a:t>1,2 and 3 M </a:t>
            </a:r>
            <a:r>
              <a:rPr lang="en-US" sz="2000" dirty="0" smtClean="0"/>
              <a:t>urea, pH 6.8 (no urea in case of control)</a:t>
            </a:r>
          </a:p>
          <a:p>
            <a:r>
              <a:rPr lang="en-US" sz="2000" dirty="0" smtClean="0"/>
              <a:t>Elution buffer: LEW buffer with 300 </a:t>
            </a:r>
            <a:r>
              <a:rPr lang="en-US" sz="2000" dirty="0" err="1" smtClean="0"/>
              <a:t>mM</a:t>
            </a:r>
            <a:r>
              <a:rPr lang="en-US" sz="2000" dirty="0" smtClean="0"/>
              <a:t> imidazole, pH 8.0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u="sng" dirty="0" smtClean="0"/>
              <a:t>Steps</a:t>
            </a:r>
            <a:r>
              <a:rPr lang="en-US" sz="2000" dirty="0" smtClean="0"/>
              <a:t>: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Frozen cells (from one batch of 200 ml culture) thawed and </a:t>
            </a:r>
            <a:r>
              <a:rPr lang="en-US" sz="2000" dirty="0" err="1" smtClean="0"/>
              <a:t>resuspended</a:t>
            </a:r>
            <a:r>
              <a:rPr lang="en-US" sz="2000" dirty="0" smtClean="0"/>
              <a:t> in minimal volume of LEW buffer.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Cells lysed by sonication (5 x 5 sec pulses @ 70% amplitude, 1 min cold incubation b/w pulses).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Centrifugation at 13.3 x g for 20 min at 4 C.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Supernatant loaded on to 1 ml His-</a:t>
            </a:r>
            <a:r>
              <a:rPr lang="en-US" sz="2000" dirty="0" err="1" smtClean="0"/>
              <a:t>GraviTrap</a:t>
            </a:r>
            <a:r>
              <a:rPr lang="en-US" sz="2000" dirty="0" smtClean="0"/>
              <a:t> column pre-equilibrated with LEW buffer.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After loading, column washed with 10 column volumes (cv) of LEW buffer.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Column then washed with 10 cv of Wash 2 buffer.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Samples eluted with Elution buffer as 250 </a:t>
            </a:r>
            <a:r>
              <a:rPr lang="en-US" sz="2000" dirty="0" err="1" smtClean="0"/>
              <a:t>ul</a:t>
            </a:r>
            <a:r>
              <a:rPr lang="en-US" sz="2000" dirty="0" smtClean="0"/>
              <a:t> </a:t>
            </a:r>
            <a:r>
              <a:rPr lang="en-US" sz="2000" dirty="0" smtClean="0"/>
              <a:t>elutions.</a:t>
            </a:r>
            <a:endParaRPr lang="en-US" sz="2000" dirty="0" smtClean="0"/>
          </a:p>
          <a:p>
            <a:pPr marL="457200" indent="-457200">
              <a:buAutoNum type="arabicParenR"/>
            </a:pP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838200" y="6099414"/>
            <a:ext cx="98936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 fast and simple method to eliminate Cpn60 from </a:t>
            </a:r>
            <a:r>
              <a:rPr lang="en-US" sz="1200" dirty="0" smtClean="0"/>
              <a:t>functional recombinant </a:t>
            </a:r>
            <a:r>
              <a:rPr lang="en-US" sz="1200" dirty="0"/>
              <a:t>proteins produced by </a:t>
            </a:r>
            <a:r>
              <a:rPr lang="en-US" sz="1200" i="1" dirty="0"/>
              <a:t>E. coli </a:t>
            </a:r>
            <a:r>
              <a:rPr lang="en-US" sz="1200" dirty="0"/>
              <a:t>Arctic </a:t>
            </a:r>
            <a:r>
              <a:rPr lang="en-US" sz="1200" dirty="0" smtClean="0"/>
              <a:t>Express; </a:t>
            </a:r>
            <a:r>
              <a:rPr lang="en-US" sz="1200" dirty="0" err="1" smtClean="0"/>
              <a:t>Belval</a:t>
            </a:r>
            <a:r>
              <a:rPr lang="en-US" sz="1200" dirty="0" smtClean="0"/>
              <a:t> et al; </a:t>
            </a:r>
            <a:r>
              <a:rPr lang="en-US" sz="1200" dirty="0"/>
              <a:t>Protein Expression and Purification 109 (2015) 29–34</a:t>
            </a:r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2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304725" y="722517"/>
            <a:ext cx="7694706" cy="5895995"/>
            <a:chOff x="722755" y="452554"/>
            <a:chExt cx="7694706" cy="58959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7" t="1" r="9765" b="11791"/>
            <a:stretch/>
          </p:blipFill>
          <p:spPr>
            <a:xfrm>
              <a:off x="722755" y="452554"/>
              <a:ext cx="7694706" cy="589599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13785" y="809897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87478" y="809897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48347" y="809897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FT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5299" y="809897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02169" y="809897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100251" y="994563"/>
              <a:ext cx="232518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823974" y="625231"/>
              <a:ext cx="877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Control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5673634" y="994563"/>
              <a:ext cx="232518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333508" y="597523"/>
              <a:ext cx="976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2M urea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67201" y="1219194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W2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74071" y="1219194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E1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87967" y="1219200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E2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87819" y="1219194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E3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87671" y="1219194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E4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09294" y="1219194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E5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64134" y="1209690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W2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30050" y="1206123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E1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43946" y="1206129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E2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43798" y="1206123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E3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43650" y="1206123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E4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65273" y="1206123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E5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87583" y="390825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50</a:t>
              </a:r>
              <a:endParaRPr lang="en-US" sz="12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87583" y="355739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6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87583" y="328039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7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87583" y="506040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3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22680" y="2097332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Cpn60</a:t>
              </a:r>
              <a:endParaRPr lang="en-US" sz="1400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2702169" y="2360023"/>
              <a:ext cx="1121805" cy="10537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3396343" y="2366209"/>
              <a:ext cx="427631" cy="102411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3823974" y="2360023"/>
              <a:ext cx="1367420" cy="103648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681019" y="5198908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Sirt3</a:t>
              </a:r>
              <a:endParaRPr lang="en-US" sz="1400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 flipV="1">
              <a:off x="2702169" y="4981303"/>
              <a:ext cx="1121805" cy="2176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3823974" y="4972730"/>
              <a:ext cx="1000575" cy="22617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3823974" y="4981303"/>
              <a:ext cx="1492268" cy="2176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5513632" y="3234229"/>
              <a:ext cx="506860" cy="50247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657546" y="2776839"/>
              <a:ext cx="661851" cy="8176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350649" y="2055218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Cpn60</a:t>
              </a:r>
              <a:endParaRPr lang="en-US" sz="1400" dirty="0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H="1">
              <a:off x="5817570" y="2293708"/>
              <a:ext cx="833323" cy="89194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5587379" y="2492930"/>
              <a:ext cx="11701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Present in wash</a:t>
              </a:r>
              <a:endParaRPr lang="en-US" sz="1200" dirty="0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6633971" y="2293708"/>
              <a:ext cx="1248415" cy="9866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6541018" y="2692152"/>
              <a:ext cx="13093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Absent in elutions</a:t>
              </a:r>
              <a:endParaRPr lang="en-US" sz="1200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8318931" y="886841"/>
            <a:ext cx="370409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 = pellet after cell lysis/centrifugation</a:t>
            </a:r>
          </a:p>
          <a:p>
            <a:r>
              <a:rPr lang="en-US" sz="1600" dirty="0" smtClean="0"/>
              <a:t>S = supernatant/sample loaded on column</a:t>
            </a:r>
          </a:p>
          <a:p>
            <a:r>
              <a:rPr lang="en-US" sz="1600" dirty="0" smtClean="0"/>
              <a:t>FT = flow-through</a:t>
            </a:r>
          </a:p>
          <a:p>
            <a:r>
              <a:rPr lang="en-US" sz="1600" dirty="0" smtClean="0"/>
              <a:t>W1 = wash 1</a:t>
            </a:r>
          </a:p>
          <a:p>
            <a:r>
              <a:rPr lang="en-US" sz="1600" dirty="0" smtClean="0"/>
              <a:t>L = protein marker</a:t>
            </a:r>
          </a:p>
          <a:p>
            <a:r>
              <a:rPr lang="en-US" sz="1600" dirty="0" smtClean="0"/>
              <a:t>W2 = wash 2</a:t>
            </a:r>
          </a:p>
          <a:p>
            <a:r>
              <a:rPr lang="en-US" sz="1600" dirty="0" smtClean="0"/>
              <a:t>E = elution</a:t>
            </a:r>
            <a:endParaRPr lang="en-US" sz="1600" dirty="0"/>
          </a:p>
        </p:txBody>
      </p:sp>
      <p:sp>
        <p:nvSpPr>
          <p:cNvPr id="62" name="TextBox 61"/>
          <p:cNvSpPr txBox="1"/>
          <p:nvPr/>
        </p:nvSpPr>
        <p:spPr>
          <a:xfrm>
            <a:off x="8233018" y="3309611"/>
            <a:ext cx="37040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As seen in the gel (comparing lanes W2 and E5 in both control and 2M urea), the Cpn60 band is removed after 2M urea wash.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Need to repeat the experiment with larger amount of sample/cells to get clearer bands.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3002148" y="266847"/>
            <a:ext cx="2299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 Urea wash – Run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5934" y="275556"/>
            <a:ext cx="2299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 Urea wash – Run 2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357051" y="777675"/>
            <a:ext cx="7297627" cy="5897880"/>
            <a:chOff x="357051" y="777675"/>
            <a:chExt cx="7297627" cy="58978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2"/>
            <a:stretch/>
          </p:blipFill>
          <p:spPr>
            <a:xfrm>
              <a:off x="357051" y="777675"/>
              <a:ext cx="7297627" cy="589788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7234" y="984053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51643" y="984053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FT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89886" y="984053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W1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23480" y="984053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73218" y="979699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W2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99175" y="981484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E1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17577" y="981490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E2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34841" y="981484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E3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52117" y="981484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E4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99866" y="981484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E5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02455" y="980689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E6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03206" y="985831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E7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60636" y="98583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E8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30162" y="985831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E9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08397" y="985831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E10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23229" y="330652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7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23229" y="360523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6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31478" y="401501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5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31478" y="520678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3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64989" y="2571408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Cpn60</a:t>
              </a:r>
              <a:endParaRPr lang="en-US" sz="14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2386499" y="2844349"/>
              <a:ext cx="904862" cy="63563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1489886" y="2836805"/>
              <a:ext cx="1809723" cy="658356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1889760" y="2849808"/>
              <a:ext cx="1409850" cy="634965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3549969" y="3364126"/>
              <a:ext cx="3906474" cy="35978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551932" y="4980000"/>
              <a:ext cx="3906474" cy="35978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181457" y="2813878"/>
              <a:ext cx="32238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Cpn60 almost removed from the elutions </a:t>
              </a:r>
              <a:endParaRPr lang="en-US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259702" y="4622284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Sirt3</a:t>
              </a:r>
              <a:endParaRPr lang="en-US" sz="1400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8231841" y="886841"/>
            <a:ext cx="3704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 </a:t>
            </a:r>
            <a:r>
              <a:rPr lang="en-US" sz="1600" dirty="0" smtClean="0"/>
              <a:t>= supernatant/sample loaded on column</a:t>
            </a:r>
          </a:p>
          <a:p>
            <a:r>
              <a:rPr lang="en-US" sz="1600" dirty="0" smtClean="0"/>
              <a:t>FT = flow-through</a:t>
            </a:r>
          </a:p>
          <a:p>
            <a:r>
              <a:rPr lang="en-US" sz="1600" dirty="0" smtClean="0"/>
              <a:t>W1 = wash 1</a:t>
            </a:r>
          </a:p>
          <a:p>
            <a:r>
              <a:rPr lang="en-US" sz="1600" dirty="0" smtClean="0"/>
              <a:t>L = protein marker</a:t>
            </a:r>
          </a:p>
          <a:p>
            <a:r>
              <a:rPr lang="en-US" sz="1600" dirty="0" smtClean="0"/>
              <a:t>W2 = wash 2</a:t>
            </a:r>
          </a:p>
          <a:p>
            <a:r>
              <a:rPr lang="en-US" sz="1600" dirty="0" smtClean="0"/>
              <a:t>E = elution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8231841" y="2999863"/>
            <a:ext cx="37040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Results consistent with Run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Amount of Cpn60 in the elutions greatly diminished from the 2M urea wash (&lt; 10%).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All the other bands correspond to proteins bound non-specifically to the column and can be removed by washing with imidazole containing buffer.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17561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93302" y="275557"/>
            <a:ext cx="159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M Urea wash 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374467" y="768968"/>
            <a:ext cx="7430608" cy="5897880"/>
            <a:chOff x="374467" y="768968"/>
            <a:chExt cx="7430608" cy="58978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5" t="1" r="2383" b="967"/>
            <a:stretch/>
          </p:blipFill>
          <p:spPr>
            <a:xfrm>
              <a:off x="374467" y="768968"/>
              <a:ext cx="7430608" cy="5897880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682070" y="964066"/>
              <a:ext cx="6776336" cy="4476174"/>
              <a:chOff x="682070" y="964066"/>
              <a:chExt cx="6776336" cy="447617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682070" y="984053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endParaRPr 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03897" y="984053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FT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559558" y="984053"/>
                <a:ext cx="5068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W1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510570" y="984053"/>
                <a:ext cx="282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042890" y="979699"/>
                <a:ext cx="5068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W2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868847" y="981484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E1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352413" y="981490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E2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821931" y="981484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E3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239207" y="972775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E4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669538" y="964066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E5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106960" y="980689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E6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599004" y="985831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E7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039017" y="985837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E8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473707" y="985831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E9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908397" y="977122"/>
                <a:ext cx="5309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E10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675483" y="3271684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7</a:t>
                </a:r>
                <a:r>
                  <a:rPr lang="en-US" sz="1200" b="1" dirty="0" smtClean="0"/>
                  <a:t>0</a:t>
                </a:r>
                <a:endParaRPr lang="en-US" sz="1200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684192" y="3535559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6</a:t>
                </a:r>
                <a:r>
                  <a:rPr lang="en-US" sz="1200" b="1" dirty="0" smtClean="0"/>
                  <a:t>0</a:t>
                </a:r>
                <a:endParaRPr lang="en-US" sz="1200" b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683732" y="3980181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5</a:t>
                </a:r>
                <a:r>
                  <a:rPr lang="en-US" sz="1200" b="1" dirty="0" smtClean="0"/>
                  <a:t>0</a:t>
                </a:r>
                <a:endParaRPr lang="en-US" sz="1200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666314" y="5163241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3</a:t>
                </a:r>
                <a:r>
                  <a:rPr lang="en-US" sz="1200" b="1" dirty="0" smtClean="0"/>
                  <a:t>0</a:t>
                </a:r>
                <a:endParaRPr lang="en-US" sz="1200" b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964989" y="2571408"/>
                <a:ext cx="6527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Cpn60</a:t>
                </a:r>
                <a:endParaRPr lang="en-US" sz="1400" dirty="0"/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flipH="1">
                <a:off x="2386499" y="2844349"/>
                <a:ext cx="904862" cy="635639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H="1">
                <a:off x="1489886" y="2836805"/>
                <a:ext cx="1809723" cy="65835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H="1">
                <a:off x="1889760" y="2849808"/>
                <a:ext cx="1409850" cy="634965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/>
              <p:cNvSpPr/>
              <p:nvPr/>
            </p:nvSpPr>
            <p:spPr>
              <a:xfrm>
                <a:off x="3549969" y="3398962"/>
                <a:ext cx="3906474" cy="35978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551932" y="4910328"/>
                <a:ext cx="3906474" cy="35978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181457" y="2848714"/>
                <a:ext cx="26761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Cpn60 </a:t>
                </a:r>
                <a:r>
                  <a:rPr lang="en-US" sz="1400" dirty="0" smtClean="0"/>
                  <a:t>still present in </a:t>
                </a:r>
                <a:r>
                  <a:rPr lang="en-US" sz="1400" dirty="0" smtClean="0"/>
                  <a:t>the elutions </a:t>
                </a:r>
                <a:endParaRPr lang="en-US" sz="14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259702" y="4622284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Sirt3</a:t>
                </a:r>
                <a:endParaRPr lang="en-US" sz="1400" dirty="0"/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8249259" y="886841"/>
            <a:ext cx="3704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 </a:t>
            </a:r>
            <a:r>
              <a:rPr lang="en-US" sz="1600" dirty="0" smtClean="0"/>
              <a:t>= supernatant/sample loaded on column</a:t>
            </a:r>
          </a:p>
          <a:p>
            <a:r>
              <a:rPr lang="en-US" sz="1600" dirty="0" smtClean="0"/>
              <a:t>FT = flow-through</a:t>
            </a:r>
          </a:p>
          <a:p>
            <a:r>
              <a:rPr lang="en-US" sz="1600" dirty="0" smtClean="0"/>
              <a:t>W1 = wash 1</a:t>
            </a:r>
          </a:p>
          <a:p>
            <a:r>
              <a:rPr lang="en-US" sz="1600" dirty="0" smtClean="0"/>
              <a:t>L = protein marker</a:t>
            </a:r>
          </a:p>
          <a:p>
            <a:r>
              <a:rPr lang="en-US" sz="1600" dirty="0" smtClean="0"/>
              <a:t>W2 = wash 2</a:t>
            </a:r>
          </a:p>
          <a:p>
            <a:r>
              <a:rPr lang="en-US" sz="1600" dirty="0" smtClean="0"/>
              <a:t>E = elution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8231841" y="2999863"/>
            <a:ext cx="3704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As seen in the gel, after 1M urea wash, a significant amount of Cpn60 (~40%) is still present in the elutions.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Definitely not as effective in removing Cpn60 as the 2M urea wash.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87227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5922</TotalTime>
  <Words>537</Words>
  <Application>Microsoft Office PowerPoint</Application>
  <PresentationFormat>Widescreen</PresentationFormat>
  <Paragraphs>125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Results of SIRT3 purification from Arctic Express (DE3) cells using sub-denaturing urea wash protocol</vt:lpstr>
      <vt:lpstr>Purification protocol for Sirt3 from Arctic Express (DE3) cells: adapted from Belval et al (2015).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of SIRT3 purification from Arctic Express (DE3) cells using sub-denaturing urea wash protocol</dc:title>
  <dc:creator>Sudipto Munshi</dc:creator>
  <cp:lastModifiedBy>Sudipto Munshi</cp:lastModifiedBy>
  <cp:revision>42</cp:revision>
  <dcterms:created xsi:type="dcterms:W3CDTF">2016-03-18T19:21:55Z</dcterms:created>
  <dcterms:modified xsi:type="dcterms:W3CDTF">2016-03-29T16:29:39Z</dcterms:modified>
</cp:coreProperties>
</file>