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unshi\Desktop\Arctic%20Express\AE-Activity%20assay-4-18-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unshi\Desktop\Arctic%20Express\4-19-16-AE-ImidazoleWashes-BSA%20Standards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Fluorescence Standard Curve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-0.31478768052544159"/>
                  <c:y val="4.293056987838873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/>
                      <a:t>y = 183.14x</a:t>
                    </a:r>
                    <a:br>
                      <a:rPr lang="en-US" sz="1400" baseline="0"/>
                    </a:br>
                    <a:r>
                      <a:rPr lang="en-US" sz="1400" baseline="0"/>
                      <a:t>R² = 0.9949</a:t>
                    </a:r>
                    <a:endParaRPr lang="en-US" sz="140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Sheet2!$B$5:$B$11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25</c:v>
                </c:pt>
              </c:numCache>
            </c:numRef>
          </c:xVal>
          <c:yVal>
            <c:numRef>
              <c:f>Sheet2!$C$5:$C$11</c:f>
              <c:numCache>
                <c:formatCode>General</c:formatCode>
                <c:ptCount val="7"/>
                <c:pt idx="0">
                  <c:v>15.89</c:v>
                </c:pt>
                <c:pt idx="1">
                  <c:v>212.3</c:v>
                </c:pt>
                <c:pt idx="2">
                  <c:v>384.6</c:v>
                </c:pt>
                <c:pt idx="3">
                  <c:v>785.8</c:v>
                </c:pt>
                <c:pt idx="4">
                  <c:v>1544</c:v>
                </c:pt>
                <c:pt idx="5">
                  <c:v>3143</c:v>
                </c:pt>
                <c:pt idx="6">
                  <c:v>4406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234944"/>
        <c:axId val="178235336"/>
      </c:scatterChart>
      <c:valAx>
        <c:axId val="178234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[Deacetylated Standard], uM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235336"/>
        <c:crosses val="autoZero"/>
        <c:crossBetween val="midCat"/>
      </c:valAx>
      <c:valAx>
        <c:axId val="178235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AFU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2349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BSA Standard Curve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-0.33798088964369649"/>
                  <c:y val="-3.528103646561012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/>
                      <a:t>y = 0.0392x</a:t>
                    </a:r>
                    <a:br>
                      <a:rPr lang="en-US" sz="1400" baseline="0"/>
                    </a:br>
                    <a:r>
                      <a:rPr lang="en-US" sz="1400" baseline="0"/>
                      <a:t>R² = 0.999</a:t>
                    </a:r>
                    <a:endParaRPr lang="en-US" sz="140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Sheet1!$F$17:$F$23</c:f>
              <c:numCache>
                <c:formatCode>General</c:formatCode>
                <c:ptCount val="7"/>
                <c:pt idx="0">
                  <c:v>50</c:v>
                </c:pt>
                <c:pt idx="1">
                  <c:v>25</c:v>
                </c:pt>
                <c:pt idx="2">
                  <c:v>12.5</c:v>
                </c:pt>
                <c:pt idx="3">
                  <c:v>6.25</c:v>
                </c:pt>
                <c:pt idx="4">
                  <c:v>3.13</c:v>
                </c:pt>
                <c:pt idx="5">
                  <c:v>1.56</c:v>
                </c:pt>
                <c:pt idx="6">
                  <c:v>0.78</c:v>
                </c:pt>
              </c:numCache>
            </c:numRef>
          </c:xVal>
          <c:yVal>
            <c:numRef>
              <c:f>Sheet1!$G$17:$G$23</c:f>
              <c:numCache>
                <c:formatCode>General</c:formatCode>
                <c:ptCount val="7"/>
                <c:pt idx="0">
                  <c:v>1.962499981880188</c:v>
                </c:pt>
                <c:pt idx="1">
                  <c:v>1.0063999948501587</c:v>
                </c:pt>
                <c:pt idx="2">
                  <c:v>0.46059999442100524</c:v>
                </c:pt>
                <c:pt idx="3">
                  <c:v>0.21699999845027923</c:v>
                </c:pt>
                <c:pt idx="4">
                  <c:v>0.10100000178813934</c:v>
                </c:pt>
                <c:pt idx="5">
                  <c:v>4.8600001394748689E-2</c:v>
                </c:pt>
                <c:pt idx="6">
                  <c:v>2.1700000524520875E-2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236512"/>
        <c:axId val="178236904"/>
      </c:scatterChart>
      <c:valAx>
        <c:axId val="178236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Concentration of BSA (mg/ml)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236904"/>
        <c:crosses val="autoZero"/>
        <c:crossBetween val="midCat"/>
      </c:valAx>
      <c:valAx>
        <c:axId val="178236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A280 nm_Corrected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2365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3F0-A73F-4A1D-BDC8-35384D793F8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8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3F0-A73F-4A1D-BDC8-35384D793F8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2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3F0-A73F-4A1D-BDC8-35384D793F8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0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3F0-A73F-4A1D-BDC8-35384D793F8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7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3F0-A73F-4A1D-BDC8-35384D793F8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0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3F0-A73F-4A1D-BDC8-35384D793F8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3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3F0-A73F-4A1D-BDC8-35384D793F8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1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3F0-A73F-4A1D-BDC8-35384D793F8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1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3F0-A73F-4A1D-BDC8-35384D793F8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0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3F0-A73F-4A1D-BDC8-35384D793F8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8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3F0-A73F-4A1D-BDC8-35384D793F8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BF3F0-A73F-4A1D-BDC8-35384D793F8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6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7051" y="777675"/>
            <a:ext cx="7297627" cy="5897880"/>
            <a:chOff x="357051" y="777675"/>
            <a:chExt cx="7297627" cy="58978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2"/>
            <a:stretch/>
          </p:blipFill>
          <p:spPr>
            <a:xfrm>
              <a:off x="357051" y="777675"/>
              <a:ext cx="7297627" cy="589788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47234" y="984053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51643" y="984053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FT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89886" y="984053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23480" y="984053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73218" y="979699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W2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99175" y="981484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17577" y="981490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E2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34841" y="981484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E3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52117" y="981484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E4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99866" y="981484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E5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02455" y="980689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E6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03206" y="985831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E7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60636" y="98583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E8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30162" y="985831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E9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08397" y="985831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E10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23229" y="330652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7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23229" y="360523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6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31478" y="401501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5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31478" y="520678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3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64989" y="2571408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Cpn60</a:t>
              </a:r>
              <a:endParaRPr lang="en-US" sz="14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2386499" y="2844349"/>
              <a:ext cx="904862" cy="63563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1489886" y="2836805"/>
              <a:ext cx="1809723" cy="658356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1889760" y="2849808"/>
              <a:ext cx="1409850" cy="634965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3549969" y="3364126"/>
              <a:ext cx="3906474" cy="359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51932" y="4980000"/>
              <a:ext cx="3906474" cy="359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81457" y="2813878"/>
              <a:ext cx="32238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Cpn60 almost removed from the elutions </a:t>
              </a:r>
              <a:endParaRPr lang="en-US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9702" y="4622284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Sirt3</a:t>
              </a:r>
              <a:endParaRPr lang="en-US" sz="14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538666" y="333081"/>
            <a:ext cx="2932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 urea / No imidazole wash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211837" y="886841"/>
            <a:ext cx="3704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 = supernatant/sample loaded on column</a:t>
            </a:r>
          </a:p>
          <a:p>
            <a:r>
              <a:rPr lang="en-US" sz="1600" dirty="0" smtClean="0"/>
              <a:t>FT = flow-through</a:t>
            </a:r>
          </a:p>
          <a:p>
            <a:r>
              <a:rPr lang="en-US" sz="1600" dirty="0" smtClean="0"/>
              <a:t>W1 = wash 1 (no imidazole)</a:t>
            </a:r>
          </a:p>
          <a:p>
            <a:r>
              <a:rPr lang="en-US" sz="1600" dirty="0" smtClean="0"/>
              <a:t>W2 = wash 2 (2M urea)</a:t>
            </a:r>
          </a:p>
          <a:p>
            <a:r>
              <a:rPr lang="en-US" sz="1600" dirty="0"/>
              <a:t>L = protein marker</a:t>
            </a:r>
          </a:p>
          <a:p>
            <a:r>
              <a:rPr lang="en-US" sz="1600" dirty="0" smtClean="0"/>
              <a:t>E = elution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8043545" y="3309611"/>
            <a:ext cx="37040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&lt;10% Cpn60 present after 2M urea wash, including a lot of non-specific bands, lowering the overall purity of Sirt3.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802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 t="4778" r="6576" b="833"/>
          <a:stretch/>
        </p:blipFill>
        <p:spPr>
          <a:xfrm>
            <a:off x="538264" y="716695"/>
            <a:ext cx="6964518" cy="589788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79780" y="1038208"/>
            <a:ext cx="6553912" cy="4484412"/>
            <a:chOff x="879780" y="1038208"/>
            <a:chExt cx="6553912" cy="4484412"/>
          </a:xfrm>
        </p:grpSpPr>
        <p:sp>
          <p:nvSpPr>
            <p:cNvPr id="6" name="TextBox 5"/>
            <p:cNvSpPr txBox="1"/>
            <p:nvPr/>
          </p:nvSpPr>
          <p:spPr>
            <a:xfrm>
              <a:off x="879780" y="1049957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27467" y="1049957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FT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41938" y="1049957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51760" y="1049957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00556" y="1045603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W2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60609" y="1047388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E1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35937" y="1047394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E2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05455" y="1047388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E3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14493" y="1038679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E4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4824" y="1038208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E5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90484" y="1046593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E6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66052" y="1051735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E7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22541" y="1051741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E8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57231" y="1051735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E9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67207" y="1043026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E10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49625" y="344468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7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50096" y="372503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6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57874" y="412022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5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48694" y="524562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3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40275" y="2736168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Cpn60</a:t>
              </a:r>
              <a:endParaRPr lang="en-US" sz="14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2361785" y="3000871"/>
              <a:ext cx="904862" cy="63563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1865046" y="2998092"/>
              <a:ext cx="1409850" cy="634965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3527218" y="4959756"/>
              <a:ext cx="3906474" cy="359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32132" y="2347958"/>
              <a:ext cx="30843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Impurities almost removed with 50 mM imidazole wash</a:t>
              </a:r>
              <a:endParaRPr 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10274" y="467995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Sirt3</a:t>
              </a:r>
              <a:endParaRPr lang="en-US" sz="14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347235" y="288265"/>
            <a:ext cx="3330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 urea / 50 mM imidazole wash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318931" y="886841"/>
            <a:ext cx="3704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 = supernatant/sample loaded on column</a:t>
            </a:r>
          </a:p>
          <a:p>
            <a:r>
              <a:rPr lang="en-US" sz="1600" dirty="0" smtClean="0"/>
              <a:t>FT = flow-through</a:t>
            </a:r>
          </a:p>
          <a:p>
            <a:r>
              <a:rPr lang="en-US" sz="1600" dirty="0" smtClean="0"/>
              <a:t>W1 = wash 1 (50 mM imidazole)</a:t>
            </a:r>
          </a:p>
          <a:p>
            <a:r>
              <a:rPr lang="en-US" sz="1600" dirty="0" smtClean="0"/>
              <a:t>W2 = wash 2 (2 M urea)</a:t>
            </a:r>
          </a:p>
          <a:p>
            <a:r>
              <a:rPr lang="en-US" sz="1600" dirty="0"/>
              <a:t>L = protein marker</a:t>
            </a:r>
          </a:p>
          <a:p>
            <a:r>
              <a:rPr lang="en-US" sz="1600" dirty="0" smtClean="0"/>
              <a:t>E = elution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8233018" y="3309611"/>
            <a:ext cx="3704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Sirt3 purity improved to ~80% with 50 mM imidazole wash.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35076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9" t="2962" r="3656" b="2618"/>
          <a:stretch/>
        </p:blipFill>
        <p:spPr>
          <a:xfrm>
            <a:off x="461319" y="766120"/>
            <a:ext cx="6779073" cy="589788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98544" y="104995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72091" y="104995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FT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403036" y="1049957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312858" y="104995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853418" y="104560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605235" y="1047388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05274" y="104739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541839" y="1047388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E3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942643" y="1038679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E4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331787" y="1038208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E5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19781" y="1046593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E6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137678" y="105173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E7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569458" y="1051741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E8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020624" y="105173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E9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414126" y="104302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E10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535437" y="341996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7</a:t>
            </a:r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535908" y="369208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6</a:t>
            </a:r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527210" y="409551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5</a:t>
            </a:r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534506" y="519619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3</a:t>
            </a:r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726087" y="2686740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Cpn60</a:t>
            </a:r>
            <a:endParaRPr lang="en-US" sz="1400" dirty="0"/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2098169" y="2959681"/>
            <a:ext cx="904862" cy="63563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1601430" y="2956902"/>
            <a:ext cx="1409850" cy="634965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074134" y="4984470"/>
            <a:ext cx="3906474" cy="3597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702612" y="2347958"/>
            <a:ext cx="3084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Improved purity with 75 mM imidazole wash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4666576" y="4679950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Sirt3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2185687" y="339345"/>
            <a:ext cx="3330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 urea / 75 mM imidazole wash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8233018" y="3309611"/>
            <a:ext cx="3704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Sirt3 purity improved to </a:t>
            </a:r>
            <a:r>
              <a:rPr lang="en-US" sz="1600" dirty="0" smtClean="0"/>
              <a:t>&gt;85% </a:t>
            </a:r>
            <a:r>
              <a:rPr lang="en-US" sz="1600" dirty="0"/>
              <a:t>with </a:t>
            </a:r>
            <a:r>
              <a:rPr lang="en-US" sz="1600" dirty="0" smtClean="0"/>
              <a:t>75 mM </a:t>
            </a:r>
            <a:r>
              <a:rPr lang="en-US" sz="1600" dirty="0"/>
              <a:t>imidazole wash.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8318931" y="886841"/>
            <a:ext cx="3704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 = supernatant/sample loaded on column</a:t>
            </a:r>
          </a:p>
          <a:p>
            <a:r>
              <a:rPr lang="en-US" sz="1600" dirty="0" smtClean="0"/>
              <a:t>FT = flow-through</a:t>
            </a:r>
          </a:p>
          <a:p>
            <a:r>
              <a:rPr lang="en-US" sz="1600" dirty="0" smtClean="0"/>
              <a:t>W1 = wash 1 (50 mM imidazole)</a:t>
            </a:r>
          </a:p>
          <a:p>
            <a:r>
              <a:rPr lang="en-US" sz="1600" dirty="0" smtClean="0"/>
              <a:t>W2 = wash 2 (2 M urea)</a:t>
            </a:r>
          </a:p>
          <a:p>
            <a:r>
              <a:rPr lang="en-US" sz="1600" dirty="0"/>
              <a:t>L = protein marker</a:t>
            </a:r>
          </a:p>
          <a:p>
            <a:r>
              <a:rPr lang="en-US" sz="1600" dirty="0" smtClean="0"/>
              <a:t>E = elution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978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2282" y="248727"/>
            <a:ext cx="2549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Determination of Activity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397283"/>
              </p:ext>
            </p:extLst>
          </p:nvPr>
        </p:nvGraphicFramePr>
        <p:xfrm>
          <a:off x="138550" y="974143"/>
          <a:ext cx="4967546" cy="298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164740" y="2403689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Slope = 183.14 AFU/</a:t>
            </a:r>
            <a:r>
              <a:rPr lang="en-US" sz="1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uM</a:t>
            </a:r>
            <a:r>
              <a:rPr lang="en-US" dirty="0"/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942364"/>
              </p:ext>
            </p:extLst>
          </p:nvPr>
        </p:nvGraphicFramePr>
        <p:xfrm>
          <a:off x="482373" y="4925851"/>
          <a:ext cx="4279900" cy="1152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148"/>
                <a:gridCol w="609148"/>
                <a:gridCol w="942276"/>
                <a:gridCol w="1053319"/>
                <a:gridCol w="106600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Zero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Enzo (5 U/5 ul)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AE-50mM (15 ul)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AE-75 mM (15 ul)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643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886.6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1446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625.7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850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1584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Avg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634.35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868.3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1568.5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1442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77550" y="4526710"/>
            <a:ext cx="2089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Raw data from Fluoroskan</a:t>
            </a:r>
            <a:endParaRPr lang="en-US" sz="1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78763"/>
              </p:ext>
            </p:extLst>
          </p:nvPr>
        </p:nvGraphicFramePr>
        <p:xfrm>
          <a:off x="5231211" y="1202723"/>
          <a:ext cx="3163313" cy="48930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5601"/>
                <a:gridCol w="1084001"/>
                <a:gridCol w="1103711"/>
              </a:tblGrid>
              <a:tr h="38094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Delta </a:t>
                      </a:r>
                      <a:r>
                        <a:rPr lang="en-US" sz="1100" b="1" u="none" strike="noStrike" dirty="0" smtClean="0">
                          <a:effectLst/>
                        </a:rPr>
                        <a:t>AFU from raw data</a:t>
                      </a:r>
                    </a:p>
                    <a:p>
                      <a:pPr algn="ctr" fontAlgn="b"/>
                      <a:endParaRPr lang="en-US" sz="1100" b="1" u="none" strike="noStrike" dirty="0" smtClean="0">
                        <a:effectLst/>
                      </a:endParaRPr>
                    </a:p>
                  </a:txBody>
                  <a:tcPr marL="8368" marR="8368" marT="836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1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Enzo</a:t>
                      </a:r>
                    </a:p>
                    <a:p>
                      <a:pPr algn="ctr" fontAlgn="b"/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AE-50 mM</a:t>
                      </a:r>
                    </a:p>
                    <a:p>
                      <a:pPr algn="ctr" fontAlgn="b"/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AE-75 mM</a:t>
                      </a:r>
                    </a:p>
                    <a:p>
                      <a:pPr algn="ctr" fontAlgn="b"/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78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233.95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934.15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807.65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7821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9511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Delta AFU to uM (using std curve)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821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78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1.28 uM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5.1 uM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4.41 uM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7821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7821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effectLst/>
                        </a:rPr>
                        <a:t>Total rxn time = 30 min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821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l-NL" sz="1000" b="1" i="1" u="none" strike="noStrike" dirty="0">
                          <a:effectLst/>
                        </a:rPr>
                        <a:t>Total rxn vol = 50 ul</a:t>
                      </a:r>
                      <a:endParaRPr lang="nl-NL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821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9511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Total pmol in 50 </a:t>
                      </a:r>
                      <a:r>
                        <a:rPr lang="en-US" sz="1100" b="1" u="none" strike="noStrike" dirty="0" smtClean="0">
                          <a:effectLst/>
                        </a:rPr>
                        <a:t>ul rxn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821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78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255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220.5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7821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9511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pmol/min (Total U)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821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78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2.13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7.33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7821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38094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Activity (U/</a:t>
                      </a:r>
                      <a:r>
                        <a:rPr lang="en-US" sz="1100" b="1" u="none" strike="noStrike" dirty="0" err="1">
                          <a:effectLst/>
                        </a:rPr>
                        <a:t>ul</a:t>
                      </a:r>
                      <a:r>
                        <a:rPr lang="en-US" sz="1100" b="1" u="none" strike="noStrike" dirty="0" smtClean="0">
                          <a:effectLst/>
                        </a:rPr>
                        <a:t>)</a:t>
                      </a:r>
                    </a:p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1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Enzo (5 ul)</a:t>
                      </a:r>
                    </a:p>
                    <a:p>
                      <a:pPr algn="ctr" fontAlgn="b"/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AE-50 (15 ul)</a:t>
                      </a:r>
                    </a:p>
                    <a:p>
                      <a:pPr algn="ctr" fontAlgn="b"/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AE-75 (15 ul)</a:t>
                      </a:r>
                    </a:p>
                    <a:p>
                      <a:pPr algn="ctr" fontAlgn="b"/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78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0.43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0.56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0.49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7821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578668" y="1202723"/>
            <a:ext cx="34635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Both batches of Sirt3 purified from AE using 2M urea + imidazole wash protocol show higher activity (U/ul) and higher purity than Sirt3 from Enzo.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Activity:</a:t>
            </a:r>
          </a:p>
          <a:p>
            <a:endParaRPr lang="en-US" sz="1400" dirty="0" smtClean="0"/>
          </a:p>
          <a:p>
            <a:r>
              <a:rPr lang="en-US" sz="1400" dirty="0" smtClean="0"/>
              <a:t>       - AE-50 mM = 0.56 U/ul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- AE-75 mM = 0.49 U/ul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- Enzo = 0.43 U/ul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According to Enzo’s specifications, the activity of their Sirt3 was supposed to be 1 U/ul, but it was found to be much lower.</a:t>
            </a:r>
          </a:p>
        </p:txBody>
      </p:sp>
    </p:spTree>
    <p:extLst>
      <p:ext uri="{BB962C8B-B14F-4D97-AF65-F5344CB8AC3E}">
        <p14:creationId xmlns:p14="http://schemas.microsoft.com/office/powerpoint/2010/main" val="29529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2282" y="191063"/>
            <a:ext cx="3317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Determination of Specific Activity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747653"/>
              </p:ext>
            </p:extLst>
          </p:nvPr>
        </p:nvGraphicFramePr>
        <p:xfrm>
          <a:off x="393872" y="1157738"/>
          <a:ext cx="5331425" cy="320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9600" y="4951144"/>
            <a:ext cx="31599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Concentration from standard curve: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AE-50 mM = 0.59 </a:t>
            </a:r>
            <a:r>
              <a:rPr lang="en-US" sz="1600" dirty="0" err="1" smtClean="0"/>
              <a:t>ug</a:t>
            </a:r>
            <a:r>
              <a:rPr lang="en-US" sz="1600" dirty="0" smtClean="0"/>
              <a:t>/ul</a:t>
            </a:r>
          </a:p>
          <a:p>
            <a:pPr algn="ctr"/>
            <a:r>
              <a:rPr lang="en-US" sz="1600" dirty="0" smtClean="0"/>
              <a:t>AE-75 mM = 0.43 </a:t>
            </a:r>
            <a:r>
              <a:rPr lang="en-US" sz="1600" dirty="0" err="1" smtClean="0"/>
              <a:t>ug</a:t>
            </a:r>
            <a:r>
              <a:rPr lang="en-US" sz="1600" dirty="0" smtClean="0"/>
              <a:t>/ul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121917"/>
              </p:ext>
            </p:extLst>
          </p:nvPr>
        </p:nvGraphicFramePr>
        <p:xfrm>
          <a:off x="7166919" y="1474574"/>
          <a:ext cx="3904734" cy="1565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4263"/>
                <a:gridCol w="1338071"/>
                <a:gridCol w="1362400"/>
              </a:tblGrid>
              <a:tr h="70142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Specific Activity (U/</a:t>
                      </a:r>
                      <a:r>
                        <a:rPr lang="en-US" sz="1400" b="1" u="none" strike="noStrike" dirty="0" err="1">
                          <a:effectLst/>
                        </a:rPr>
                        <a:t>ug</a:t>
                      </a:r>
                      <a:r>
                        <a:rPr lang="en-US" sz="1400" b="1" u="none" strike="noStrike" dirty="0" smtClean="0">
                          <a:effectLst/>
                        </a:rPr>
                        <a:t>)</a:t>
                      </a:r>
                    </a:p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44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Enzo</a:t>
                      </a:r>
                    </a:p>
                    <a:p>
                      <a:pPr algn="ctr" fontAlgn="b"/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AE-50 mM</a:t>
                      </a:r>
                    </a:p>
                    <a:p>
                      <a:pPr algn="ctr" fontAlgn="b"/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AE-75 mM</a:t>
                      </a:r>
                    </a:p>
                    <a:p>
                      <a:pPr algn="ctr" fontAlgn="b"/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9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10.4 (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CofA</a:t>
                      </a:r>
                      <a:r>
                        <a:rPr lang="en-US" sz="1200" u="none" strike="noStrike" dirty="0" smtClean="0">
                          <a:effectLst/>
                        </a:rPr>
                        <a:t>)*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12083" y="3311611"/>
            <a:ext cx="4614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As claimed by Enzo in the Certificate of Analysis for this lot.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9620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6688" y="2397046"/>
            <a:ext cx="9314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Following slide: Previous activity/purity results for Sirt3 purified using old AE protocol and 8M urea protocol.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Taken from: Protein purification_10.9.2015.pptx on Task List from Alok </a:t>
            </a:r>
            <a:r>
              <a:rPr lang="en-US" dirty="0" err="1" smtClean="0"/>
              <a:t>wikipage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82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0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Specific Activity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15441" y="533400"/>
            <a:ext cx="482100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Enzo protein</a:t>
            </a:r>
            <a:r>
              <a:rPr lang="en-US" sz="1400" dirty="0"/>
              <a:t>: 1.5 - 2.5U/</a:t>
            </a:r>
            <a:r>
              <a:rPr lang="en-US" sz="1400" dirty="0" err="1"/>
              <a:t>ug</a:t>
            </a:r>
            <a:endParaRPr lang="en-US" sz="1400" dirty="0"/>
          </a:p>
          <a:p>
            <a:r>
              <a:rPr lang="en-US" sz="1400" b="1" dirty="0"/>
              <a:t>Purified protein- Arctic Express</a:t>
            </a:r>
          </a:p>
          <a:p>
            <a:r>
              <a:rPr lang="en-US" sz="1400" dirty="0"/>
              <a:t>Purified protein (3mM IPTG, Clone 2, 0.5 % NP40) : 0.9787 U/</a:t>
            </a:r>
            <a:r>
              <a:rPr lang="en-US" sz="1400" dirty="0" err="1"/>
              <a:t>ug</a:t>
            </a:r>
            <a:endParaRPr lang="en-US" sz="1400" dirty="0"/>
          </a:p>
          <a:p>
            <a:r>
              <a:rPr lang="en-US" sz="1400" b="1" dirty="0"/>
              <a:t>Purified protein-BL 21 </a:t>
            </a:r>
          </a:p>
          <a:p>
            <a:r>
              <a:rPr lang="en-US" sz="1400" dirty="0"/>
              <a:t>Purified protein (3uM IPTG, 0.4% SDS): 0.1339 U/</a:t>
            </a:r>
            <a:r>
              <a:rPr lang="en-US" sz="1400" dirty="0" err="1"/>
              <a:t>ug</a:t>
            </a:r>
            <a:endParaRPr lang="en-US" sz="1400" dirty="0"/>
          </a:p>
          <a:p>
            <a:r>
              <a:rPr lang="en-US" sz="1400" dirty="0"/>
              <a:t>Purified protein (50uM IPTG, 8M urea): 0.4134 U/</a:t>
            </a:r>
            <a:r>
              <a:rPr lang="en-US" sz="1400" dirty="0" err="1"/>
              <a:t>ug</a:t>
            </a:r>
            <a:endParaRPr lang="en-US" sz="1400" dirty="0"/>
          </a:p>
          <a:p>
            <a:r>
              <a:rPr lang="en-US" sz="1400" dirty="0"/>
              <a:t>Purified protein (25uM IPTG, 8M urea): 0.3869 U/</a:t>
            </a:r>
            <a:r>
              <a:rPr lang="en-US" sz="1400" dirty="0" err="1"/>
              <a:t>ug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2" y="2209800"/>
            <a:ext cx="914399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Conclusion: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/>
              <a:t>Arctic express </a:t>
            </a:r>
            <a:r>
              <a:rPr lang="en-US" sz="1400" dirty="0"/>
              <a:t>cells gives about 30% soluble protein with 0.5 % NP-40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40-45% purity with high specific activity (~1U/</a:t>
            </a:r>
            <a:r>
              <a:rPr lang="en-US" sz="1400" dirty="0" err="1"/>
              <a:t>ug</a:t>
            </a:r>
            <a:r>
              <a:rPr lang="en-US" sz="1400" dirty="0"/>
              <a:t>)- purified once!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There is extra protein band eluting with the target protein ~70kDa, we don’t know what it is. Because of this the overall purity is low. If this extra band is not there, the purity will be &gt;80%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To get better idea, we might have to screen more clones to see if others have better expression and subsequent purity data.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We have dye which binds specifically to His-tag. We will use this to see if the higher molecular band also contain His-tag or not. In any case, we have to find out why this band is eluting with the target protein? Is Chaperon 60 binding to Sirt3 and co-eluting (a speculation)?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/>
              <a:t>Urea method </a:t>
            </a:r>
            <a:r>
              <a:rPr lang="en-US" sz="1400" dirty="0"/>
              <a:t>increase the purity of protein to &gt; 90%. The results from this method is </a:t>
            </a:r>
            <a:r>
              <a:rPr lang="en-US" sz="1400" b="1" dirty="0"/>
              <a:t>reproducible.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Specific activity was increased compare to 0.4% SDS method. However, the value is still relative low compare to Enzo’s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The use of high concentration of Urea might damage some of the target protein.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400" dirty="0"/>
              <a:t>Decrease the Urea concentration to eliminate the damage from use of urea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1400" dirty="0"/>
              <a:t>1M to 8M Urea can be applied (need to discuss within the group)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There is 50% lost during urea treatment step (50% of protein was in the pellet after urea treatment).</a:t>
            </a:r>
            <a:r>
              <a:rPr lang="en-US" sz="1400" dirty="0"/>
              <a:t> Therefore, further modification of the protocol of urea treatment is needed,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400" dirty="0"/>
              <a:t>Increase </a:t>
            </a:r>
            <a:r>
              <a:rPr lang="en-US" sz="1400" dirty="0"/>
              <a:t>the incubation time </a:t>
            </a:r>
            <a:r>
              <a:rPr lang="en-US" sz="1400" dirty="0"/>
              <a:t>with urea from </a:t>
            </a:r>
            <a:r>
              <a:rPr lang="en-US" sz="1400" dirty="0"/>
              <a:t>5 min to 10 – 15 min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400" dirty="0"/>
              <a:t>Put the sample on rocker Instead of staying on ice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06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69" y="511648"/>
            <a:ext cx="7953375" cy="2381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8411" y="129734"/>
            <a:ext cx="3489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Taken from PMC Group Meeting page on wiki</a:t>
            </a:r>
            <a:endParaRPr lang="en-US" sz="1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586553"/>
              </p:ext>
            </p:extLst>
          </p:nvPr>
        </p:nvGraphicFramePr>
        <p:xfrm>
          <a:off x="92802" y="3900960"/>
          <a:ext cx="8545385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077"/>
                <a:gridCol w="1709077"/>
                <a:gridCol w="1709077"/>
                <a:gridCol w="1709077"/>
                <a:gridCol w="170907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8M</a:t>
                      </a:r>
                      <a:r>
                        <a:rPr lang="en-US" sz="1200" baseline="0" dirty="0" smtClean="0"/>
                        <a:t> urea protocol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Old AE protocol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2M Urea/50 mM Imidazole wash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2M Urea/75 mM Imidazole wash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[Purified</a:t>
                      </a:r>
                      <a:r>
                        <a:rPr lang="en-US" sz="1200" b="1" baseline="0" dirty="0" smtClean="0"/>
                        <a:t> protein], </a:t>
                      </a:r>
                      <a:r>
                        <a:rPr lang="en-US" sz="1200" b="1" baseline="0" dirty="0" err="1" smtClean="0"/>
                        <a:t>ug</a:t>
                      </a:r>
                      <a:r>
                        <a:rPr lang="en-US" sz="1200" b="1" baseline="0" dirty="0" smtClean="0"/>
                        <a:t>/ul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</a:t>
                      </a:r>
                      <a:r>
                        <a:rPr lang="en-US" sz="1200" baseline="0" dirty="0" smtClean="0"/>
                        <a:t> – 0.8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~ 1.0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0.43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Purity (%)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&gt;90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40</a:t>
                      </a:r>
                      <a:r>
                        <a:rPr lang="en-US" sz="1200" baseline="0" dirty="0" smtClean="0"/>
                        <a:t> - 45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&gt;85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Activity</a:t>
                      </a:r>
                      <a:r>
                        <a:rPr lang="en-US" sz="1200" b="1" baseline="0" dirty="0" smtClean="0"/>
                        <a:t> (U/ul)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~ 0.2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~ 0.6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0.49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Specific Activity (U/</a:t>
                      </a:r>
                      <a:r>
                        <a:rPr lang="en-US" sz="1200" b="1" dirty="0" err="1" smtClean="0"/>
                        <a:t>ug</a:t>
                      </a:r>
                      <a:r>
                        <a:rPr lang="en-US" sz="1200" b="1" dirty="0" smtClean="0"/>
                        <a:t>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 – 0.5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~ 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0.95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1.14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09100" y="3394696"/>
            <a:ext cx="4159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Summary of results from various purification protocols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679377" y="2038912"/>
            <a:ext cx="344341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Concentration of purified protein is comparable for all purification protocols (higher in case of old AE protocol because of Cpn60 contaminant) and is also comparable to Enzo Sirt3 (typically ~0.7 </a:t>
            </a:r>
            <a:r>
              <a:rPr lang="en-US" sz="1300" dirty="0" err="1" smtClean="0"/>
              <a:t>ug</a:t>
            </a:r>
            <a:r>
              <a:rPr lang="en-US" sz="1300" dirty="0" smtClean="0"/>
              <a:t>/ul).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Both activity and specific activity are higher for Sirt3 purified from AE.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However, Sirt3 purified from AE using the sub-denaturing urea protocol is more than twice as pure as that purified from AE using the old protocol.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91791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1062</Words>
  <Application>Microsoft Office PowerPoint</Application>
  <PresentationFormat>Widescreen</PresentationFormat>
  <Paragraphs>232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Sudipto Munshi</dc:creator>
  <cp:lastModifiedBy>Sudipto Munshi</cp:lastModifiedBy>
  <cp:revision>35</cp:revision>
  <dcterms:created xsi:type="dcterms:W3CDTF">2016-04-13T18:22:18Z</dcterms:created>
  <dcterms:modified xsi:type="dcterms:W3CDTF">2016-04-20T17:41:48Z</dcterms:modified>
</cp:coreProperties>
</file>