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DD0-FD4F-4772-B23E-4EA9DADCFA56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EFBD0-392F-458B-8F0B-82DB80A8E1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6DC9-7B3A-475E-8E67-C9CE697B71AE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E6C1-40DE-4B3E-BB02-76900FFA62E3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0DBFB-6C5B-4198-A0E4-952266DF106E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D41D-8694-4066-9DCC-F2960B64DAF4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8E15-FCAE-4EB6-882C-8C6F034584A4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A0D-19C3-452E-AD92-D5D5C50BE439}" type="datetime1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6F3-F5E4-457E-A027-E944CA32B58F}" type="datetime1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E2-7E1F-43CA-8001-009114E83ACE}" type="datetime1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0A2FF-C483-48C4-BA3C-349C00133458}" type="datetime1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AD5-1EF2-4728-A76F-2E496C9AC14A}" type="datetime1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203B-9CE4-4948-B361-2480F977B6C6}" type="datetime1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8329-B6BF-4DFA-A1EC-F110F5EBB74F}" type="datetime1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55D4-4BAD-41DF-921A-C3E005826C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err="1" smtClean="0"/>
              <a:t>Taq</a:t>
            </a:r>
            <a:r>
              <a:rPr lang="en-US" dirty="0" smtClean="0"/>
              <a:t> Polymerase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3384768"/>
            <a:ext cx="6934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Supplementary 1: August 2013</a:t>
            </a:r>
          </a:p>
          <a:p>
            <a:r>
              <a:rPr lang="en-US" sz="2400" dirty="0" smtClean="0"/>
              <a:t>(Assays at 50-75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with </a:t>
            </a:r>
            <a:r>
              <a:rPr lang="en-US" sz="2400" dirty="0" err="1" smtClean="0"/>
              <a:t>dNTP</a:t>
            </a:r>
            <a:r>
              <a:rPr lang="en-US" sz="2400" dirty="0" smtClean="0"/>
              <a:t> concentration variation: Jun-July 2013)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19200" y="5105400"/>
            <a:ext cx="6934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6538" marR="0" lvl="0" indent="-23653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of previous experiments to determine validity of one phase association kinetics for curve fitting of RFU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plots</a:t>
            </a:r>
          </a:p>
          <a:p>
            <a:pPr marL="236538" marR="0" lvl="0" indent="-23653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Recalculation of initial rate </a:t>
            </a:r>
            <a:r>
              <a:rPr lang="en-US" sz="2000" noProof="0" dirty="0" err="1" smtClean="0">
                <a:solidFill>
                  <a:schemeClr val="tx1">
                    <a:tint val="75000"/>
                  </a:schemeClr>
                </a:solidFill>
              </a:rPr>
              <a:t>vs</a:t>
            </a: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 [</a:t>
            </a:r>
            <a:r>
              <a:rPr lang="en-US" sz="2000" noProof="0" dirty="0" err="1" smtClean="0">
                <a:solidFill>
                  <a:schemeClr val="tx1">
                    <a:tint val="75000"/>
                  </a:schemeClr>
                </a:solidFill>
              </a:rPr>
              <a:t>dNTP</a:t>
            </a:r>
            <a:r>
              <a:rPr lang="en-US" sz="2000" noProof="0" dirty="0" smtClean="0">
                <a:solidFill>
                  <a:schemeClr val="tx1">
                    <a:tint val="75000"/>
                  </a:schemeClr>
                </a:solidFill>
              </a:rPr>
              <a:t>] plots based on substrate inhibition model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48040"/>
            <a:ext cx="8229600" cy="6009959"/>
          </a:xfrm>
        </p:spPr>
        <p:txBody>
          <a:bodyPr>
            <a:noAutofit/>
          </a:bodyPr>
          <a:lstStyle/>
          <a:p>
            <a:pPr algn="just"/>
            <a:r>
              <a:rPr lang="en-US" sz="1400" dirty="0" smtClean="0"/>
              <a:t>The Jan 2012 data which was reviewed before finalizing conditions for the current series of experiments is presented (slides 3-4).  </a:t>
            </a:r>
          </a:p>
          <a:p>
            <a:pPr lvl="1" algn="just">
              <a:spcAft>
                <a:spcPts val="600"/>
              </a:spcAft>
            </a:pPr>
            <a:r>
              <a:rPr lang="en-US" sz="1400" dirty="0" smtClean="0"/>
              <a:t>Template concentration 100nM has lower background (~1.5 for 100nM </a:t>
            </a:r>
            <a:r>
              <a:rPr lang="en-US" sz="1400" dirty="0" err="1" smtClean="0"/>
              <a:t>vs</a:t>
            </a:r>
            <a:r>
              <a:rPr lang="en-US" sz="1400" dirty="0" smtClean="0"/>
              <a:t> ~ 3 for 200nM template) but a smaller net RFU gain in 10mins (~2 units for 100nM at 70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</a:t>
            </a:r>
            <a:r>
              <a:rPr lang="en-US" sz="1400" dirty="0" err="1" smtClean="0"/>
              <a:t>vs</a:t>
            </a:r>
            <a:r>
              <a:rPr lang="en-US" sz="1400" dirty="0" smtClean="0"/>
              <a:t> ~3.5 for 200nM template at 70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C). Initial rate calculations were comparable.</a:t>
            </a:r>
          </a:p>
          <a:p>
            <a:pPr algn="just"/>
            <a:r>
              <a:rPr lang="en-US" sz="1400" dirty="0" smtClean="0"/>
              <a:t>The following are the limitations of the Jan 2012 data (which were also discussed):</a:t>
            </a:r>
          </a:p>
          <a:p>
            <a:pPr lvl="1" algn="just"/>
            <a:r>
              <a:rPr lang="en-US" sz="1400" dirty="0" smtClean="0"/>
              <a:t>The equilibration step was not included in the assay.</a:t>
            </a:r>
          </a:p>
          <a:p>
            <a:pPr lvl="1" algn="just">
              <a:spcAft>
                <a:spcPts val="600"/>
              </a:spcAft>
            </a:pPr>
            <a:r>
              <a:rPr lang="en-US" sz="1400" dirty="0" smtClean="0"/>
              <a:t>The 20ul reaction was </a:t>
            </a:r>
            <a:r>
              <a:rPr lang="en-US" sz="1400" dirty="0" err="1" smtClean="0"/>
              <a:t>aliquoted</a:t>
            </a:r>
            <a:r>
              <a:rPr lang="en-US" sz="1400" dirty="0" smtClean="0"/>
              <a:t> (5ul) into </a:t>
            </a:r>
            <a:r>
              <a:rPr lang="en-US" sz="1400" dirty="0" err="1" smtClean="0"/>
              <a:t>microtitre</a:t>
            </a:r>
            <a:r>
              <a:rPr lang="en-US" sz="1400" dirty="0" smtClean="0"/>
              <a:t> wells for </a:t>
            </a:r>
            <a:r>
              <a:rPr lang="en-US" sz="1400" dirty="0" err="1" smtClean="0"/>
              <a:t>quantitation</a:t>
            </a:r>
            <a:r>
              <a:rPr lang="en-US" sz="1400" dirty="0" smtClean="0"/>
              <a:t> introducing an extra </a:t>
            </a:r>
            <a:r>
              <a:rPr lang="en-US" sz="1400" dirty="0" err="1" smtClean="0"/>
              <a:t>pipetting</a:t>
            </a:r>
            <a:r>
              <a:rPr lang="en-US" sz="1400" dirty="0" smtClean="0"/>
              <a:t> step</a:t>
            </a:r>
          </a:p>
          <a:p>
            <a:pPr algn="just">
              <a:spcAft>
                <a:spcPts val="600"/>
              </a:spcAft>
            </a:pPr>
            <a:r>
              <a:rPr lang="en-US" sz="1400" dirty="0" smtClean="0"/>
              <a:t>As can be seen, straight line curves have been previously obtained for similar assay conditions. </a:t>
            </a:r>
            <a:r>
              <a:rPr lang="en-US" sz="1400" dirty="0" err="1" smtClean="0"/>
              <a:t>Plateauing</a:t>
            </a:r>
            <a:r>
              <a:rPr lang="en-US" sz="1400" dirty="0" smtClean="0"/>
              <a:t> of the curve depends on assay conditions (assay temperature, substrate concentration etc.) </a:t>
            </a:r>
            <a:r>
              <a:rPr lang="en-US" sz="1400" dirty="0" smtClean="0"/>
              <a:t>One Phase Association Kinetics for RFU </a:t>
            </a:r>
            <a:r>
              <a:rPr lang="en-US" sz="1400" dirty="0" err="1" smtClean="0"/>
              <a:t>vs</a:t>
            </a:r>
            <a:r>
              <a:rPr lang="en-US" sz="1400" dirty="0" smtClean="0"/>
              <a:t> time need not be changed.</a:t>
            </a:r>
          </a:p>
          <a:p>
            <a:pPr algn="just">
              <a:spcAft>
                <a:spcPts val="600"/>
              </a:spcAft>
            </a:pPr>
            <a:r>
              <a:rPr lang="en-US" sz="1400" dirty="0" smtClean="0"/>
              <a:t>The Jan 2012 and July 2013 data for corresponding assays is compared (slide 5):</a:t>
            </a:r>
            <a:endParaRPr lang="en-US" sz="1400" dirty="0"/>
          </a:p>
          <a:p>
            <a:pPr lvl="1" algn="just">
              <a:spcAft>
                <a:spcPts val="600"/>
              </a:spcAft>
            </a:pPr>
            <a:endParaRPr lang="en-US" sz="1400" dirty="0" smtClean="0"/>
          </a:p>
          <a:p>
            <a:pPr lvl="1" algn="just">
              <a:spcAft>
                <a:spcPts val="600"/>
              </a:spcAft>
            </a:pPr>
            <a:endParaRPr lang="en-US" sz="1400" dirty="0"/>
          </a:p>
          <a:p>
            <a:pPr lvl="1" algn="just">
              <a:spcAft>
                <a:spcPts val="600"/>
              </a:spcAft>
            </a:pPr>
            <a:endParaRPr lang="en-US" sz="1400" dirty="0" smtClean="0"/>
          </a:p>
          <a:p>
            <a:pPr lvl="1" algn="just">
              <a:spcAft>
                <a:spcPts val="600"/>
              </a:spcAft>
              <a:buNone/>
            </a:pPr>
            <a:endParaRPr lang="en-US" sz="1400" dirty="0" smtClean="0"/>
          </a:p>
          <a:p>
            <a:pPr lvl="1" algn="just">
              <a:spcAft>
                <a:spcPts val="600"/>
              </a:spcAft>
            </a:pPr>
            <a:r>
              <a:rPr lang="en-US" sz="1400" dirty="0" smtClean="0"/>
              <a:t>The Jan 2012 and July 2013 curves for 75, 65 and 55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assays are parallel. However, please note, </a:t>
            </a:r>
            <a:r>
              <a:rPr lang="en-US" sz="1400" dirty="0" err="1" smtClean="0"/>
              <a:t>equilibrartion</a:t>
            </a:r>
            <a:r>
              <a:rPr lang="en-US" sz="1400" dirty="0" smtClean="0"/>
              <a:t> was not included in the </a:t>
            </a:r>
            <a:r>
              <a:rPr lang="en-US" sz="1400" dirty="0"/>
              <a:t>J</a:t>
            </a:r>
            <a:r>
              <a:rPr lang="en-US" sz="1400" dirty="0" smtClean="0"/>
              <a:t>an experiments.</a:t>
            </a:r>
            <a:endParaRPr lang="en-US" sz="1400" dirty="0" smtClean="0"/>
          </a:p>
          <a:p>
            <a:pPr lvl="1" algn="just"/>
            <a:r>
              <a:rPr lang="en-US" sz="1400" dirty="0" smtClean="0"/>
              <a:t>The Jan 2012 and July 2013 curves for 75, 65 and 55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assays are parallel but do not overlay. Batch to batch variation in </a:t>
            </a:r>
            <a:r>
              <a:rPr lang="en-US" sz="1400" dirty="0" err="1" smtClean="0"/>
              <a:t>Picogreen</a:t>
            </a:r>
            <a:r>
              <a:rPr lang="en-US" sz="1400" dirty="0" smtClean="0"/>
              <a:t> and its dilution appears to make a difference in raw RFU values.</a:t>
            </a:r>
            <a:endParaRPr lang="en-US" sz="1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28700" y="4213116"/>
          <a:ext cx="7086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6"/>
                <a:gridCol w="3018367"/>
                <a:gridCol w="30183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Assay Conditions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Quant conditions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 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200nM template; 0.36nM </a:t>
                      </a:r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; 400uM </a:t>
                      </a:r>
                      <a:r>
                        <a:rPr lang="en-US" sz="1200" dirty="0" err="1" smtClean="0"/>
                        <a:t>dNTP</a:t>
                      </a:r>
                      <a:r>
                        <a:rPr lang="en-US" sz="1200" dirty="0" smtClean="0"/>
                        <a:t> in  20ul reaction (no equilibration)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5ul aliquot of reaction + 45ul of 1:200 diluted PG; transferred</a:t>
                      </a:r>
                      <a:r>
                        <a:rPr lang="en-US" sz="1200" baseline="0" dirty="0" smtClean="0"/>
                        <a:t> into </a:t>
                      </a:r>
                      <a:r>
                        <a:rPr lang="en-US" sz="1200" baseline="0" dirty="0" err="1" smtClean="0"/>
                        <a:t>microtitre</a:t>
                      </a:r>
                      <a:r>
                        <a:rPr lang="en-US" sz="1200" baseline="0" dirty="0" smtClean="0"/>
                        <a:t> plate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200nM template; 0.36nM </a:t>
                      </a:r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; 400uM </a:t>
                      </a:r>
                      <a:r>
                        <a:rPr lang="en-US" sz="1200" dirty="0" err="1" smtClean="0"/>
                        <a:t>dNTP</a:t>
                      </a:r>
                      <a:r>
                        <a:rPr lang="en-US" sz="1200" dirty="0" smtClean="0"/>
                        <a:t> in  20ul reaction (30min equilibration)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20ul reaction (entire contents) + 80ul of 1:178 diluted PG; in the PCR plate itself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91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Taq</a:t>
            </a:r>
            <a:r>
              <a:rPr lang="en-US" sz="2000" dirty="0" smtClean="0"/>
              <a:t> Polymerase Activity (Jan 2012)</a:t>
            </a:r>
            <a:br>
              <a:rPr lang="en-US" sz="2000" dirty="0" smtClean="0"/>
            </a:br>
            <a:r>
              <a:rPr lang="en-US" sz="1600" dirty="0" smtClean="0"/>
              <a:t>100nM template; 0.36nM </a:t>
            </a:r>
            <a:r>
              <a:rPr lang="en-US" sz="1600" dirty="0" err="1" smtClean="0"/>
              <a:t>Taq</a:t>
            </a:r>
            <a:r>
              <a:rPr lang="en-US" sz="1600" dirty="0" smtClean="0"/>
              <a:t>; 400uM </a:t>
            </a:r>
            <a:r>
              <a:rPr lang="en-US" sz="1600" dirty="0" err="1" smtClean="0"/>
              <a:t>dNTP</a:t>
            </a:r>
            <a:r>
              <a:rPr lang="en-US" sz="1600" dirty="0" smtClean="0"/>
              <a:t> in  20ul reaction </a:t>
            </a:r>
            <a:r>
              <a:rPr lang="en-US" sz="1600" dirty="0" smtClean="0"/>
              <a:t>(no equilibration)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5ul aliquot of reaction + 45ul of 1:200 diluted PG for </a:t>
            </a:r>
            <a:r>
              <a:rPr lang="en-US" sz="1600" dirty="0" err="1" smtClean="0"/>
              <a:t>quantitation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947" y="1425684"/>
            <a:ext cx="3803904" cy="24992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820" y="4239148"/>
            <a:ext cx="3805238" cy="257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1880" y="1425684"/>
            <a:ext cx="3831336" cy="26201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0325" y="4239148"/>
            <a:ext cx="3829526" cy="257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Taq</a:t>
            </a:r>
            <a:r>
              <a:rPr lang="en-US" sz="2000" dirty="0" smtClean="0"/>
              <a:t> Polymerase Activity (Jan 2012)</a:t>
            </a:r>
            <a:br>
              <a:rPr lang="en-US" sz="2000" dirty="0" smtClean="0"/>
            </a:br>
            <a:r>
              <a:rPr lang="en-US" sz="1600" dirty="0"/>
              <a:t>2</a:t>
            </a:r>
            <a:r>
              <a:rPr lang="en-US" sz="1600" dirty="0" smtClean="0"/>
              <a:t>00nM template; 0.36nM </a:t>
            </a:r>
            <a:r>
              <a:rPr lang="en-US" sz="1600" dirty="0" err="1" smtClean="0"/>
              <a:t>Taq</a:t>
            </a:r>
            <a:r>
              <a:rPr lang="en-US" sz="1600" dirty="0" smtClean="0"/>
              <a:t>; 400uM </a:t>
            </a:r>
            <a:r>
              <a:rPr lang="en-US" sz="1600" dirty="0" err="1" smtClean="0"/>
              <a:t>dNTP</a:t>
            </a:r>
            <a:r>
              <a:rPr lang="en-US" sz="1600" dirty="0" smtClean="0"/>
              <a:t> in  20ul reaction (no equilibration)</a:t>
            </a:r>
            <a:br>
              <a:rPr lang="en-US" sz="1600" dirty="0" smtClean="0"/>
            </a:br>
            <a:r>
              <a:rPr lang="en-US" sz="1600" dirty="0" smtClean="0"/>
              <a:t>5ul aliquot of reaction + 45ul of 1:200 diluted PG for </a:t>
            </a:r>
            <a:r>
              <a:rPr lang="en-US" sz="1600" dirty="0" err="1" smtClean="0"/>
              <a:t>quantitation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958" y="1257300"/>
            <a:ext cx="3780949" cy="257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958" y="4160996"/>
            <a:ext cx="3805238" cy="257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3466" y="1214579"/>
            <a:ext cx="3797141" cy="26393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3466" y="4150660"/>
            <a:ext cx="3813334" cy="257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Comparison of </a:t>
            </a:r>
            <a:r>
              <a:rPr lang="en-US" sz="2000" dirty="0" smtClean="0"/>
              <a:t>Corresponding </a:t>
            </a:r>
            <a:r>
              <a:rPr lang="en-US" sz="2000" dirty="0" err="1" smtClean="0"/>
              <a:t>Taq</a:t>
            </a:r>
            <a:r>
              <a:rPr lang="en-US" sz="2000" dirty="0" smtClean="0"/>
              <a:t> </a:t>
            </a:r>
            <a:r>
              <a:rPr lang="en-US" sz="2000" dirty="0"/>
              <a:t>Polymerase </a:t>
            </a:r>
            <a:r>
              <a:rPr lang="en-US" sz="2000" dirty="0" smtClean="0"/>
              <a:t>Assays </a:t>
            </a:r>
            <a:br>
              <a:rPr lang="en-US" sz="2000" dirty="0" smtClean="0"/>
            </a:br>
            <a:r>
              <a:rPr lang="en-US" sz="2000" dirty="0" smtClean="0"/>
              <a:t>Jan </a:t>
            </a:r>
            <a:r>
              <a:rPr lang="en-US" sz="2000" dirty="0"/>
              <a:t>2012 and July </a:t>
            </a:r>
            <a:r>
              <a:rPr lang="en-US" sz="2000" dirty="0" smtClean="0"/>
              <a:t>2013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636" y="1145472"/>
            <a:ext cx="4015740" cy="2752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540" y="4028646"/>
            <a:ext cx="4031933" cy="2785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1940" y="1145472"/>
            <a:ext cx="4015740" cy="2809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92444" y="4267200"/>
          <a:ext cx="4114800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Assay Conditions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Quant conditions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 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200nM template; 0.36nM </a:t>
                      </a:r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; 400uM </a:t>
                      </a:r>
                      <a:r>
                        <a:rPr lang="en-US" sz="1200" dirty="0" err="1" smtClean="0"/>
                        <a:t>dNTP</a:t>
                      </a:r>
                      <a:r>
                        <a:rPr lang="en-US" sz="1200" dirty="0" smtClean="0"/>
                        <a:t> in  20ul reaction (no equilibration)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5ul aliquot of reaction + 45ul of 1:200 diluted PG; transferred</a:t>
                      </a:r>
                      <a:r>
                        <a:rPr lang="en-US" sz="1200" baseline="0" dirty="0" smtClean="0"/>
                        <a:t> into </a:t>
                      </a:r>
                      <a:r>
                        <a:rPr lang="en-US" sz="1200" baseline="0" dirty="0" err="1" smtClean="0"/>
                        <a:t>microtitre</a:t>
                      </a:r>
                      <a:r>
                        <a:rPr lang="en-US" sz="1200" baseline="0" dirty="0" smtClean="0"/>
                        <a:t> plate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July 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200nM template; 0.36nM </a:t>
                      </a:r>
                      <a:r>
                        <a:rPr lang="en-US" sz="1200" dirty="0" err="1" smtClean="0"/>
                        <a:t>Taq</a:t>
                      </a:r>
                      <a:r>
                        <a:rPr lang="en-US" sz="1200" dirty="0" smtClean="0"/>
                        <a:t>; 400uM </a:t>
                      </a:r>
                      <a:r>
                        <a:rPr lang="en-US" sz="1200" dirty="0" err="1" smtClean="0"/>
                        <a:t>dNTP</a:t>
                      </a:r>
                      <a:r>
                        <a:rPr lang="en-US" sz="1200" dirty="0" smtClean="0"/>
                        <a:t> in  20ul reaction (30min equilibration)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20ul reaction (entire contents) + 80ul of 1:178 diluted PG; in the PCR plate itself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200" dirty="0"/>
              <a:t>Equation for rate </a:t>
            </a:r>
            <a:r>
              <a:rPr lang="en-US" sz="2200" dirty="0" err="1"/>
              <a:t>vs</a:t>
            </a:r>
            <a:r>
              <a:rPr lang="en-US" sz="2200" dirty="0"/>
              <a:t> [</a:t>
            </a:r>
            <a:r>
              <a:rPr lang="en-US" sz="2200" dirty="0" err="1"/>
              <a:t>dNTP</a:t>
            </a:r>
            <a:r>
              <a:rPr lang="en-US" sz="2200" dirty="0"/>
              <a:t>]: </a:t>
            </a:r>
            <a:r>
              <a:rPr lang="en-US" sz="2200" dirty="0" smtClean="0"/>
              <a:t>Substrate Inhibition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dirty="0" smtClean="0"/>
              <a:t>Initial reaction rate of </a:t>
            </a:r>
            <a:r>
              <a:rPr lang="en-US" sz="1800" dirty="0" err="1" smtClean="0"/>
              <a:t>Taq</a:t>
            </a:r>
            <a:r>
              <a:rPr lang="en-US" sz="1800" dirty="0" smtClean="0"/>
              <a:t> polymerase increases with increasing [</a:t>
            </a:r>
            <a:r>
              <a:rPr lang="en-US" sz="1800" dirty="0" err="1" smtClean="0"/>
              <a:t>dNTP</a:t>
            </a:r>
            <a:r>
              <a:rPr lang="en-US" sz="1800" dirty="0" smtClean="0"/>
              <a:t>] up to a point; further increase in [</a:t>
            </a:r>
            <a:r>
              <a:rPr lang="en-US" sz="1800" dirty="0" err="1" smtClean="0"/>
              <a:t>dNTP</a:t>
            </a:r>
            <a:r>
              <a:rPr lang="en-US" sz="1800" dirty="0" smtClean="0"/>
              <a:t>] inhibits enzyme activity; the equation for substrate inhibition may be a better fit than the standard </a:t>
            </a:r>
            <a:r>
              <a:rPr lang="en-US" sz="1800" dirty="0" err="1" smtClean="0"/>
              <a:t>Michaelis-Menten</a:t>
            </a:r>
            <a:r>
              <a:rPr lang="en-US" sz="1800" dirty="0" smtClean="0"/>
              <a:t> equation.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6</a:t>
            </a:fld>
            <a:endParaRPr lang="en-US"/>
          </a:p>
        </p:txBody>
      </p:sp>
      <p:sp>
        <p:nvSpPr>
          <p:cNvPr id="6145" name="AutoShape 1" descr="mk:@MSITStore:C:\Program%20Files\GraphPad\Prism%205\prism5.chm::/back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mk:@MSITStore:C:\Program%20Files\GraphPad\Prism%205\prism5.chm::/next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7" name="AutoShape 3" descr="mk:@MSITStore:C:\Program%20Files\GraphPad\Prism%205\prism5.chm::/embim130.png"/>
          <p:cNvSpPr>
            <a:spLocks noChangeAspect="1" noChangeArrowheads="1"/>
          </p:cNvSpPr>
          <p:nvPr/>
        </p:nvSpPr>
        <p:spPr bwMode="auto">
          <a:xfrm>
            <a:off x="0" y="0"/>
            <a:ext cx="3314700" cy="2362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9" name="AutoShape 5" descr="mk:@MSITStore:C:\Program%20Files\GraphPad\Prism%205\prism5.chm::/embim130.png"/>
          <p:cNvSpPr>
            <a:spLocks noChangeAspect="1" noChangeArrowheads="1"/>
          </p:cNvSpPr>
          <p:nvPr/>
        </p:nvSpPr>
        <p:spPr bwMode="auto">
          <a:xfrm>
            <a:off x="63500" y="-1127125"/>
            <a:ext cx="3314700" cy="2362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mk:@MSITStore:C:\Program%20Files\GraphPad\Prism%205\prism5.chm::/embim130.png"/>
          <p:cNvSpPr>
            <a:spLocks noChangeAspect="1" noChangeArrowheads="1"/>
          </p:cNvSpPr>
          <p:nvPr/>
        </p:nvSpPr>
        <p:spPr bwMode="auto">
          <a:xfrm>
            <a:off x="63500" y="-1127125"/>
            <a:ext cx="3314700" cy="2362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2" cstate="print"/>
          <a:srcRect l="6801" t="13725" r="3125" b="6250"/>
          <a:stretch>
            <a:fillRect/>
          </a:stretch>
        </p:blipFill>
        <p:spPr bwMode="auto">
          <a:xfrm>
            <a:off x="838200" y="1545738"/>
            <a:ext cx="7467600" cy="497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/>
              <a:t>Taq</a:t>
            </a:r>
            <a:r>
              <a:rPr lang="en-US" sz="2000" dirty="0"/>
              <a:t> Polymerase Initial </a:t>
            </a:r>
            <a:r>
              <a:rPr lang="en-US" sz="2000" dirty="0" smtClean="0"/>
              <a:t>Rate Vs </a:t>
            </a:r>
            <a:r>
              <a:rPr lang="en-US" sz="2000" dirty="0" err="1"/>
              <a:t>dNTP</a:t>
            </a:r>
            <a:r>
              <a:rPr lang="en-US" sz="2000" dirty="0"/>
              <a:t> concentration 50-75</a:t>
            </a:r>
            <a:r>
              <a:rPr lang="en-US" sz="2000" baseline="30000" dirty="0"/>
              <a:t>o</a:t>
            </a:r>
            <a:r>
              <a:rPr lang="en-US" sz="2000" dirty="0"/>
              <a:t>C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555D4-4BAD-41DF-921A-C3E005826C86}" type="slidenum">
              <a:rPr lang="en-US" smtClean="0"/>
              <a:t>7</a:t>
            </a:fld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6547" y="1159124"/>
            <a:ext cx="2950369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84128"/>
            <a:ext cx="2950369" cy="282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4493" y="1159410"/>
            <a:ext cx="3170621" cy="287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096" y="3945731"/>
            <a:ext cx="2950369" cy="283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97599" y="3945730"/>
            <a:ext cx="3064676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22445" y="3945730"/>
            <a:ext cx="3198651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489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Taq Polymerase Activity</vt:lpstr>
      <vt:lpstr>Summary</vt:lpstr>
      <vt:lpstr>Taq Polymerase Activity (Jan 2012) 100nM template; 0.36nM Taq; 400uM dNTP in  20ul reaction (no equilibration)  5ul aliquot of reaction + 45ul of 1:200 diluted PG for quantitation</vt:lpstr>
      <vt:lpstr>Taq Polymerase Activity (Jan 2012) 200nM template; 0.36nM Taq; 400uM dNTP in  20ul reaction (no equilibration) 5ul aliquot of reaction + 45ul of 1:200 diluted PG for quantitation</vt:lpstr>
      <vt:lpstr>Comparison of Corresponding Taq Polymerase Assays  Jan 2012 and July 2013</vt:lpstr>
      <vt:lpstr>Equation for rate vs [dNTP]: Substrate Inhibition Initial reaction rate of Taq polymerase increases with increasing [dNTP] up to a point; further increase in [dNTP] inhibits enzyme activity; the equation for substrate inhibition may be a better fit than the standard Michaelis-Menten equation.</vt:lpstr>
      <vt:lpstr>Taq Polymerase Initial Rate Vs dNTP concentration 50-75oC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27</cp:revision>
  <dcterms:created xsi:type="dcterms:W3CDTF">2013-08-08T12:17:48Z</dcterms:created>
  <dcterms:modified xsi:type="dcterms:W3CDTF">2013-08-08T17:34:15Z</dcterms:modified>
</cp:coreProperties>
</file>