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4479-F04A-4452-9144-2ADC208C8C04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26236-D1DD-4396-9555-4C8CCA6D7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2179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4479-F04A-4452-9144-2ADC208C8C04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26236-D1DD-4396-9555-4C8CCA6D7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802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4479-F04A-4452-9144-2ADC208C8C04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26236-D1DD-4396-9555-4C8CCA6D7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6725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4479-F04A-4452-9144-2ADC208C8C04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26236-D1DD-4396-9555-4C8CCA6D7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9150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4479-F04A-4452-9144-2ADC208C8C04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26236-D1DD-4396-9555-4C8CCA6D7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3675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4479-F04A-4452-9144-2ADC208C8C04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26236-D1DD-4396-9555-4C8CCA6D7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067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4479-F04A-4452-9144-2ADC208C8C04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26236-D1DD-4396-9555-4C8CCA6D7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2416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4479-F04A-4452-9144-2ADC208C8C04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26236-D1DD-4396-9555-4C8CCA6D7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210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4479-F04A-4452-9144-2ADC208C8C04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26236-D1DD-4396-9555-4C8CCA6D7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2990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4479-F04A-4452-9144-2ADC208C8C04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26236-D1DD-4396-9555-4C8CCA6D7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669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4479-F04A-4452-9144-2ADC208C8C04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26236-D1DD-4396-9555-4C8CCA6D7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1778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64479-F04A-4452-9144-2ADC208C8C04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26236-D1DD-4396-9555-4C8CCA6D7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3514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36964139"/>
              </p:ext>
            </p:extLst>
          </p:nvPr>
        </p:nvGraphicFramePr>
        <p:xfrm>
          <a:off x="228600" y="1066800"/>
          <a:ext cx="7467598" cy="25055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4097"/>
                <a:gridCol w="825939"/>
                <a:gridCol w="694897"/>
                <a:gridCol w="908533"/>
                <a:gridCol w="908533"/>
                <a:gridCol w="825939"/>
                <a:gridCol w="825939"/>
                <a:gridCol w="1073721"/>
              </a:tblGrid>
              <a:tr h="381000">
                <a:tc rowSpan="3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Sir2 (1YC2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0" marR="6820" marT="68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0" marR="6820" marT="68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0" marR="6820" marT="6820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SIRT3 (3GLT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0" marR="6820" marT="68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0" marR="6820" marT="6820" marB="0" anchor="b"/>
                </a:tc>
              </a:tr>
              <a:tr h="661551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 place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0" marR="6820" marT="682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Cross-dock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0" marR="6820" marT="682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Template induced fit (MM-GBSA flexible protein 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within 5Å)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Original </a:t>
                      </a:r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protein </a:t>
                      </a:r>
                      <a:r>
                        <a:rPr lang="en-US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coformation</a:t>
                      </a:r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form 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X-ray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8712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0" marR="6820" marT="68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</a:p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Chain 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</a:t>
                      </a:r>
                    </a:p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Chain B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 / AB</a:t>
                      </a:r>
                      <a:r>
                        <a:rPr lang="en-US" sz="1200" u="none" strike="noStrike" baseline="30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Chain B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 /</a:t>
                      </a:r>
                      <a:r>
                        <a:rPr lang="en-US" sz="12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AC</a:t>
                      </a:r>
                      <a:r>
                        <a:rPr lang="en-US" sz="1200" u="none" strike="noStrike" baseline="30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Chain A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64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MM-GBSA </a:t>
                      </a:r>
                      <a:r>
                        <a:rPr lang="el-GR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 </a:t>
                      </a:r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Bind with 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MCMM</a:t>
                      </a:r>
                      <a:r>
                        <a:rPr lang="en-US" sz="1200" u="none" strike="noStrike" baseline="30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**</a:t>
                      </a:r>
                      <a:endParaRPr lang="en-US" sz="1200" b="1" i="0" u="none" strike="noStrike" baseline="30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42.1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-7.6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-20.0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432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MM-GBSA </a:t>
                      </a:r>
                      <a:r>
                        <a:rPr lang="el-GR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 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Bind</a:t>
                      </a:r>
                      <a:r>
                        <a:rPr lang="en-US" sz="1200" u="none" strike="noStrike" baseline="30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200" b="1" i="0" u="none" strike="noStrike" baseline="30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95.1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-66.7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-78.6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77.2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1432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Complex Energy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10795.1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11392.5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-11427.4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-10764.6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11346.4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11702.0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1432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Ligand Energy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-48.8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-49.3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51.2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1432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Receptor Energy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10660.6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11242.5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-11311.9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10636.7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11224.4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11592.0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3124200" y="1936750"/>
            <a:ext cx="0" cy="6096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029200" y="1936750"/>
            <a:ext cx="0" cy="6096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438400" y="2248477"/>
            <a:ext cx="0" cy="6096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629400" y="2158423"/>
            <a:ext cx="0" cy="6096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2401" y="3729335"/>
            <a:ext cx="75437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AC/AB refers to docking NAD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into the AB pocket of a structure wherein NAD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was co-crystallized in the AC pocket.</a:t>
            </a:r>
          </a:p>
          <a:p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AB/AC refers to docking NAD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into the AC pocket of a structure wherein NAD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was co-crystallized in the AB pocket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5888" indent="-115888" algn="just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* MM-GBSA </a:t>
            </a:r>
            <a:r>
              <a:rPr lang="el-GR" sz="1200" i="1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G Bind refers to  score from induced fit docking of NAD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to the protein receptor structure produced by sampling backbone and side chain degrees of freedom of the original protein conformation according to the template-based induced fit protocol described in Methods. A single free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ligand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conformation is used.</a:t>
            </a:r>
          </a:p>
          <a:p>
            <a:pPr algn="just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MM-GBSA </a:t>
            </a:r>
            <a:r>
              <a:rPr lang="el-GR" sz="1200" i="1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G Bind with MCMM uses an ensemble of conformations to estimate the free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ligand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energy.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713601"/>
            <a:ext cx="79349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Table 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MM-GBSA binding affinity (kcal/mol) estimated for NAD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binding to AB and AC pockets of Sir2Af2 and hSIRT3. 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038600" y="2238664"/>
            <a:ext cx="0" cy="6096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791200" y="2310823"/>
            <a:ext cx="0" cy="6096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715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8868</TotalTime>
  <Words>268</Words>
  <Application>Microsoft Macintosh PowerPoint</Application>
  <PresentationFormat>On-screen Show (4:3)</PresentationFormat>
  <Paragraphs>57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tgao2012</dc:creator>
  <cp:lastModifiedBy>xguan</cp:lastModifiedBy>
  <cp:revision>45</cp:revision>
  <dcterms:created xsi:type="dcterms:W3CDTF">2013-07-01T21:23:44Z</dcterms:created>
  <dcterms:modified xsi:type="dcterms:W3CDTF">2013-07-24T18:31:57Z</dcterms:modified>
</cp:coreProperties>
</file>