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charts/chart30.xml" ContentType="application/vnd.openxmlformats-officedocument.drawingml.chart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chart49.xml" ContentType="application/vnd.openxmlformats-officedocument.drawingml.chart+xml"/>
  <Override PartName="/ppt/charts/chart50.xml" ContentType="application/vnd.openxmlformats-officedocument.drawingml.chart+xml"/>
  <Override PartName="/ppt/charts/chart51.xml" ContentType="application/vnd.openxmlformats-officedocument.drawingml.chart+xml"/>
  <Override PartName="/ppt/charts/chart52.xml" ContentType="application/vnd.openxmlformats-officedocument.drawingml.chart+xml"/>
  <Override PartName="/ppt/charts/chart53.xml" ContentType="application/vnd.openxmlformats-officedocument.drawingml.chart+xml"/>
  <Override PartName="/ppt/charts/chart54.xml" ContentType="application/vnd.openxmlformats-officedocument.drawingml.chart+xml"/>
  <Override PartName="/ppt/charts/chart55.xml" ContentType="application/vnd.openxmlformats-officedocument.drawingml.chart+xml"/>
  <Override PartName="/ppt/charts/chart56.xml" ContentType="application/vnd.openxmlformats-officedocument.drawingml.chart+xml"/>
  <Override PartName="/ppt/charts/chart57.xml" ContentType="application/vnd.openxmlformats-officedocument.drawingml.chart+xml"/>
  <Override PartName="/ppt/charts/chart58.xml" ContentType="application/vnd.openxmlformats-officedocument.drawingml.chart+xml"/>
  <Override PartName="/ppt/charts/chart59.xml" ContentType="application/vnd.openxmlformats-officedocument.drawingml.chart+xml"/>
  <Override PartName="/ppt/charts/chart60.xml" ContentType="application/vnd.openxmlformats-officedocument.drawingml.chart+xml"/>
  <Override PartName="/ppt/charts/chart6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2" r:id="rId4"/>
    <p:sldId id="293" r:id="rId5"/>
    <p:sldId id="294" r:id="rId6"/>
    <p:sldId id="295" r:id="rId7"/>
    <p:sldId id="298" r:id="rId8"/>
    <p:sldId id="297" r:id="rId9"/>
    <p:sldId id="296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18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9" r:id="rId27"/>
    <p:sldId id="320" r:id="rId28"/>
    <p:sldId id="321" r:id="rId29"/>
    <p:sldId id="322" r:id="rId30"/>
    <p:sldId id="323" r:id="rId31"/>
    <p:sldId id="324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H:\11.30.2015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5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5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12.2016.xls" TargetMode="External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12.2016.xls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12.2016.xls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12.2016.xls" TargetMode="External"/></Relationships>
</file>

<file path=ppt/charts/_rels/chart5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12.2016.xls" TargetMode="External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12.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12.2016.xls" TargetMode="External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6\01.12.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xguan\Documents\gxy\Data\2015\DMSO%20issue\Standard%20curve_12.21.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0.05% DMSO 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DHP1c!$B$14:$B$21</c:f>
              <c:numCache>
                <c:formatCode>General</c:formatCode>
                <c:ptCount val="8"/>
                <c:pt idx="0">
                  <c:v>0</c:v>
                </c:pt>
                <c:pt idx="1">
                  <c:v>50</c:v>
                </c:pt>
                <c:pt idx="2">
                  <c:v>94</c:v>
                </c:pt>
                <c:pt idx="3">
                  <c:v>171</c:v>
                </c:pt>
                <c:pt idx="4">
                  <c:v>293</c:v>
                </c:pt>
                <c:pt idx="5">
                  <c:v>512</c:v>
                </c:pt>
                <c:pt idx="6">
                  <c:v>928</c:v>
                </c:pt>
                <c:pt idx="7">
                  <c:v>1639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5022976"/>
        <c:axId val="70710400"/>
      </c:scatterChart>
      <c:valAx>
        <c:axId val="65022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0710400"/>
        <c:crosses val="autoZero"/>
        <c:crossBetween val="midCat"/>
      </c:valAx>
      <c:valAx>
        <c:axId val="7071040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6502297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0.5% DMSO 5uM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DHP1c!$K$14:$K$21</c:f>
              <c:numCache>
                <c:formatCode>General</c:formatCode>
                <c:ptCount val="8"/>
                <c:pt idx="0">
                  <c:v>0</c:v>
                </c:pt>
                <c:pt idx="1">
                  <c:v>23</c:v>
                </c:pt>
                <c:pt idx="2">
                  <c:v>63</c:v>
                </c:pt>
                <c:pt idx="3">
                  <c:v>132</c:v>
                </c:pt>
                <c:pt idx="4">
                  <c:v>272</c:v>
                </c:pt>
                <c:pt idx="5">
                  <c:v>465</c:v>
                </c:pt>
                <c:pt idx="6">
                  <c:v>904</c:v>
                </c:pt>
                <c:pt idx="7">
                  <c:v>1397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033984"/>
        <c:axId val="203158656"/>
      </c:scatterChart>
      <c:valAx>
        <c:axId val="203033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3158656"/>
        <c:crosses val="autoZero"/>
        <c:crossBetween val="midCat"/>
      </c:valAx>
      <c:valAx>
        <c:axId val="2031586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303398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0.5% DMSO 10uM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DHP1c!$L$14:$L$21</c:f>
              <c:numCache>
                <c:formatCode>General</c:formatCode>
                <c:ptCount val="8"/>
                <c:pt idx="0">
                  <c:v>0</c:v>
                </c:pt>
                <c:pt idx="2">
                  <c:v>49</c:v>
                </c:pt>
                <c:pt idx="3">
                  <c:v>88</c:v>
                </c:pt>
                <c:pt idx="4">
                  <c:v>211</c:v>
                </c:pt>
                <c:pt idx="5">
                  <c:v>431</c:v>
                </c:pt>
                <c:pt idx="6">
                  <c:v>685</c:v>
                </c:pt>
                <c:pt idx="7">
                  <c:v>1314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184384"/>
        <c:axId val="203186176"/>
      </c:scatterChart>
      <c:valAx>
        <c:axId val="203184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3186176"/>
        <c:crosses val="autoZero"/>
        <c:crossBetween val="midCat"/>
      </c:valAx>
      <c:valAx>
        <c:axId val="2031861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318438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0.5% DMSO 25uM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DHP1c!$M$14:$M$21</c:f>
              <c:numCache>
                <c:formatCode>General</c:formatCode>
                <c:ptCount val="8"/>
                <c:pt idx="0">
                  <c:v>0</c:v>
                </c:pt>
                <c:pt idx="3">
                  <c:v>14</c:v>
                </c:pt>
                <c:pt idx="4">
                  <c:v>148</c:v>
                </c:pt>
                <c:pt idx="5">
                  <c:v>349</c:v>
                </c:pt>
                <c:pt idx="6">
                  <c:v>722</c:v>
                </c:pt>
                <c:pt idx="7">
                  <c:v>1306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224192"/>
        <c:axId val="203225728"/>
      </c:scatterChart>
      <c:valAx>
        <c:axId val="203224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3225728"/>
        <c:crosses val="autoZero"/>
        <c:crossBetween val="midCat"/>
      </c:valAx>
      <c:valAx>
        <c:axId val="2032257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322419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1% DMSO 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DHP1c!$N$14:$N$21</c:f>
              <c:numCache>
                <c:formatCode>General</c:formatCode>
                <c:ptCount val="8"/>
                <c:pt idx="0">
                  <c:v>0</c:v>
                </c:pt>
                <c:pt idx="1">
                  <c:v>50</c:v>
                </c:pt>
                <c:pt idx="2">
                  <c:v>90</c:v>
                </c:pt>
                <c:pt idx="3">
                  <c:v>171</c:v>
                </c:pt>
                <c:pt idx="4">
                  <c:v>314</c:v>
                </c:pt>
                <c:pt idx="5">
                  <c:v>547</c:v>
                </c:pt>
                <c:pt idx="6">
                  <c:v>984</c:v>
                </c:pt>
                <c:pt idx="7">
                  <c:v>1782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318400"/>
        <c:axId val="203319936"/>
      </c:scatterChart>
      <c:valAx>
        <c:axId val="203318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3319936"/>
        <c:crosses val="autoZero"/>
        <c:crossBetween val="midCat"/>
      </c:valAx>
      <c:valAx>
        <c:axId val="2033199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331840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1% DMSO 5uM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DHP1c!$O$14:$O$21</c:f>
              <c:numCache>
                <c:formatCode>General</c:formatCode>
                <c:ptCount val="8"/>
                <c:pt idx="0">
                  <c:v>0</c:v>
                </c:pt>
                <c:pt idx="1">
                  <c:v>29</c:v>
                </c:pt>
                <c:pt idx="2">
                  <c:v>72</c:v>
                </c:pt>
                <c:pt idx="3">
                  <c:v>122</c:v>
                </c:pt>
                <c:pt idx="4">
                  <c:v>316</c:v>
                </c:pt>
                <c:pt idx="5">
                  <c:v>534</c:v>
                </c:pt>
                <c:pt idx="6">
                  <c:v>964</c:v>
                </c:pt>
                <c:pt idx="7">
                  <c:v>1398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350016"/>
        <c:axId val="203351552"/>
      </c:scatterChart>
      <c:valAx>
        <c:axId val="203350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3351552"/>
        <c:crosses val="autoZero"/>
        <c:crossBetween val="midCat"/>
      </c:valAx>
      <c:valAx>
        <c:axId val="2033515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335001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1% DMSO 10uM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DHP1c!$P$14:$P$21</c:f>
              <c:numCache>
                <c:formatCode>General</c:formatCode>
                <c:ptCount val="8"/>
                <c:pt idx="0">
                  <c:v>0</c:v>
                </c:pt>
                <c:pt idx="2">
                  <c:v>38</c:v>
                </c:pt>
                <c:pt idx="3">
                  <c:v>84</c:v>
                </c:pt>
                <c:pt idx="4">
                  <c:v>244</c:v>
                </c:pt>
                <c:pt idx="5">
                  <c:v>370</c:v>
                </c:pt>
                <c:pt idx="6">
                  <c:v>750</c:v>
                </c:pt>
                <c:pt idx="7">
                  <c:v>1426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819648"/>
        <c:axId val="203821440"/>
      </c:scatterChart>
      <c:valAx>
        <c:axId val="20381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3821440"/>
        <c:crosses val="autoZero"/>
        <c:crossBetween val="midCat"/>
      </c:valAx>
      <c:valAx>
        <c:axId val="2038214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381964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1% DMSO 25uM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DHP1c!$Q$14:$Q$21</c:f>
              <c:numCache>
                <c:formatCode>General</c:formatCode>
                <c:ptCount val="8"/>
                <c:pt idx="0">
                  <c:v>0</c:v>
                </c:pt>
                <c:pt idx="3">
                  <c:v>38</c:v>
                </c:pt>
                <c:pt idx="4">
                  <c:v>62</c:v>
                </c:pt>
                <c:pt idx="5">
                  <c:v>204</c:v>
                </c:pt>
                <c:pt idx="6">
                  <c:v>523</c:v>
                </c:pt>
                <c:pt idx="7">
                  <c:v>990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838976"/>
        <c:axId val="203840512"/>
      </c:scatterChart>
      <c:valAx>
        <c:axId val="20383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3840512"/>
        <c:crosses val="autoZero"/>
        <c:crossBetween val="midCat"/>
      </c:valAx>
      <c:valAx>
        <c:axId val="20384051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383897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2% DMSO 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DHP1c!$R$14:$R$21</c:f>
              <c:numCache>
                <c:formatCode>General</c:formatCode>
                <c:ptCount val="8"/>
                <c:pt idx="0">
                  <c:v>0</c:v>
                </c:pt>
                <c:pt idx="1">
                  <c:v>84</c:v>
                </c:pt>
                <c:pt idx="2">
                  <c:v>129</c:v>
                </c:pt>
                <c:pt idx="3">
                  <c:v>233</c:v>
                </c:pt>
                <c:pt idx="4">
                  <c:v>396</c:v>
                </c:pt>
                <c:pt idx="5">
                  <c:v>645</c:v>
                </c:pt>
                <c:pt idx="6">
                  <c:v>978</c:v>
                </c:pt>
                <c:pt idx="7">
                  <c:v>1593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543488"/>
        <c:axId val="204545024"/>
      </c:scatterChart>
      <c:valAx>
        <c:axId val="20454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4545024"/>
        <c:crosses val="autoZero"/>
        <c:crossBetween val="midCat"/>
      </c:valAx>
      <c:valAx>
        <c:axId val="2045450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454348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2% DMSO 5uM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DHP1c!$S$14:$S$21</c:f>
              <c:numCache>
                <c:formatCode>General</c:formatCode>
                <c:ptCount val="8"/>
                <c:pt idx="0">
                  <c:v>0</c:v>
                </c:pt>
                <c:pt idx="1">
                  <c:v>6</c:v>
                </c:pt>
                <c:pt idx="2">
                  <c:v>34</c:v>
                </c:pt>
                <c:pt idx="3">
                  <c:v>55</c:v>
                </c:pt>
                <c:pt idx="4">
                  <c:v>184</c:v>
                </c:pt>
                <c:pt idx="5">
                  <c:v>327</c:v>
                </c:pt>
                <c:pt idx="6">
                  <c:v>748</c:v>
                </c:pt>
                <c:pt idx="7">
                  <c:v>1339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595584"/>
        <c:axId val="204597120"/>
      </c:scatterChart>
      <c:valAx>
        <c:axId val="204595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4597120"/>
        <c:crosses val="autoZero"/>
        <c:crossBetween val="midCat"/>
      </c:valAx>
      <c:valAx>
        <c:axId val="2045971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459558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2% DMSO 10uM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DHP1c!$T$14:$T$21</c:f>
              <c:numCache>
                <c:formatCode>General</c:formatCode>
                <c:ptCount val="8"/>
                <c:pt idx="0">
                  <c:v>0</c:v>
                </c:pt>
                <c:pt idx="2">
                  <c:v>19</c:v>
                </c:pt>
                <c:pt idx="3">
                  <c:v>48</c:v>
                </c:pt>
                <c:pt idx="4">
                  <c:v>88</c:v>
                </c:pt>
                <c:pt idx="5">
                  <c:v>245</c:v>
                </c:pt>
                <c:pt idx="6">
                  <c:v>631</c:v>
                </c:pt>
                <c:pt idx="7">
                  <c:v>1277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610560"/>
        <c:axId val="204620544"/>
      </c:scatterChart>
      <c:valAx>
        <c:axId val="204610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4620544"/>
        <c:crosses val="autoZero"/>
        <c:crossBetween val="midCat"/>
      </c:valAx>
      <c:valAx>
        <c:axId val="2046205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461056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0.05% DMSO 5uM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DHP1c!$C$14:$C$21</c:f>
              <c:numCache>
                <c:formatCode>General</c:formatCode>
                <c:ptCount val="8"/>
                <c:pt idx="0">
                  <c:v>0</c:v>
                </c:pt>
                <c:pt idx="1">
                  <c:v>18</c:v>
                </c:pt>
                <c:pt idx="2">
                  <c:v>34</c:v>
                </c:pt>
                <c:pt idx="3">
                  <c:v>122</c:v>
                </c:pt>
                <c:pt idx="4">
                  <c:v>244</c:v>
                </c:pt>
                <c:pt idx="5">
                  <c:v>444</c:v>
                </c:pt>
                <c:pt idx="6">
                  <c:v>797</c:v>
                </c:pt>
                <c:pt idx="7">
                  <c:v>1491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948672"/>
        <c:axId val="85966848"/>
      </c:scatterChart>
      <c:valAx>
        <c:axId val="85948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5966848"/>
        <c:crosses val="autoZero"/>
        <c:crossBetween val="midCat"/>
      </c:valAx>
      <c:valAx>
        <c:axId val="85966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594867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2% DMSO 25uM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DHP1c!$U$14:$U$21</c:f>
              <c:numCache>
                <c:formatCode>General</c:formatCode>
                <c:ptCount val="8"/>
                <c:pt idx="0">
                  <c:v>0</c:v>
                </c:pt>
                <c:pt idx="3">
                  <c:v>-26</c:v>
                </c:pt>
                <c:pt idx="4">
                  <c:v>41</c:v>
                </c:pt>
                <c:pt idx="5">
                  <c:v>134</c:v>
                </c:pt>
                <c:pt idx="6">
                  <c:v>484</c:v>
                </c:pt>
                <c:pt idx="7">
                  <c:v>1057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666752"/>
        <c:axId val="204668288"/>
      </c:scatterChart>
      <c:valAx>
        <c:axId val="204666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4668288"/>
        <c:crosses val="autoZero"/>
        <c:crossBetween val="midCat"/>
      </c:valAx>
      <c:valAx>
        <c:axId val="2046682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466675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5% DMSO 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DHP1c!$V$14:$V$21</c:f>
              <c:numCache>
                <c:formatCode>General</c:formatCode>
                <c:ptCount val="8"/>
                <c:pt idx="0">
                  <c:v>0</c:v>
                </c:pt>
                <c:pt idx="1">
                  <c:v>53</c:v>
                </c:pt>
                <c:pt idx="2">
                  <c:v>99</c:v>
                </c:pt>
                <c:pt idx="3">
                  <c:v>180</c:v>
                </c:pt>
                <c:pt idx="4">
                  <c:v>320</c:v>
                </c:pt>
                <c:pt idx="5">
                  <c:v>559</c:v>
                </c:pt>
                <c:pt idx="6">
                  <c:v>984</c:v>
                </c:pt>
                <c:pt idx="7">
                  <c:v>1677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871552"/>
        <c:axId val="204873088"/>
      </c:scatterChart>
      <c:valAx>
        <c:axId val="20487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4873088"/>
        <c:crosses val="autoZero"/>
        <c:crossBetween val="midCat"/>
      </c:valAx>
      <c:valAx>
        <c:axId val="2048730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487155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5% DMSO 5uM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DHP1c!$W$14:$W$21</c:f>
              <c:numCache>
                <c:formatCode>General</c:formatCode>
                <c:ptCount val="8"/>
                <c:pt idx="0">
                  <c:v>0</c:v>
                </c:pt>
                <c:pt idx="1">
                  <c:v>8</c:v>
                </c:pt>
                <c:pt idx="2">
                  <c:v>20</c:v>
                </c:pt>
                <c:pt idx="3">
                  <c:v>82</c:v>
                </c:pt>
                <c:pt idx="4">
                  <c:v>199</c:v>
                </c:pt>
                <c:pt idx="5">
                  <c:v>373</c:v>
                </c:pt>
                <c:pt idx="6">
                  <c:v>804</c:v>
                </c:pt>
                <c:pt idx="7">
                  <c:v>1439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903168"/>
        <c:axId val="204904704"/>
      </c:scatterChart>
      <c:valAx>
        <c:axId val="20490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4904704"/>
        <c:crosses val="autoZero"/>
        <c:crossBetween val="midCat"/>
      </c:valAx>
      <c:valAx>
        <c:axId val="2049047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490316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5% DMSO 10uM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DHP1c!$X$14:$X$21</c:f>
              <c:numCache>
                <c:formatCode>General</c:formatCode>
                <c:ptCount val="8"/>
                <c:pt idx="0">
                  <c:v>0</c:v>
                </c:pt>
                <c:pt idx="1">
                  <c:v>7</c:v>
                </c:pt>
                <c:pt idx="2">
                  <c:v>21</c:v>
                </c:pt>
                <c:pt idx="3">
                  <c:v>95</c:v>
                </c:pt>
                <c:pt idx="4">
                  <c:v>163</c:v>
                </c:pt>
                <c:pt idx="5">
                  <c:v>319</c:v>
                </c:pt>
                <c:pt idx="6">
                  <c:v>743</c:v>
                </c:pt>
                <c:pt idx="7">
                  <c:v>1415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918144"/>
        <c:axId val="205067392"/>
      </c:scatterChart>
      <c:valAx>
        <c:axId val="204918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5067392"/>
        <c:crosses val="autoZero"/>
        <c:crossBetween val="midCat"/>
      </c:valAx>
      <c:valAx>
        <c:axId val="2050673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491814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5% DMSO 25uM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DHP1c!$Y$14:$Y$21</c:f>
              <c:numCache>
                <c:formatCode>General</c:formatCode>
                <c:ptCount val="8"/>
                <c:pt idx="0">
                  <c:v>0</c:v>
                </c:pt>
                <c:pt idx="1">
                  <c:v>3</c:v>
                </c:pt>
                <c:pt idx="2">
                  <c:v>19</c:v>
                </c:pt>
                <c:pt idx="3">
                  <c:v>45</c:v>
                </c:pt>
                <c:pt idx="4">
                  <c:v>99</c:v>
                </c:pt>
                <c:pt idx="5">
                  <c:v>237</c:v>
                </c:pt>
                <c:pt idx="6">
                  <c:v>542</c:v>
                </c:pt>
                <c:pt idx="7">
                  <c:v>1231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5089024"/>
        <c:axId val="205099008"/>
      </c:scatterChart>
      <c:valAx>
        <c:axId val="20508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5099008"/>
        <c:crosses val="autoZero"/>
        <c:crossBetween val="midCat"/>
      </c:valAx>
      <c:valAx>
        <c:axId val="2050990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508902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71062992125984"/>
          <c:y val="5.1400554097404488E-2"/>
          <c:w val="0.82436001749781285"/>
          <c:h val="0.8350165441744456"/>
        </c:manualLayout>
      </c:layout>
      <c:scatterChart>
        <c:scatterStyle val="lineMarker"/>
        <c:varyColors val="0"/>
        <c:ser>
          <c:idx val="0"/>
          <c:order val="0"/>
          <c:tx>
            <c:v>200uM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Sheet2!$Q$79:$Q$86</c:f>
              <c:numCache>
                <c:formatCode>General</c:formatCode>
                <c:ptCount val="8"/>
                <c:pt idx="0">
                  <c:v>2435</c:v>
                </c:pt>
                <c:pt idx="1">
                  <c:v>2601</c:v>
                </c:pt>
                <c:pt idx="2">
                  <c:v>2385</c:v>
                </c:pt>
                <c:pt idx="3">
                  <c:v>2173</c:v>
                </c:pt>
                <c:pt idx="4">
                  <c:v>2063</c:v>
                </c:pt>
                <c:pt idx="5">
                  <c:v>2127</c:v>
                </c:pt>
                <c:pt idx="6">
                  <c:v>2042</c:v>
                </c:pt>
                <c:pt idx="7">
                  <c:v>2767</c:v>
                </c:pt>
              </c:numCache>
            </c:numRef>
          </c:yVal>
          <c:smooth val="0"/>
        </c:ser>
        <c:ser>
          <c:idx val="1"/>
          <c:order val="1"/>
          <c:tx>
            <c:v>300uM DHP1c</c:v>
          </c:tx>
          <c:spPr>
            <a:ln w="28575">
              <a:noFill/>
            </a:ln>
          </c:spPr>
          <c:trendline>
            <c:spPr>
              <a:ln>
                <a:solidFill>
                  <a:srgbClr val="C00000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Sheet2!$R$79:$R$86</c:f>
              <c:numCache>
                <c:formatCode>General</c:formatCode>
                <c:ptCount val="8"/>
                <c:pt idx="0">
                  <c:v>2993</c:v>
                </c:pt>
                <c:pt idx="1">
                  <c:v>3419</c:v>
                </c:pt>
                <c:pt idx="2">
                  <c:v>3170</c:v>
                </c:pt>
                <c:pt idx="3">
                  <c:v>2957</c:v>
                </c:pt>
                <c:pt idx="4">
                  <c:v>2843</c:v>
                </c:pt>
                <c:pt idx="5">
                  <c:v>2757</c:v>
                </c:pt>
                <c:pt idx="6">
                  <c:v>2704</c:v>
                </c:pt>
                <c:pt idx="7">
                  <c:v>2744</c:v>
                </c:pt>
              </c:numCache>
            </c:numRef>
          </c:yVal>
          <c:smooth val="0"/>
        </c:ser>
        <c:ser>
          <c:idx val="2"/>
          <c:order val="2"/>
          <c:tx>
            <c:v>400uM DHP1c</c:v>
          </c:tx>
          <c:spPr>
            <a:ln w="28575">
              <a:noFill/>
            </a:ln>
          </c:spPr>
          <c:trendline>
            <c:spPr>
              <a:ln>
                <a:solidFill>
                  <a:srgbClr val="00B050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Sheet2!$S$79:$S$86</c:f>
              <c:numCache>
                <c:formatCode>General</c:formatCode>
                <c:ptCount val="8"/>
                <c:pt idx="0">
                  <c:v>3781</c:v>
                </c:pt>
                <c:pt idx="1">
                  <c:v>3906</c:v>
                </c:pt>
                <c:pt idx="2">
                  <c:v>3702</c:v>
                </c:pt>
                <c:pt idx="3">
                  <c:v>3615</c:v>
                </c:pt>
                <c:pt idx="4">
                  <c:v>3397</c:v>
                </c:pt>
                <c:pt idx="5">
                  <c:v>3224</c:v>
                </c:pt>
                <c:pt idx="6">
                  <c:v>3245</c:v>
                </c:pt>
                <c:pt idx="7">
                  <c:v>3416</c:v>
                </c:pt>
              </c:numCache>
            </c:numRef>
          </c:yVal>
          <c:smooth val="0"/>
        </c:ser>
        <c:ser>
          <c:idx val="3"/>
          <c:order val="3"/>
          <c:tx>
            <c:v>500uM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4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Sheet2!$T$79:$T$86</c:f>
              <c:numCache>
                <c:formatCode>General</c:formatCode>
                <c:ptCount val="8"/>
                <c:pt idx="0">
                  <c:v>4656</c:v>
                </c:pt>
                <c:pt idx="1">
                  <c:v>4629</c:v>
                </c:pt>
                <c:pt idx="2">
                  <c:v>4403</c:v>
                </c:pt>
                <c:pt idx="3">
                  <c:v>4249</c:v>
                </c:pt>
                <c:pt idx="4">
                  <c:v>4022</c:v>
                </c:pt>
                <c:pt idx="5">
                  <c:v>3755</c:v>
                </c:pt>
                <c:pt idx="6">
                  <c:v>3837</c:v>
                </c:pt>
                <c:pt idx="7">
                  <c:v>3821</c:v>
                </c:pt>
              </c:numCache>
            </c:numRef>
          </c:yVal>
          <c:smooth val="0"/>
        </c:ser>
        <c:ser>
          <c:idx val="4"/>
          <c:order val="4"/>
          <c:tx>
            <c:v>1000uM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5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Sheet2!$U$79:$U$86</c:f>
              <c:numCache>
                <c:formatCode>General</c:formatCode>
                <c:ptCount val="8"/>
                <c:pt idx="0">
                  <c:v>5556</c:v>
                </c:pt>
                <c:pt idx="1">
                  <c:v>5570</c:v>
                </c:pt>
                <c:pt idx="2">
                  <c:v>5450</c:v>
                </c:pt>
                <c:pt idx="3">
                  <c:v>5216</c:v>
                </c:pt>
                <c:pt idx="4">
                  <c:v>5037</c:v>
                </c:pt>
                <c:pt idx="5">
                  <c:v>4647</c:v>
                </c:pt>
                <c:pt idx="6">
                  <c:v>4513</c:v>
                </c:pt>
                <c:pt idx="7">
                  <c:v>4547</c:v>
                </c:pt>
              </c:numCache>
            </c:numRef>
          </c:yVal>
          <c:smooth val="0"/>
        </c:ser>
        <c:ser>
          <c:idx val="5"/>
          <c:order val="5"/>
          <c:tx>
            <c:v>2000uM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6"/>
                </a:solidFill>
                <a:prstDash val="dash"/>
              </a:ln>
            </c:spPr>
            <c:trendlineType val="poly"/>
            <c:order val="2"/>
            <c:dispRSqr val="0"/>
            <c:dispEq val="0"/>
          </c:trendline>
          <c:xVal>
            <c:numRef>
              <c:f>Sheet2!$K$79:$K$86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Sheet2!$V$79:$V$86</c:f>
              <c:numCache>
                <c:formatCode>General</c:formatCode>
                <c:ptCount val="8"/>
                <c:pt idx="0">
                  <c:v>6713</c:v>
                </c:pt>
                <c:pt idx="1">
                  <c:v>6549</c:v>
                </c:pt>
                <c:pt idx="2">
                  <c:v>6382</c:v>
                </c:pt>
                <c:pt idx="3">
                  <c:v>6358</c:v>
                </c:pt>
                <c:pt idx="4">
                  <c:v>5902</c:v>
                </c:pt>
                <c:pt idx="5">
                  <c:v>5320</c:v>
                </c:pt>
                <c:pt idx="6">
                  <c:v>5209</c:v>
                </c:pt>
                <c:pt idx="7">
                  <c:v>4656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4527232"/>
        <c:axId val="135606656"/>
      </c:scatterChart>
      <c:valAx>
        <c:axId val="134527232"/>
        <c:scaling>
          <c:orientation val="minMax"/>
          <c:max val="1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[Flour de Lys Standard], uM</a:t>
                </a:r>
              </a:p>
            </c:rich>
          </c:tx>
          <c:layout>
            <c:manualLayout>
              <c:xMode val="edge"/>
              <c:yMode val="edge"/>
              <c:x val="0.397098989569309"/>
              <c:y val="0.940986768494551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5606656"/>
        <c:crosses val="autoZero"/>
        <c:crossBetween val="midCat"/>
      </c:valAx>
      <c:valAx>
        <c:axId val="13560665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1.0363238273972231E-2"/>
              <c:y val="0.4127969431787503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4527232"/>
        <c:crosses val="autoZero"/>
        <c:crossBetween val="midCat"/>
      </c:valAx>
      <c:spPr>
        <a:ln>
          <a:solidFill>
            <a:srgbClr val="000000"/>
          </a:solidFill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64163518420301102"/>
          <c:y val="6.8948080995298297E-2"/>
          <c:w val="0.29659245962130376"/>
          <c:h val="0.2794999060643629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0.05% DMSO 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20424868663832846"/>
                  <c:y val="9.3387843784567992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DHP2c!$B$14:$B$21</c:f>
              <c:numCache>
                <c:formatCode>General</c:formatCode>
                <c:ptCount val="8"/>
                <c:pt idx="0">
                  <c:v>0</c:v>
                </c:pt>
                <c:pt idx="1">
                  <c:v>65</c:v>
                </c:pt>
                <c:pt idx="2">
                  <c:v>122</c:v>
                </c:pt>
                <c:pt idx="3">
                  <c:v>219</c:v>
                </c:pt>
                <c:pt idx="4">
                  <c:v>383</c:v>
                </c:pt>
                <c:pt idx="5">
                  <c:v>673</c:v>
                </c:pt>
                <c:pt idx="6">
                  <c:v>1129</c:v>
                </c:pt>
                <c:pt idx="7">
                  <c:v>1978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33315456"/>
        <c:axId val="333460608"/>
      </c:scatterChart>
      <c:valAx>
        <c:axId val="333315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33460608"/>
        <c:crosses val="autoZero"/>
        <c:crossBetween val="midCat"/>
      </c:valAx>
      <c:valAx>
        <c:axId val="3334606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33331545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48944410780650127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0.05% DMSO 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DHP2c!$C$14:$C$21</c:f>
              <c:numCache>
                <c:formatCode>General</c:formatCode>
                <c:ptCount val="8"/>
                <c:pt idx="0">
                  <c:v>0</c:v>
                </c:pt>
                <c:pt idx="1">
                  <c:v>78</c:v>
                </c:pt>
                <c:pt idx="2">
                  <c:v>111</c:v>
                </c:pt>
                <c:pt idx="3">
                  <c:v>193</c:v>
                </c:pt>
                <c:pt idx="4">
                  <c:v>344</c:v>
                </c:pt>
                <c:pt idx="5">
                  <c:v>563</c:v>
                </c:pt>
                <c:pt idx="6">
                  <c:v>1057</c:v>
                </c:pt>
                <c:pt idx="7">
                  <c:v>1882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303808"/>
        <c:axId val="145313792"/>
      </c:scatterChart>
      <c:valAx>
        <c:axId val="145303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5313792"/>
        <c:crosses val="autoZero"/>
        <c:crossBetween val="midCat"/>
      </c:valAx>
      <c:valAx>
        <c:axId val="1453137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4530380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0.05% DMSO 10uM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DHP2c!$D$14:$D$21</c:f>
              <c:numCache>
                <c:formatCode>General</c:formatCode>
                <c:ptCount val="8"/>
                <c:pt idx="0">
                  <c:v>0</c:v>
                </c:pt>
                <c:pt idx="1">
                  <c:v>71</c:v>
                </c:pt>
                <c:pt idx="2">
                  <c:v>101</c:v>
                </c:pt>
                <c:pt idx="3">
                  <c:v>158</c:v>
                </c:pt>
                <c:pt idx="4">
                  <c:v>286</c:v>
                </c:pt>
                <c:pt idx="5">
                  <c:v>502</c:v>
                </c:pt>
                <c:pt idx="6">
                  <c:v>1001</c:v>
                </c:pt>
                <c:pt idx="7">
                  <c:v>1648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347712"/>
        <c:axId val="145349248"/>
      </c:scatterChart>
      <c:valAx>
        <c:axId val="145347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5349248"/>
        <c:crosses val="autoZero"/>
        <c:crossBetween val="midCat"/>
      </c:valAx>
      <c:valAx>
        <c:axId val="145349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4534771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0.05% DMSO 25uM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DHP2c!$E$14:$E$21</c:f>
              <c:numCache>
                <c:formatCode>General</c:formatCode>
                <c:ptCount val="8"/>
                <c:pt idx="0">
                  <c:v>0</c:v>
                </c:pt>
                <c:pt idx="1">
                  <c:v>106</c:v>
                </c:pt>
                <c:pt idx="2">
                  <c:v>103</c:v>
                </c:pt>
                <c:pt idx="3">
                  <c:v>160</c:v>
                </c:pt>
                <c:pt idx="4">
                  <c:v>280</c:v>
                </c:pt>
                <c:pt idx="5">
                  <c:v>496</c:v>
                </c:pt>
                <c:pt idx="6">
                  <c:v>820</c:v>
                </c:pt>
                <c:pt idx="7">
                  <c:v>1502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5580032"/>
        <c:axId val="145581568"/>
      </c:scatterChart>
      <c:valAx>
        <c:axId val="145580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5581568"/>
        <c:crosses val="autoZero"/>
        <c:crossBetween val="midCat"/>
      </c:valAx>
      <c:valAx>
        <c:axId val="1455815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4558003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0.1% DMSO 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DHP1c!$D$14:$D$21</c:f>
              <c:numCache>
                <c:formatCode>General</c:formatCode>
                <c:ptCount val="8"/>
                <c:pt idx="0">
                  <c:v>0</c:v>
                </c:pt>
                <c:pt idx="1">
                  <c:v>55</c:v>
                </c:pt>
                <c:pt idx="2">
                  <c:v>97</c:v>
                </c:pt>
                <c:pt idx="3">
                  <c:v>174</c:v>
                </c:pt>
                <c:pt idx="4">
                  <c:v>304</c:v>
                </c:pt>
                <c:pt idx="5">
                  <c:v>520</c:v>
                </c:pt>
                <c:pt idx="6">
                  <c:v>960</c:v>
                </c:pt>
                <c:pt idx="7">
                  <c:v>1545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9554432"/>
        <c:axId val="99555968"/>
      </c:scatterChart>
      <c:valAx>
        <c:axId val="99554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555968"/>
        <c:crosses val="autoZero"/>
        <c:crossBetween val="midCat"/>
      </c:valAx>
      <c:valAx>
        <c:axId val="995559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9955443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0.1% DMSO 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DHP2c!$F$14:$F$21</c:f>
              <c:numCache>
                <c:formatCode>General</c:formatCode>
                <c:ptCount val="8"/>
                <c:pt idx="0">
                  <c:v>0</c:v>
                </c:pt>
                <c:pt idx="1">
                  <c:v>59</c:v>
                </c:pt>
                <c:pt idx="2">
                  <c:v>108</c:v>
                </c:pt>
                <c:pt idx="3">
                  <c:v>197</c:v>
                </c:pt>
                <c:pt idx="4">
                  <c:v>344</c:v>
                </c:pt>
                <c:pt idx="5">
                  <c:v>585</c:v>
                </c:pt>
                <c:pt idx="6">
                  <c:v>1054</c:v>
                </c:pt>
                <c:pt idx="7">
                  <c:v>1716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9163904"/>
        <c:axId val="199165440"/>
      </c:scatterChart>
      <c:valAx>
        <c:axId val="19916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9165440"/>
        <c:crosses val="autoZero"/>
        <c:crossBetween val="midCat"/>
      </c:valAx>
      <c:valAx>
        <c:axId val="1991654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916390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0.1% DMSO 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DHP2c!$G$14:$G$21</c:f>
              <c:numCache>
                <c:formatCode>General</c:formatCode>
                <c:ptCount val="8"/>
                <c:pt idx="0">
                  <c:v>0</c:v>
                </c:pt>
                <c:pt idx="1">
                  <c:v>102</c:v>
                </c:pt>
                <c:pt idx="2">
                  <c:v>146</c:v>
                </c:pt>
                <c:pt idx="3">
                  <c:v>254</c:v>
                </c:pt>
                <c:pt idx="4">
                  <c:v>265</c:v>
                </c:pt>
                <c:pt idx="5">
                  <c:v>585</c:v>
                </c:pt>
                <c:pt idx="6">
                  <c:v>717</c:v>
                </c:pt>
                <c:pt idx="7">
                  <c:v>1609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9191168"/>
        <c:axId val="199209344"/>
      </c:scatterChart>
      <c:valAx>
        <c:axId val="199191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9209344"/>
        <c:crosses val="autoZero"/>
        <c:crossBetween val="midCat"/>
      </c:valAx>
      <c:valAx>
        <c:axId val="1992093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919116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0.1% DMSO 10uM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DHP2c!$H$14:$H$21</c:f>
              <c:numCache>
                <c:formatCode>General</c:formatCode>
                <c:ptCount val="8"/>
                <c:pt idx="0">
                  <c:v>0</c:v>
                </c:pt>
                <c:pt idx="1">
                  <c:v>50</c:v>
                </c:pt>
                <c:pt idx="2">
                  <c:v>53</c:v>
                </c:pt>
                <c:pt idx="3">
                  <c:v>161</c:v>
                </c:pt>
                <c:pt idx="4">
                  <c:v>220</c:v>
                </c:pt>
                <c:pt idx="5">
                  <c:v>501</c:v>
                </c:pt>
                <c:pt idx="6">
                  <c:v>956</c:v>
                </c:pt>
                <c:pt idx="7">
                  <c:v>1724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9222784"/>
        <c:axId val="199224320"/>
      </c:scatterChart>
      <c:valAx>
        <c:axId val="199222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9224320"/>
        <c:crosses val="autoZero"/>
        <c:crossBetween val="midCat"/>
      </c:valAx>
      <c:valAx>
        <c:axId val="19922432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922278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0.1% DMSO 25uM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DHP2c!$I$14:$I$21</c:f>
              <c:numCache>
                <c:formatCode>General</c:formatCode>
                <c:ptCount val="8"/>
                <c:pt idx="0">
                  <c:v>0</c:v>
                </c:pt>
                <c:pt idx="1">
                  <c:v>61</c:v>
                </c:pt>
                <c:pt idx="2">
                  <c:v>89</c:v>
                </c:pt>
                <c:pt idx="3">
                  <c:v>143</c:v>
                </c:pt>
                <c:pt idx="4">
                  <c:v>209</c:v>
                </c:pt>
                <c:pt idx="5">
                  <c:v>369</c:v>
                </c:pt>
                <c:pt idx="6">
                  <c:v>877</c:v>
                </c:pt>
                <c:pt idx="7">
                  <c:v>1468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1220480"/>
        <c:axId val="201222016"/>
      </c:scatterChart>
      <c:valAx>
        <c:axId val="20122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1222016"/>
        <c:crosses val="autoZero"/>
        <c:crossBetween val="midCat"/>
      </c:valAx>
      <c:valAx>
        <c:axId val="2012220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122048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0.2% DMSO 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DHP2c!$J$14:$J$21</c:f>
              <c:numCache>
                <c:formatCode>General</c:formatCode>
                <c:ptCount val="8"/>
                <c:pt idx="0">
                  <c:v>0</c:v>
                </c:pt>
                <c:pt idx="1">
                  <c:v>59</c:v>
                </c:pt>
                <c:pt idx="2">
                  <c:v>103</c:v>
                </c:pt>
                <c:pt idx="3">
                  <c:v>153</c:v>
                </c:pt>
                <c:pt idx="4">
                  <c:v>308</c:v>
                </c:pt>
                <c:pt idx="5">
                  <c:v>559</c:v>
                </c:pt>
                <c:pt idx="6">
                  <c:v>1136</c:v>
                </c:pt>
                <c:pt idx="7">
                  <c:v>1886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395648"/>
        <c:axId val="202397184"/>
      </c:scatterChart>
      <c:valAx>
        <c:axId val="202395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2397184"/>
        <c:crosses val="autoZero"/>
        <c:crossBetween val="midCat"/>
      </c:valAx>
      <c:valAx>
        <c:axId val="2023971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239564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0.2% DMSO 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DHP2c!$K$14:$K$21</c:f>
              <c:numCache>
                <c:formatCode>General</c:formatCode>
                <c:ptCount val="8"/>
                <c:pt idx="0">
                  <c:v>0</c:v>
                </c:pt>
                <c:pt idx="1">
                  <c:v>55</c:v>
                </c:pt>
                <c:pt idx="2">
                  <c:v>125</c:v>
                </c:pt>
                <c:pt idx="3">
                  <c:v>221</c:v>
                </c:pt>
                <c:pt idx="4">
                  <c:v>329</c:v>
                </c:pt>
                <c:pt idx="5">
                  <c:v>562</c:v>
                </c:pt>
                <c:pt idx="6">
                  <c:v>1050</c:v>
                </c:pt>
                <c:pt idx="7">
                  <c:v>1833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377856"/>
        <c:axId val="202637696"/>
      </c:scatterChart>
      <c:valAx>
        <c:axId val="202377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2637696"/>
        <c:crosses val="autoZero"/>
        <c:crossBetween val="midCat"/>
      </c:valAx>
      <c:valAx>
        <c:axId val="2026376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237785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0.2% DMSO10uM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DHP2c!$L$14:$L$21</c:f>
              <c:numCache>
                <c:formatCode>General</c:formatCode>
                <c:ptCount val="8"/>
                <c:pt idx="0">
                  <c:v>0</c:v>
                </c:pt>
                <c:pt idx="1">
                  <c:v>60</c:v>
                </c:pt>
                <c:pt idx="2">
                  <c:v>82</c:v>
                </c:pt>
                <c:pt idx="3">
                  <c:v>148</c:v>
                </c:pt>
                <c:pt idx="4">
                  <c:v>294</c:v>
                </c:pt>
                <c:pt idx="5">
                  <c:v>483</c:v>
                </c:pt>
                <c:pt idx="6">
                  <c:v>943</c:v>
                </c:pt>
                <c:pt idx="7">
                  <c:v>1663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434048"/>
        <c:axId val="202435584"/>
      </c:scatterChart>
      <c:valAx>
        <c:axId val="20243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2435584"/>
        <c:crosses val="autoZero"/>
        <c:crossBetween val="midCat"/>
      </c:valAx>
      <c:valAx>
        <c:axId val="2024355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243404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0.1% DMSO 25uM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DHP2c!$M$14:$M$21</c:f>
              <c:numCache>
                <c:formatCode>General</c:formatCode>
                <c:ptCount val="8"/>
                <c:pt idx="0">
                  <c:v>0</c:v>
                </c:pt>
                <c:pt idx="1">
                  <c:v>10</c:v>
                </c:pt>
                <c:pt idx="2">
                  <c:v>21</c:v>
                </c:pt>
                <c:pt idx="3">
                  <c:v>19</c:v>
                </c:pt>
                <c:pt idx="4">
                  <c:v>179</c:v>
                </c:pt>
                <c:pt idx="5">
                  <c:v>351</c:v>
                </c:pt>
                <c:pt idx="6">
                  <c:v>739</c:v>
                </c:pt>
                <c:pt idx="7">
                  <c:v>1345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2678656"/>
        <c:axId val="202680192"/>
      </c:scatterChart>
      <c:valAx>
        <c:axId val="202678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2680192"/>
        <c:crosses val="autoZero"/>
        <c:crossBetween val="midCat"/>
      </c:valAx>
      <c:valAx>
        <c:axId val="20268019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267865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0.5% DMSO 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DHP2c!$N$14:$N$21</c:f>
              <c:numCache>
                <c:formatCode>General</c:formatCode>
                <c:ptCount val="8"/>
                <c:pt idx="0">
                  <c:v>0</c:v>
                </c:pt>
                <c:pt idx="1">
                  <c:v>89</c:v>
                </c:pt>
                <c:pt idx="2">
                  <c:v>160</c:v>
                </c:pt>
                <c:pt idx="3">
                  <c:v>286</c:v>
                </c:pt>
                <c:pt idx="4">
                  <c:v>491</c:v>
                </c:pt>
                <c:pt idx="5">
                  <c:v>834</c:v>
                </c:pt>
                <c:pt idx="6">
                  <c:v>1426</c:v>
                </c:pt>
                <c:pt idx="7">
                  <c:v>2374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284480"/>
        <c:axId val="203286016"/>
      </c:scatterChart>
      <c:valAx>
        <c:axId val="203284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3286016"/>
        <c:crosses val="autoZero"/>
        <c:crossBetween val="midCat"/>
      </c:valAx>
      <c:valAx>
        <c:axId val="2032860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328448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0.5% DMSO 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DHP2c!$O$14:$O$21</c:f>
              <c:numCache>
                <c:formatCode>General</c:formatCode>
                <c:ptCount val="8"/>
                <c:pt idx="0">
                  <c:v>0</c:v>
                </c:pt>
                <c:pt idx="1">
                  <c:v>74</c:v>
                </c:pt>
                <c:pt idx="2">
                  <c:v>127</c:v>
                </c:pt>
                <c:pt idx="3">
                  <c:v>227</c:v>
                </c:pt>
                <c:pt idx="4">
                  <c:v>431</c:v>
                </c:pt>
                <c:pt idx="5">
                  <c:v>725</c:v>
                </c:pt>
                <c:pt idx="6">
                  <c:v>1378</c:v>
                </c:pt>
                <c:pt idx="7">
                  <c:v>2258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6437888"/>
        <c:axId val="176439680"/>
      </c:scatterChart>
      <c:valAx>
        <c:axId val="176437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6439680"/>
        <c:crosses val="autoZero"/>
        <c:crossBetween val="midCat"/>
      </c:valAx>
      <c:valAx>
        <c:axId val="1764396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643788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0.1% DMSO 5uM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DHP1c!$E$14:$E$21</c:f>
              <c:numCache>
                <c:formatCode>General</c:formatCode>
                <c:ptCount val="8"/>
                <c:pt idx="0">
                  <c:v>0</c:v>
                </c:pt>
                <c:pt idx="1">
                  <c:v>4</c:v>
                </c:pt>
                <c:pt idx="2">
                  <c:v>44</c:v>
                </c:pt>
                <c:pt idx="3">
                  <c:v>30</c:v>
                </c:pt>
                <c:pt idx="4">
                  <c:v>259</c:v>
                </c:pt>
                <c:pt idx="5">
                  <c:v>458</c:v>
                </c:pt>
                <c:pt idx="6">
                  <c:v>874</c:v>
                </c:pt>
                <c:pt idx="7">
                  <c:v>1451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9372160"/>
        <c:axId val="109373696"/>
      </c:scatterChart>
      <c:valAx>
        <c:axId val="10937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9373696"/>
        <c:crosses val="autoZero"/>
        <c:crossBetween val="midCat"/>
      </c:valAx>
      <c:valAx>
        <c:axId val="10937369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0937216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0.5% DMSO 10uM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DHP2c!$P$14:$P$21</c:f>
              <c:numCache>
                <c:formatCode>General</c:formatCode>
                <c:ptCount val="8"/>
                <c:pt idx="0">
                  <c:v>0</c:v>
                </c:pt>
                <c:pt idx="1">
                  <c:v>54</c:v>
                </c:pt>
                <c:pt idx="2">
                  <c:v>69</c:v>
                </c:pt>
                <c:pt idx="3">
                  <c:v>185</c:v>
                </c:pt>
                <c:pt idx="4">
                  <c:v>358</c:v>
                </c:pt>
                <c:pt idx="5">
                  <c:v>611</c:v>
                </c:pt>
                <c:pt idx="6">
                  <c:v>1208</c:v>
                </c:pt>
                <c:pt idx="7">
                  <c:v>2116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6461312"/>
        <c:axId val="176462848"/>
      </c:scatterChart>
      <c:valAx>
        <c:axId val="176461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6462848"/>
        <c:crosses val="autoZero"/>
        <c:crossBetween val="midCat"/>
      </c:valAx>
      <c:valAx>
        <c:axId val="176462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646131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0.5% DMSO 25uM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DHP2c!$Q$14:$Q$21</c:f>
              <c:numCache>
                <c:formatCode>General</c:formatCode>
                <c:ptCount val="8"/>
                <c:pt idx="0">
                  <c:v>0</c:v>
                </c:pt>
                <c:pt idx="1">
                  <c:v>87</c:v>
                </c:pt>
                <c:pt idx="2">
                  <c:v>202</c:v>
                </c:pt>
                <c:pt idx="3">
                  <c:v>271</c:v>
                </c:pt>
                <c:pt idx="4">
                  <c:v>388</c:v>
                </c:pt>
                <c:pt idx="5">
                  <c:v>594</c:v>
                </c:pt>
                <c:pt idx="6">
                  <c:v>1197</c:v>
                </c:pt>
                <c:pt idx="7">
                  <c:v>2079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6513408"/>
        <c:axId val="176514944"/>
      </c:scatterChart>
      <c:valAx>
        <c:axId val="176513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6514944"/>
        <c:crosses val="autoZero"/>
        <c:crossBetween val="midCat"/>
      </c:valAx>
      <c:valAx>
        <c:axId val="1765149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651340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1% DMSO 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DHP2c!$R$14:$R$21</c:f>
              <c:numCache>
                <c:formatCode>General</c:formatCode>
                <c:ptCount val="8"/>
                <c:pt idx="0">
                  <c:v>0</c:v>
                </c:pt>
                <c:pt idx="1">
                  <c:v>92</c:v>
                </c:pt>
                <c:pt idx="2">
                  <c:v>141</c:v>
                </c:pt>
                <c:pt idx="3">
                  <c:v>310</c:v>
                </c:pt>
                <c:pt idx="4">
                  <c:v>525</c:v>
                </c:pt>
                <c:pt idx="5">
                  <c:v>930</c:v>
                </c:pt>
                <c:pt idx="6">
                  <c:v>1484</c:v>
                </c:pt>
                <c:pt idx="7">
                  <c:v>2652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264000"/>
        <c:axId val="203265536"/>
      </c:scatterChart>
      <c:valAx>
        <c:axId val="203264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3265536"/>
        <c:crosses val="autoZero"/>
        <c:crossBetween val="midCat"/>
      </c:valAx>
      <c:valAx>
        <c:axId val="2032655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326400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4078520962"/>
          <c:y val="3.5399192706725591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1% DMSO 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DHP2c!$S$14:$S$21</c:f>
              <c:numCache>
                <c:formatCode>General</c:formatCode>
                <c:ptCount val="8"/>
                <c:pt idx="0">
                  <c:v>0</c:v>
                </c:pt>
                <c:pt idx="1">
                  <c:v>94</c:v>
                </c:pt>
                <c:pt idx="2">
                  <c:v>155</c:v>
                </c:pt>
                <c:pt idx="3">
                  <c:v>267</c:v>
                </c:pt>
                <c:pt idx="4">
                  <c:v>462</c:v>
                </c:pt>
                <c:pt idx="5">
                  <c:v>804</c:v>
                </c:pt>
                <c:pt idx="6">
                  <c:v>1483</c:v>
                </c:pt>
                <c:pt idx="7">
                  <c:v>2486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6581248"/>
        <c:axId val="176587136"/>
      </c:scatterChart>
      <c:valAx>
        <c:axId val="176581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6587136"/>
        <c:crosses val="autoZero"/>
        <c:crossBetween val="midCat"/>
      </c:valAx>
      <c:valAx>
        <c:axId val="1765871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658124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1% DMSO 10uM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DHP2c!$T$14:$T$21</c:f>
              <c:numCache>
                <c:formatCode>General</c:formatCode>
                <c:ptCount val="8"/>
                <c:pt idx="0">
                  <c:v>0</c:v>
                </c:pt>
                <c:pt idx="1">
                  <c:v>77</c:v>
                </c:pt>
                <c:pt idx="2">
                  <c:v>124</c:v>
                </c:pt>
                <c:pt idx="3">
                  <c:v>218</c:v>
                </c:pt>
                <c:pt idx="4">
                  <c:v>360</c:v>
                </c:pt>
                <c:pt idx="5">
                  <c:v>676</c:v>
                </c:pt>
                <c:pt idx="6">
                  <c:v>1147</c:v>
                </c:pt>
                <c:pt idx="7">
                  <c:v>2382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6633344"/>
        <c:axId val="176634880"/>
      </c:scatterChart>
      <c:valAx>
        <c:axId val="17663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6634880"/>
        <c:crosses val="autoZero"/>
        <c:crossBetween val="midCat"/>
      </c:valAx>
      <c:valAx>
        <c:axId val="1766348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663334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1% DMSO 25uM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DHP2c!$U$14:$U$21</c:f>
              <c:numCache>
                <c:formatCode>General</c:formatCode>
                <c:ptCount val="8"/>
                <c:pt idx="0">
                  <c:v>0</c:v>
                </c:pt>
                <c:pt idx="1">
                  <c:v>64</c:v>
                </c:pt>
                <c:pt idx="2">
                  <c:v>36</c:v>
                </c:pt>
                <c:pt idx="3">
                  <c:v>101</c:v>
                </c:pt>
                <c:pt idx="4">
                  <c:v>278</c:v>
                </c:pt>
                <c:pt idx="5">
                  <c:v>365</c:v>
                </c:pt>
                <c:pt idx="6">
                  <c:v>1115</c:v>
                </c:pt>
                <c:pt idx="7">
                  <c:v>1939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6652672"/>
        <c:axId val="176654208"/>
      </c:scatterChart>
      <c:valAx>
        <c:axId val="176652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6654208"/>
        <c:crosses val="autoZero"/>
        <c:crossBetween val="midCat"/>
      </c:valAx>
      <c:valAx>
        <c:axId val="1766542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665267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2% DMSO 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DHP2c!$V$14:$V$21</c:f>
              <c:numCache>
                <c:formatCode>General</c:formatCode>
                <c:ptCount val="8"/>
                <c:pt idx="0">
                  <c:v>0</c:v>
                </c:pt>
                <c:pt idx="1">
                  <c:v>85</c:v>
                </c:pt>
                <c:pt idx="2">
                  <c:v>153</c:v>
                </c:pt>
                <c:pt idx="3">
                  <c:v>288</c:v>
                </c:pt>
                <c:pt idx="4">
                  <c:v>481</c:v>
                </c:pt>
                <c:pt idx="5">
                  <c:v>943</c:v>
                </c:pt>
                <c:pt idx="6">
                  <c:v>1550</c:v>
                </c:pt>
                <c:pt idx="7">
                  <c:v>2672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6709632"/>
        <c:axId val="176711168"/>
      </c:scatterChart>
      <c:valAx>
        <c:axId val="176709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6711168"/>
        <c:crosses val="autoZero"/>
        <c:crossBetween val="midCat"/>
      </c:valAx>
      <c:valAx>
        <c:axId val="1767111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670963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2% DMSO 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DHP2c!$W$14:$W$21</c:f>
              <c:numCache>
                <c:formatCode>General</c:formatCode>
                <c:ptCount val="8"/>
                <c:pt idx="0">
                  <c:v>0</c:v>
                </c:pt>
                <c:pt idx="1">
                  <c:v>59</c:v>
                </c:pt>
                <c:pt idx="2">
                  <c:v>113</c:v>
                </c:pt>
                <c:pt idx="3">
                  <c:v>222</c:v>
                </c:pt>
                <c:pt idx="4">
                  <c:v>376</c:v>
                </c:pt>
                <c:pt idx="5">
                  <c:v>701</c:v>
                </c:pt>
                <c:pt idx="6">
                  <c:v>1230</c:v>
                </c:pt>
                <c:pt idx="7">
                  <c:v>2342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6732800"/>
        <c:axId val="176738688"/>
      </c:scatterChart>
      <c:valAx>
        <c:axId val="17673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6738688"/>
        <c:crosses val="autoZero"/>
        <c:crossBetween val="midCat"/>
      </c:valAx>
      <c:valAx>
        <c:axId val="1767386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673280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2% DMSO 10uM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DHP2c!$X$14:$X$21</c:f>
              <c:numCache>
                <c:formatCode>General</c:formatCode>
                <c:ptCount val="8"/>
                <c:pt idx="0">
                  <c:v>0</c:v>
                </c:pt>
                <c:pt idx="1">
                  <c:v>101</c:v>
                </c:pt>
                <c:pt idx="2">
                  <c:v>155</c:v>
                </c:pt>
                <c:pt idx="3">
                  <c:v>202</c:v>
                </c:pt>
                <c:pt idx="4">
                  <c:v>431</c:v>
                </c:pt>
                <c:pt idx="5">
                  <c:v>717</c:v>
                </c:pt>
                <c:pt idx="6">
                  <c:v>1334</c:v>
                </c:pt>
                <c:pt idx="7">
                  <c:v>2404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812992"/>
        <c:axId val="177814528"/>
      </c:scatterChart>
      <c:valAx>
        <c:axId val="17781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7814528"/>
        <c:crosses val="autoZero"/>
        <c:crossBetween val="midCat"/>
      </c:valAx>
      <c:valAx>
        <c:axId val="1778145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781299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2% DMSO 25uM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DHP2c!$Y$14:$Y$21</c:f>
              <c:numCache>
                <c:formatCode>General</c:formatCode>
                <c:ptCount val="8"/>
                <c:pt idx="0">
                  <c:v>0</c:v>
                </c:pt>
                <c:pt idx="1">
                  <c:v>42</c:v>
                </c:pt>
                <c:pt idx="2">
                  <c:v>134</c:v>
                </c:pt>
                <c:pt idx="3">
                  <c:v>216</c:v>
                </c:pt>
                <c:pt idx="4">
                  <c:v>173</c:v>
                </c:pt>
                <c:pt idx="5">
                  <c:v>422</c:v>
                </c:pt>
                <c:pt idx="6">
                  <c:v>1154</c:v>
                </c:pt>
                <c:pt idx="7">
                  <c:v>2172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852800"/>
        <c:axId val="177854336"/>
      </c:scatterChart>
      <c:valAx>
        <c:axId val="177852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7854336"/>
        <c:crosses val="autoZero"/>
        <c:crossBetween val="midCat"/>
      </c:valAx>
      <c:valAx>
        <c:axId val="1778543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785280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0.1% DMSO 10uM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DHP1c!$F$14:$F$21</c:f>
              <c:numCache>
                <c:formatCode>General</c:formatCode>
                <c:ptCount val="8"/>
                <c:pt idx="0">
                  <c:v>0</c:v>
                </c:pt>
                <c:pt idx="1">
                  <c:v>3</c:v>
                </c:pt>
                <c:pt idx="2">
                  <c:v>45</c:v>
                </c:pt>
                <c:pt idx="3">
                  <c:v>111</c:v>
                </c:pt>
                <c:pt idx="4">
                  <c:v>216</c:v>
                </c:pt>
                <c:pt idx="5">
                  <c:v>406</c:v>
                </c:pt>
                <c:pt idx="6">
                  <c:v>857</c:v>
                </c:pt>
                <c:pt idx="7">
                  <c:v>1395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5911680"/>
        <c:axId val="135926528"/>
      </c:scatterChart>
      <c:valAx>
        <c:axId val="135911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5926528"/>
        <c:crosses val="autoZero"/>
        <c:crossBetween val="midCat"/>
      </c:valAx>
      <c:valAx>
        <c:axId val="1359265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591168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5% DMSO 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DHP2c!$Z$14:$Z$21</c:f>
              <c:numCache>
                <c:formatCode>General</c:formatCode>
                <c:ptCount val="8"/>
                <c:pt idx="0">
                  <c:v>0</c:v>
                </c:pt>
                <c:pt idx="1">
                  <c:v>91</c:v>
                </c:pt>
                <c:pt idx="2">
                  <c:v>160</c:v>
                </c:pt>
                <c:pt idx="3">
                  <c:v>275</c:v>
                </c:pt>
                <c:pt idx="4">
                  <c:v>535</c:v>
                </c:pt>
                <c:pt idx="5">
                  <c:v>906</c:v>
                </c:pt>
                <c:pt idx="6">
                  <c:v>1618</c:v>
                </c:pt>
                <c:pt idx="7">
                  <c:v>2719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930240"/>
        <c:axId val="177931776"/>
      </c:scatterChart>
      <c:valAx>
        <c:axId val="177930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7931776"/>
        <c:crosses val="autoZero"/>
        <c:crossBetween val="midCat"/>
      </c:valAx>
      <c:valAx>
        <c:axId val="177931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793024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5% DMSO 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DHP2c!$AA$14:$AA$21</c:f>
              <c:numCache>
                <c:formatCode>General</c:formatCode>
                <c:ptCount val="8"/>
                <c:pt idx="0">
                  <c:v>0</c:v>
                </c:pt>
                <c:pt idx="1">
                  <c:v>67</c:v>
                </c:pt>
                <c:pt idx="2">
                  <c:v>99</c:v>
                </c:pt>
                <c:pt idx="3">
                  <c:v>219</c:v>
                </c:pt>
                <c:pt idx="4">
                  <c:v>320</c:v>
                </c:pt>
                <c:pt idx="5">
                  <c:v>767</c:v>
                </c:pt>
                <c:pt idx="6">
                  <c:v>1342</c:v>
                </c:pt>
                <c:pt idx="7">
                  <c:v>2564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904256"/>
        <c:axId val="177951104"/>
      </c:scatterChart>
      <c:valAx>
        <c:axId val="17790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7951104"/>
        <c:crosses val="autoZero"/>
        <c:crossBetween val="midCat"/>
      </c:valAx>
      <c:valAx>
        <c:axId val="1779511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790425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5% DMSO 10uM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DHP2c!$AB$14:$AB$21</c:f>
              <c:numCache>
                <c:formatCode>General</c:formatCode>
                <c:ptCount val="8"/>
                <c:pt idx="0">
                  <c:v>0</c:v>
                </c:pt>
                <c:pt idx="1">
                  <c:v>15</c:v>
                </c:pt>
                <c:pt idx="2">
                  <c:v>99</c:v>
                </c:pt>
                <c:pt idx="3">
                  <c:v>258</c:v>
                </c:pt>
                <c:pt idx="4">
                  <c:v>406</c:v>
                </c:pt>
                <c:pt idx="5">
                  <c:v>725</c:v>
                </c:pt>
                <c:pt idx="6">
                  <c:v>1361</c:v>
                </c:pt>
                <c:pt idx="7">
                  <c:v>2323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7964544"/>
        <c:axId val="177966080"/>
      </c:scatterChart>
      <c:valAx>
        <c:axId val="177964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7966080"/>
        <c:crosses val="autoZero"/>
        <c:crossBetween val="midCat"/>
      </c:valAx>
      <c:valAx>
        <c:axId val="17796608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796454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5% DMSO 25uM DHP2c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DHP2c!$AC$14:$AC$21</c:f>
              <c:numCache>
                <c:formatCode>General</c:formatCode>
                <c:ptCount val="8"/>
                <c:pt idx="0">
                  <c:v>0</c:v>
                </c:pt>
                <c:pt idx="1">
                  <c:v>11</c:v>
                </c:pt>
                <c:pt idx="2">
                  <c:v>96</c:v>
                </c:pt>
                <c:pt idx="3">
                  <c:v>255</c:v>
                </c:pt>
                <c:pt idx="4">
                  <c:v>408</c:v>
                </c:pt>
                <c:pt idx="5">
                  <c:v>674</c:v>
                </c:pt>
                <c:pt idx="6">
                  <c:v>1285</c:v>
                </c:pt>
                <c:pt idx="7">
                  <c:v>2292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8008448"/>
        <c:axId val="178009984"/>
      </c:scatterChart>
      <c:valAx>
        <c:axId val="178008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8009984"/>
        <c:crosses val="autoZero"/>
        <c:crossBetween val="midCat"/>
      </c:valAx>
      <c:valAx>
        <c:axId val="17800998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7800844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5uM</a:t>
            </a:r>
            <a:r>
              <a:rPr lang="en-US" sz="1200" baseline="0"/>
              <a:t> DHP2c in Assay buffer</a:t>
            </a:r>
            <a:endParaRPr lang="en-US" sz="1200"/>
          </a:p>
        </c:rich>
      </c:tx>
      <c:layout>
        <c:manualLayout>
          <c:xMode val="edge"/>
          <c:yMode val="edge"/>
          <c:x val="0.27694698162729658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8299408835577796"/>
          <c:y val="0.1053176976485832"/>
          <c:w val="0.75025617124962185"/>
          <c:h val="0.7372407969430466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>
                    <a:lumMod val="75000"/>
                  </a:schemeClr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1.91501312335958E-2"/>
                  <c:y val="0.2601505427849729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>
                        <a:solidFill>
                          <a:schemeClr val="accent1"/>
                        </a:solidFill>
                      </a:rPr>
                      <a:t>y = 464.22x
R² = 0.9763</a:t>
                    </a:r>
                    <a:endParaRPr lang="en-US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Sheet1!$B$3:$B$10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Sheet1!$H$3:$H$10</c:f>
              <c:numCache>
                <c:formatCode>General</c:formatCode>
                <c:ptCount val="8"/>
                <c:pt idx="0">
                  <c:v>0</c:v>
                </c:pt>
                <c:pt idx="1">
                  <c:v>205</c:v>
                </c:pt>
                <c:pt idx="2">
                  <c:v>347</c:v>
                </c:pt>
                <c:pt idx="3">
                  <c:v>671</c:v>
                </c:pt>
                <c:pt idx="4">
                  <c:v>1251</c:v>
                </c:pt>
                <c:pt idx="5">
                  <c:v>2166</c:v>
                </c:pt>
                <c:pt idx="6">
                  <c:v>4006</c:v>
                </c:pt>
                <c:pt idx="7">
                  <c:v>6527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892103343312118E-2"/>
                  <c:y val="-2.284464461846456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>
                        <a:solidFill>
                          <a:schemeClr val="accent2"/>
                        </a:solidFill>
                      </a:rPr>
                      <a:t>y = 551.51x
R² = 0.9909</a:t>
                    </a:r>
                    <a:endParaRPr lang="en-US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Sheet1!$B$3:$B$9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Sheet1!$H$3:$H$9</c:f>
              <c:numCache>
                <c:formatCode>General</c:formatCode>
                <c:ptCount val="7"/>
                <c:pt idx="0">
                  <c:v>0</c:v>
                </c:pt>
                <c:pt idx="1">
                  <c:v>205</c:v>
                </c:pt>
                <c:pt idx="2">
                  <c:v>347</c:v>
                </c:pt>
                <c:pt idx="3">
                  <c:v>671</c:v>
                </c:pt>
                <c:pt idx="4">
                  <c:v>1251</c:v>
                </c:pt>
                <c:pt idx="5">
                  <c:v>2166</c:v>
                </c:pt>
                <c:pt idx="6">
                  <c:v>4006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604160"/>
        <c:axId val="78610432"/>
      </c:scatterChart>
      <c:valAx>
        <c:axId val="78604160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610432"/>
        <c:crosses val="autoZero"/>
        <c:crossBetween val="midCat"/>
        <c:majorUnit val="2.5"/>
      </c:valAx>
      <c:valAx>
        <c:axId val="7861043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555882089655061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860416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10uM</a:t>
            </a:r>
            <a:r>
              <a:rPr lang="en-US" sz="1200" baseline="0"/>
              <a:t> DHP2c in Assay buffer</a:t>
            </a:r>
            <a:endParaRPr lang="en-US" sz="1200"/>
          </a:p>
        </c:rich>
      </c:tx>
      <c:layout>
        <c:manualLayout>
          <c:xMode val="edge"/>
          <c:yMode val="edge"/>
          <c:x val="0.27694698162729658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8299408835577796"/>
          <c:y val="0.1053176976485832"/>
          <c:w val="0.75025617124962185"/>
          <c:h val="0.7372407969430466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>
                    <a:lumMod val="75000"/>
                  </a:schemeClr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1.91501312335958E-2"/>
                  <c:y val="0.27002624671916009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 dirty="0"/>
                      <a:t>y = 381.27x
R² = 0.9754</a:t>
                    </a:r>
                    <a:endParaRPr lang="en-US" dirty="0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Sheet1!$B$3:$B$10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Sheet1!$I$3:$I$10</c:f>
              <c:numCache>
                <c:formatCode>General</c:formatCode>
                <c:ptCount val="8"/>
                <c:pt idx="0">
                  <c:v>0</c:v>
                </c:pt>
                <c:pt idx="1">
                  <c:v>160</c:v>
                </c:pt>
                <c:pt idx="2">
                  <c:v>327</c:v>
                </c:pt>
                <c:pt idx="3">
                  <c:v>597</c:v>
                </c:pt>
                <c:pt idx="4">
                  <c:v>1050</c:v>
                </c:pt>
                <c:pt idx="5">
                  <c:v>1783</c:v>
                </c:pt>
                <c:pt idx="6">
                  <c:v>3258</c:v>
                </c:pt>
                <c:pt idx="7">
                  <c:v>5369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892103343312118E-2"/>
                  <c:y val="-2.284464461846456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 dirty="0">
                        <a:solidFill>
                          <a:schemeClr val="accent2"/>
                        </a:solidFill>
                      </a:rPr>
                      <a:t>y = 451.32x
R² = 0.986</a:t>
                    </a:r>
                    <a:endParaRPr lang="en-US" dirty="0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Sheet1!$B$3:$B$9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Sheet1!$I$3:$I$9</c:f>
              <c:numCache>
                <c:formatCode>General</c:formatCode>
                <c:ptCount val="7"/>
                <c:pt idx="0">
                  <c:v>0</c:v>
                </c:pt>
                <c:pt idx="1">
                  <c:v>160</c:v>
                </c:pt>
                <c:pt idx="2">
                  <c:v>327</c:v>
                </c:pt>
                <c:pt idx="3">
                  <c:v>597</c:v>
                </c:pt>
                <c:pt idx="4">
                  <c:v>1050</c:v>
                </c:pt>
                <c:pt idx="5">
                  <c:v>1783</c:v>
                </c:pt>
                <c:pt idx="6">
                  <c:v>3258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620928"/>
        <c:axId val="78631296"/>
      </c:scatterChart>
      <c:valAx>
        <c:axId val="78620928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631296"/>
        <c:crosses val="autoZero"/>
        <c:crossBetween val="midCat"/>
        <c:majorUnit val="2.5"/>
      </c:valAx>
      <c:valAx>
        <c:axId val="786312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555882089655061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862092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25uM</a:t>
            </a:r>
            <a:r>
              <a:rPr lang="en-US" sz="1200" baseline="0"/>
              <a:t> DHP2c in Assay buffer</a:t>
            </a:r>
            <a:endParaRPr lang="en-US" sz="1200"/>
          </a:p>
        </c:rich>
      </c:tx>
      <c:layout>
        <c:manualLayout>
          <c:xMode val="edge"/>
          <c:yMode val="edge"/>
          <c:x val="0.23694698162729663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8299408835577796"/>
          <c:y val="0.1053176976485832"/>
          <c:w val="0.75025617124962185"/>
          <c:h val="0.7372407969430466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>
                    <a:lumMod val="75000"/>
                  </a:schemeClr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9.1566669182326643E-3"/>
                  <c:y val="0.2771314703563736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>
                        <a:solidFill>
                          <a:schemeClr val="accent1"/>
                        </a:solidFill>
                      </a:rPr>
                      <a:t>y = 331.98x
R² = 0.9857</a:t>
                    </a:r>
                    <a:endParaRPr lang="en-US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Sheet1!$B$3:$B$10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Sheet1!$J$3:$J$10</c:f>
              <c:numCache>
                <c:formatCode>General</c:formatCode>
                <c:ptCount val="8"/>
                <c:pt idx="0">
                  <c:v>0</c:v>
                </c:pt>
                <c:pt idx="1">
                  <c:v>140</c:v>
                </c:pt>
                <c:pt idx="2">
                  <c:v>274</c:v>
                </c:pt>
                <c:pt idx="3">
                  <c:v>451</c:v>
                </c:pt>
                <c:pt idx="4">
                  <c:v>796</c:v>
                </c:pt>
                <c:pt idx="5">
                  <c:v>1435</c:v>
                </c:pt>
                <c:pt idx="6">
                  <c:v>2820</c:v>
                </c:pt>
                <c:pt idx="7">
                  <c:v>4732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892103343312118E-2"/>
                  <c:y val="-2.284464461846456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>
                        <a:solidFill>
                          <a:schemeClr val="accent2"/>
                        </a:solidFill>
                      </a:rPr>
                      <a:t>y = 381.53x
R² = 0.9952</a:t>
                    </a:r>
                    <a:endParaRPr lang="en-US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Sheet1!$B$3:$B$9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Sheet1!$J$3:$J$9</c:f>
              <c:numCache>
                <c:formatCode>General</c:formatCode>
                <c:ptCount val="7"/>
                <c:pt idx="0">
                  <c:v>0</c:v>
                </c:pt>
                <c:pt idx="1">
                  <c:v>140</c:v>
                </c:pt>
                <c:pt idx="2">
                  <c:v>274</c:v>
                </c:pt>
                <c:pt idx="3">
                  <c:v>451</c:v>
                </c:pt>
                <c:pt idx="4">
                  <c:v>796</c:v>
                </c:pt>
                <c:pt idx="5">
                  <c:v>1435</c:v>
                </c:pt>
                <c:pt idx="6">
                  <c:v>2820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778368"/>
        <c:axId val="78780288"/>
      </c:scatterChart>
      <c:valAx>
        <c:axId val="78778368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780288"/>
        <c:crosses val="autoZero"/>
        <c:crossBetween val="midCat"/>
        <c:majorUnit val="2.5"/>
      </c:valAx>
      <c:valAx>
        <c:axId val="7878028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555882089655061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877836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50uM</a:t>
            </a:r>
            <a:r>
              <a:rPr lang="en-US" sz="1200" baseline="0"/>
              <a:t> DHP2c in Assay buffer</a:t>
            </a:r>
            <a:endParaRPr lang="en-US" sz="1200"/>
          </a:p>
        </c:rich>
      </c:tx>
      <c:layout>
        <c:manualLayout>
          <c:xMode val="edge"/>
          <c:yMode val="edge"/>
          <c:x val="0.2672034625479507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8299408835577796"/>
          <c:y val="0.1053176976485832"/>
          <c:w val="0.75025617124962185"/>
          <c:h val="0.7372407969430466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>
                    <a:lumMod val="75000"/>
                  </a:schemeClr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9.1566669182326643E-3"/>
                  <c:y val="0.2771314703563736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>
                        <a:solidFill>
                          <a:schemeClr val="accent1"/>
                        </a:solidFill>
                      </a:rPr>
                      <a:t>y = 297.33x
R² = 0.983</a:t>
                    </a:r>
                    <a:endParaRPr lang="en-US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Sheet1!$B$3:$B$10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Sheet1!$K$3:$K$10</c:f>
              <c:numCache>
                <c:formatCode>General</c:formatCode>
                <c:ptCount val="8"/>
                <c:pt idx="0">
                  <c:v>0</c:v>
                </c:pt>
                <c:pt idx="1">
                  <c:v>133</c:v>
                </c:pt>
                <c:pt idx="2">
                  <c:v>173</c:v>
                </c:pt>
                <c:pt idx="3">
                  <c:v>399</c:v>
                </c:pt>
                <c:pt idx="4">
                  <c:v>702</c:v>
                </c:pt>
                <c:pt idx="5">
                  <c:v>1316</c:v>
                </c:pt>
                <c:pt idx="6">
                  <c:v>2576</c:v>
                </c:pt>
                <c:pt idx="7">
                  <c:v>4209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892103343312118E-2"/>
                  <c:y val="-2.284464461846456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>
                        <a:solidFill>
                          <a:schemeClr val="accent2"/>
                        </a:solidFill>
                      </a:rPr>
                      <a:t>y = 347.52x
R² = 0.9977</a:t>
                    </a:r>
                    <a:endParaRPr lang="en-US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Sheet1!$B$3:$B$9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Sheet1!$K$3:$K$9</c:f>
              <c:numCache>
                <c:formatCode>General</c:formatCode>
                <c:ptCount val="7"/>
                <c:pt idx="0">
                  <c:v>0</c:v>
                </c:pt>
                <c:pt idx="1">
                  <c:v>133</c:v>
                </c:pt>
                <c:pt idx="2">
                  <c:v>173</c:v>
                </c:pt>
                <c:pt idx="3">
                  <c:v>399</c:v>
                </c:pt>
                <c:pt idx="4">
                  <c:v>702</c:v>
                </c:pt>
                <c:pt idx="5">
                  <c:v>1316</c:v>
                </c:pt>
                <c:pt idx="6">
                  <c:v>2576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700928"/>
        <c:axId val="78702848"/>
      </c:scatterChart>
      <c:valAx>
        <c:axId val="78700928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702848"/>
        <c:crosses val="autoZero"/>
        <c:crossBetween val="midCat"/>
        <c:majorUnit val="2.5"/>
      </c:valAx>
      <c:valAx>
        <c:axId val="7870284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555882089655061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870092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0uM</a:t>
            </a:r>
            <a:r>
              <a:rPr lang="en-US" sz="1200" baseline="0"/>
              <a:t> DHP2c in 0.01% DMSO</a:t>
            </a:r>
            <a:endParaRPr lang="en-US" sz="1200"/>
          </a:p>
        </c:rich>
      </c:tx>
      <c:layout>
        <c:manualLayout>
          <c:xMode val="edge"/>
          <c:yMode val="edge"/>
          <c:x val="0.32751099207228251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8299408835577796"/>
          <c:y val="0.1053176976485832"/>
          <c:w val="0.75025617124962185"/>
          <c:h val="0.7372407969430466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>
                    <a:lumMod val="75000"/>
                  </a:schemeClr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9.1566669182326643E-3"/>
                  <c:y val="0.2771314703563736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>
                        <a:solidFill>
                          <a:schemeClr val="accent1"/>
                        </a:solidFill>
                      </a:rPr>
                      <a:t>y = 347x
R² = 0.9695</a:t>
                    </a:r>
                    <a:endParaRPr lang="en-US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Sheet1!$B$3:$B$10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Sheet1!$H$27:$H$34</c:f>
              <c:numCache>
                <c:formatCode>General</c:formatCode>
                <c:ptCount val="8"/>
                <c:pt idx="0">
                  <c:v>0</c:v>
                </c:pt>
                <c:pt idx="1">
                  <c:v>153</c:v>
                </c:pt>
                <c:pt idx="2">
                  <c:v>301</c:v>
                </c:pt>
                <c:pt idx="3">
                  <c:v>561</c:v>
                </c:pt>
                <c:pt idx="4">
                  <c:v>974</c:v>
                </c:pt>
                <c:pt idx="5">
                  <c:v>1686</c:v>
                </c:pt>
                <c:pt idx="6">
                  <c:v>2997</c:v>
                </c:pt>
                <c:pt idx="7">
                  <c:v>4851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892103343312118E-2"/>
                  <c:y val="-2.284464461846456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>
                        <a:solidFill>
                          <a:schemeClr val="accent2"/>
                        </a:solidFill>
                      </a:rPr>
                      <a:t>y = 417.82x
R² = 0.9836</a:t>
                    </a:r>
                    <a:endParaRPr lang="en-US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Sheet1!$B$3:$B$9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Sheet1!$H$27:$H$33</c:f>
              <c:numCache>
                <c:formatCode>General</c:formatCode>
                <c:ptCount val="7"/>
                <c:pt idx="0">
                  <c:v>0</c:v>
                </c:pt>
                <c:pt idx="1">
                  <c:v>153</c:v>
                </c:pt>
                <c:pt idx="2">
                  <c:v>301</c:v>
                </c:pt>
                <c:pt idx="3">
                  <c:v>561</c:v>
                </c:pt>
                <c:pt idx="4">
                  <c:v>974</c:v>
                </c:pt>
                <c:pt idx="5">
                  <c:v>1686</c:v>
                </c:pt>
                <c:pt idx="6">
                  <c:v>2997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924032"/>
        <c:axId val="78942592"/>
      </c:scatterChart>
      <c:valAx>
        <c:axId val="78924032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942592"/>
        <c:crosses val="autoZero"/>
        <c:crossBetween val="midCat"/>
        <c:majorUnit val="2.5"/>
      </c:valAx>
      <c:valAx>
        <c:axId val="789425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555882089655061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892403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5uM</a:t>
            </a:r>
            <a:r>
              <a:rPr lang="en-US" sz="1200" baseline="0"/>
              <a:t> DHP2c in 0.01% DMSO</a:t>
            </a:r>
            <a:endParaRPr lang="en-US" sz="1200"/>
          </a:p>
        </c:rich>
      </c:tx>
      <c:layout>
        <c:manualLayout>
          <c:xMode val="edge"/>
          <c:yMode val="edge"/>
          <c:x val="0.30622228487423725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8299408835577796"/>
          <c:y val="0.1053176976485832"/>
          <c:w val="0.75025617124962185"/>
          <c:h val="0.7372407969430466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>
                    <a:lumMod val="75000"/>
                  </a:schemeClr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9.1566669182326643E-3"/>
                  <c:y val="0.2771314703563736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>
                        <a:solidFill>
                          <a:schemeClr val="accent1"/>
                        </a:solidFill>
                      </a:rPr>
                      <a:t>y = 367.9x
R² = 0.976</a:t>
                    </a:r>
                    <a:endParaRPr lang="en-US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Sheet1!$B$3:$B$10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Sheet1!$I$27:$I$34</c:f>
              <c:numCache>
                <c:formatCode>General</c:formatCode>
                <c:ptCount val="8"/>
                <c:pt idx="0">
                  <c:v>0</c:v>
                </c:pt>
                <c:pt idx="1">
                  <c:v>147</c:v>
                </c:pt>
                <c:pt idx="2">
                  <c:v>309</c:v>
                </c:pt>
                <c:pt idx="3">
                  <c:v>595</c:v>
                </c:pt>
                <c:pt idx="4">
                  <c:v>1006</c:v>
                </c:pt>
                <c:pt idx="5">
                  <c:v>1751</c:v>
                </c:pt>
                <c:pt idx="6">
                  <c:v>3104</c:v>
                </c:pt>
                <c:pt idx="7">
                  <c:v>5193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892103343312118E-2"/>
                  <c:y val="-2.284464461846456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>
                        <a:solidFill>
                          <a:schemeClr val="accent2"/>
                        </a:solidFill>
                      </a:rPr>
                      <a:t>y = 433.03x
R² = 0.9832</a:t>
                    </a:r>
                    <a:endParaRPr lang="en-US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Sheet1!$B$3:$B$9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Sheet1!$I$27:$I$33</c:f>
              <c:numCache>
                <c:formatCode>General</c:formatCode>
                <c:ptCount val="7"/>
                <c:pt idx="0">
                  <c:v>0</c:v>
                </c:pt>
                <c:pt idx="1">
                  <c:v>147</c:v>
                </c:pt>
                <c:pt idx="2">
                  <c:v>309</c:v>
                </c:pt>
                <c:pt idx="3">
                  <c:v>595</c:v>
                </c:pt>
                <c:pt idx="4">
                  <c:v>1006</c:v>
                </c:pt>
                <c:pt idx="5">
                  <c:v>1751</c:v>
                </c:pt>
                <c:pt idx="6">
                  <c:v>3104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948992"/>
        <c:axId val="78951168"/>
      </c:scatterChart>
      <c:valAx>
        <c:axId val="78948992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8951168"/>
        <c:crosses val="autoZero"/>
        <c:crossBetween val="midCat"/>
        <c:majorUnit val="2.5"/>
      </c:valAx>
      <c:valAx>
        <c:axId val="7895116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555882089655061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78948992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0.2% DMSO 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DHP1c!$G$14:$G$21</c:f>
              <c:numCache>
                <c:formatCode>General</c:formatCode>
                <c:ptCount val="8"/>
                <c:pt idx="0">
                  <c:v>0</c:v>
                </c:pt>
                <c:pt idx="1">
                  <c:v>51</c:v>
                </c:pt>
                <c:pt idx="2">
                  <c:v>90</c:v>
                </c:pt>
                <c:pt idx="3">
                  <c:v>167</c:v>
                </c:pt>
                <c:pt idx="4">
                  <c:v>297</c:v>
                </c:pt>
                <c:pt idx="5">
                  <c:v>504</c:v>
                </c:pt>
                <c:pt idx="6">
                  <c:v>892</c:v>
                </c:pt>
                <c:pt idx="7">
                  <c:v>1494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5769856"/>
        <c:axId val="195771776"/>
      </c:scatterChart>
      <c:valAx>
        <c:axId val="195769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5771776"/>
        <c:crosses val="autoZero"/>
        <c:crossBetween val="midCat"/>
      </c:valAx>
      <c:valAx>
        <c:axId val="1957717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5769856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10uM</a:t>
            </a:r>
            <a:r>
              <a:rPr lang="en-US" sz="1200" baseline="0"/>
              <a:t> DHP2c in 0.01% DMSO</a:t>
            </a:r>
            <a:endParaRPr lang="en-US" sz="1200"/>
          </a:p>
        </c:rich>
      </c:tx>
      <c:layout>
        <c:manualLayout>
          <c:xMode val="edge"/>
          <c:yMode val="edge"/>
          <c:x val="0.28643423177871996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8299408835577796"/>
          <c:y val="0.1053176976485832"/>
          <c:w val="0.75025617124962185"/>
          <c:h val="0.7372407969430466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>
                    <a:lumMod val="75000"/>
                  </a:schemeClr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9.1566669182326643E-3"/>
                  <c:y val="0.2771314703563736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>
                        <a:solidFill>
                          <a:schemeClr val="accent1"/>
                        </a:solidFill>
                      </a:rPr>
                      <a:t>y = 353.14x
R² = 0.9727</a:t>
                    </a:r>
                    <a:endParaRPr lang="en-US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Sheet1!$B$3:$B$10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Sheet1!$J$27:$J$34</c:f>
              <c:numCache>
                <c:formatCode>General</c:formatCode>
                <c:ptCount val="8"/>
                <c:pt idx="0">
                  <c:v>0</c:v>
                </c:pt>
                <c:pt idx="1">
                  <c:v>144</c:v>
                </c:pt>
                <c:pt idx="2">
                  <c:v>283</c:v>
                </c:pt>
                <c:pt idx="3">
                  <c:v>523</c:v>
                </c:pt>
                <c:pt idx="4">
                  <c:v>944</c:v>
                </c:pt>
                <c:pt idx="5">
                  <c:v>1672</c:v>
                </c:pt>
                <c:pt idx="6">
                  <c:v>3089</c:v>
                </c:pt>
                <c:pt idx="7">
                  <c:v>4938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892103343312118E-2"/>
                  <c:y val="-2.284464461846456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>
                        <a:solidFill>
                          <a:schemeClr val="accent2"/>
                        </a:solidFill>
                      </a:rPr>
                      <a:t>y = 424.96x
R² = 0.9915</a:t>
                    </a:r>
                    <a:endParaRPr lang="en-US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Sheet1!$B$3:$B$9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Sheet1!$J$27:$J$33</c:f>
              <c:numCache>
                <c:formatCode>General</c:formatCode>
                <c:ptCount val="7"/>
                <c:pt idx="0">
                  <c:v>0</c:v>
                </c:pt>
                <c:pt idx="1">
                  <c:v>144</c:v>
                </c:pt>
                <c:pt idx="2">
                  <c:v>283</c:v>
                </c:pt>
                <c:pt idx="3">
                  <c:v>523</c:v>
                </c:pt>
                <c:pt idx="4">
                  <c:v>944</c:v>
                </c:pt>
                <c:pt idx="5">
                  <c:v>1672</c:v>
                </c:pt>
                <c:pt idx="6">
                  <c:v>3089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293888"/>
        <c:axId val="80295808"/>
      </c:scatterChart>
      <c:valAx>
        <c:axId val="80293888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0295808"/>
        <c:crosses val="autoZero"/>
        <c:crossBetween val="midCat"/>
        <c:majorUnit val="2.5"/>
      </c:valAx>
      <c:valAx>
        <c:axId val="8029580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555882089655061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029388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25uM</a:t>
            </a:r>
            <a:r>
              <a:rPr lang="en-US" sz="1200" baseline="0"/>
              <a:t> DHP2c in 0.01% DMSO</a:t>
            </a:r>
            <a:endParaRPr lang="en-US" sz="1200"/>
          </a:p>
        </c:rich>
      </c:tx>
      <c:layout>
        <c:manualLayout>
          <c:xMode val="edge"/>
          <c:yMode val="edge"/>
          <c:x val="0.26720346254795074"/>
          <c:y val="0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18299408835577796"/>
          <c:y val="0.1053176976485832"/>
          <c:w val="0.75025617124962185"/>
          <c:h val="0.7372407969430466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spPr>
              <a:ln>
                <a:solidFill>
                  <a:schemeClr val="accent1">
                    <a:lumMod val="75000"/>
                  </a:schemeClr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9.1566669182326643E-3"/>
                  <c:y val="0.27713147035637364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>
                        <a:solidFill>
                          <a:schemeClr val="accent1"/>
                        </a:solidFill>
                      </a:rPr>
                      <a:t>y = 363.22x
R² = 0.9825</a:t>
                    </a:r>
                    <a:endParaRPr lang="en-US">
                      <a:solidFill>
                        <a:schemeClr val="accent1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Sheet1!$B$3:$B$10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Sheet1!$K$27:$K$34</c:f>
              <c:numCache>
                <c:formatCode>General</c:formatCode>
                <c:ptCount val="8"/>
                <c:pt idx="0">
                  <c:v>0</c:v>
                </c:pt>
                <c:pt idx="1">
                  <c:v>167</c:v>
                </c:pt>
                <c:pt idx="2">
                  <c:v>278</c:v>
                </c:pt>
                <c:pt idx="3">
                  <c:v>532</c:v>
                </c:pt>
                <c:pt idx="4">
                  <c:v>929</c:v>
                </c:pt>
                <c:pt idx="5">
                  <c:v>1681</c:v>
                </c:pt>
                <c:pt idx="6">
                  <c:v>3036</c:v>
                </c:pt>
                <c:pt idx="7">
                  <c:v>5165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noFill/>
            </a:ln>
          </c:spPr>
          <c:marker>
            <c:symbol val="none"/>
          </c:marker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2.892103343312118E-2"/>
                  <c:y val="-2.284464461846456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>
                        <a:solidFill>
                          <a:schemeClr val="accent2"/>
                        </a:solidFill>
                      </a:rPr>
                      <a:t>y = 419.89x
R² = 0.9894</a:t>
                    </a:r>
                    <a:endParaRPr lang="en-US">
                      <a:solidFill>
                        <a:schemeClr val="accent2"/>
                      </a:solidFill>
                    </a:endParaRPr>
                  </a:p>
                </c:rich>
              </c:tx>
              <c:numFmt formatCode="General" sourceLinked="0"/>
            </c:trendlineLbl>
          </c:trendline>
          <c:xVal>
            <c:numRef>
              <c:f>Sheet1!$B$3:$B$9</c:f>
              <c:numCache>
                <c:formatCode>General</c:formatCode>
                <c:ptCount val="7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</c:numCache>
            </c:numRef>
          </c:xVal>
          <c:yVal>
            <c:numRef>
              <c:f>Sheet1!$K$27:$K$33</c:f>
              <c:numCache>
                <c:formatCode>General</c:formatCode>
                <c:ptCount val="7"/>
                <c:pt idx="0">
                  <c:v>0</c:v>
                </c:pt>
                <c:pt idx="1">
                  <c:v>167</c:v>
                </c:pt>
                <c:pt idx="2">
                  <c:v>278</c:v>
                </c:pt>
                <c:pt idx="3">
                  <c:v>532</c:v>
                </c:pt>
                <c:pt idx="4">
                  <c:v>929</c:v>
                </c:pt>
                <c:pt idx="5">
                  <c:v>1681</c:v>
                </c:pt>
                <c:pt idx="6">
                  <c:v>3036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0363904"/>
        <c:axId val="80365824"/>
      </c:scatterChart>
      <c:valAx>
        <c:axId val="80363904"/>
        <c:scaling>
          <c:orientation val="minMax"/>
          <c:max val="15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[Standard], uM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80365824"/>
        <c:crosses val="autoZero"/>
        <c:crossBetween val="midCat"/>
        <c:majorUnit val="2.5"/>
      </c:valAx>
      <c:valAx>
        <c:axId val="8036582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AFU</a:t>
                </a:r>
              </a:p>
            </c:rich>
          </c:tx>
          <c:layout>
            <c:manualLayout>
              <c:xMode val="edge"/>
              <c:yMode val="edge"/>
              <c:x val="0"/>
              <c:y val="0.3555882089655061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036390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0.2% DMSO 5uM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DHP1c!$H$14:$H$21</c:f>
              <c:numCache>
                <c:formatCode>General</c:formatCode>
                <c:ptCount val="8"/>
                <c:pt idx="0">
                  <c:v>0</c:v>
                </c:pt>
                <c:pt idx="1">
                  <c:v>11</c:v>
                </c:pt>
                <c:pt idx="2">
                  <c:v>33</c:v>
                </c:pt>
                <c:pt idx="3">
                  <c:v>114</c:v>
                </c:pt>
                <c:pt idx="4">
                  <c:v>215</c:v>
                </c:pt>
                <c:pt idx="5">
                  <c:v>400</c:v>
                </c:pt>
                <c:pt idx="6">
                  <c:v>820</c:v>
                </c:pt>
                <c:pt idx="7">
                  <c:v>1294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3009024"/>
        <c:axId val="203019008"/>
      </c:scatterChart>
      <c:valAx>
        <c:axId val="20300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03019008"/>
        <c:crosses val="autoZero"/>
        <c:crossBetween val="midCat"/>
      </c:valAx>
      <c:valAx>
        <c:axId val="2030190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03009024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0.2% DMSO 10uM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DHP1c!$I$14:$I$21</c:f>
              <c:numCache>
                <c:formatCode>General</c:formatCode>
                <c:ptCount val="8"/>
                <c:pt idx="0">
                  <c:v>0</c:v>
                </c:pt>
                <c:pt idx="1">
                  <c:v>-3</c:v>
                </c:pt>
                <c:pt idx="2">
                  <c:v>9</c:v>
                </c:pt>
                <c:pt idx="3">
                  <c:v>63</c:v>
                </c:pt>
                <c:pt idx="4">
                  <c:v>194</c:v>
                </c:pt>
                <c:pt idx="5">
                  <c:v>369</c:v>
                </c:pt>
                <c:pt idx="6">
                  <c:v>744</c:v>
                </c:pt>
                <c:pt idx="7">
                  <c:v>1332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7309568"/>
        <c:axId val="217311872"/>
      </c:scatterChart>
      <c:valAx>
        <c:axId val="217309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311872"/>
        <c:crosses val="autoZero"/>
        <c:crossBetween val="midCat"/>
      </c:valAx>
      <c:valAx>
        <c:axId val="21731187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17309568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15507436570428"/>
          <c:y val="5.1400554097404488E-2"/>
          <c:w val="0.86551246719160102"/>
          <c:h val="0.8326195683872849"/>
        </c:manualLayout>
      </c:layout>
      <c:scatterChart>
        <c:scatterStyle val="lineMarker"/>
        <c:varyColors val="0"/>
        <c:ser>
          <c:idx val="0"/>
          <c:order val="0"/>
          <c:tx>
            <c:v>0.5% DMSO 0uM DHP1c</c:v>
          </c:tx>
          <c:spPr>
            <a:ln w="28575">
              <a:noFill/>
            </a:ln>
          </c:spPr>
          <c:trendline>
            <c:spPr>
              <a:ln>
                <a:solidFill>
                  <a:schemeClr val="accent1"/>
                </a:solidFill>
              </a:ln>
            </c:spPr>
            <c:trendlineType val="linear"/>
            <c:intercept val="0"/>
            <c:dispRSqr val="1"/>
            <c:dispEq val="1"/>
            <c:trendlineLbl>
              <c:layout>
                <c:manualLayout>
                  <c:x val="-0.32760083114610672"/>
                  <c:y val="0.50415500145815106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</c:trendlineLbl>
          </c:trendline>
          <c:trendline>
            <c:spPr>
              <a:ln>
                <a:solidFill>
                  <a:schemeClr val="accent2"/>
                </a:solidFill>
                <a:prstDash val="dash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0.31801749781277339"/>
                  <c:y val="0.152303149606299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>
                      <a:solidFill>
                        <a:srgbClr val="C00000"/>
                      </a:solidFill>
                    </a:defRPr>
                  </a:pPr>
                  <a:endParaRPr lang="en-US"/>
                </a:p>
              </c:txPr>
            </c:trendlineLbl>
          </c:trendline>
          <c:xVal>
            <c:numRef>
              <c:f>DHP1c!$A$14:$A$21</c:f>
              <c:numCache>
                <c:formatCode>General</c:formatCode>
                <c:ptCount val="8"/>
                <c:pt idx="0">
                  <c:v>0</c:v>
                </c:pt>
                <c:pt idx="1">
                  <c:v>0.234375</c:v>
                </c:pt>
                <c:pt idx="2">
                  <c:v>0.46875</c:v>
                </c:pt>
                <c:pt idx="3">
                  <c:v>0.9375</c:v>
                </c:pt>
                <c:pt idx="4">
                  <c:v>1.875</c:v>
                </c:pt>
                <c:pt idx="5">
                  <c:v>3.75</c:v>
                </c:pt>
                <c:pt idx="6">
                  <c:v>7.5</c:v>
                </c:pt>
                <c:pt idx="7">
                  <c:v>15</c:v>
                </c:pt>
              </c:numCache>
            </c:numRef>
          </c:xVal>
          <c:yVal>
            <c:numRef>
              <c:f>DHP1c!$J$14:$J$21</c:f>
              <c:numCache>
                <c:formatCode>General</c:formatCode>
                <c:ptCount val="8"/>
                <c:pt idx="0">
                  <c:v>0</c:v>
                </c:pt>
                <c:pt idx="1">
                  <c:v>55</c:v>
                </c:pt>
                <c:pt idx="2">
                  <c:v>93</c:v>
                </c:pt>
                <c:pt idx="3">
                  <c:v>178</c:v>
                </c:pt>
                <c:pt idx="4">
                  <c:v>318</c:v>
                </c:pt>
                <c:pt idx="5">
                  <c:v>510</c:v>
                </c:pt>
                <c:pt idx="6">
                  <c:v>661</c:v>
                </c:pt>
                <c:pt idx="7">
                  <c:v>1409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7872640"/>
        <c:axId val="266914432"/>
      </c:scatterChart>
      <c:valAx>
        <c:axId val="237872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66914432"/>
        <c:crosses val="autoZero"/>
        <c:crossBetween val="midCat"/>
      </c:valAx>
      <c:valAx>
        <c:axId val="26691443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37872640"/>
        <c:crosses val="autoZero"/>
        <c:crossBetween val="midCat"/>
      </c:valAx>
      <c:spPr>
        <a:ln>
          <a:solidFill>
            <a:schemeClr val="tx1">
              <a:lumMod val="50000"/>
              <a:lumOff val="50000"/>
            </a:schemeClr>
          </a:solidFill>
        </a:ln>
      </c:spPr>
    </c:plotArea>
    <c:legend>
      <c:legendPos val="r"/>
      <c:layout>
        <c:manualLayout>
          <c:xMode val="edge"/>
          <c:yMode val="edge"/>
          <c:x val="7.1417541557305342E-2"/>
          <c:y val="4.1474555263925343E-2"/>
          <c:w val="0.39126465441819774"/>
          <c:h val="8.5636482939632552E-2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67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86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02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5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9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44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62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25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37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72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285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98629-CE25-4853-A743-13AEABA85DEF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A8C73-C939-467B-89DB-0FF75B5BA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0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6.xml"/><Relationship Id="rId4" Type="http://schemas.openxmlformats.org/officeDocument/2006/relationships/chart" Target="../charts/char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4.xml"/><Relationship Id="rId4" Type="http://schemas.openxmlformats.org/officeDocument/2006/relationships/chart" Target="../charts/char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3.xml"/><Relationship Id="rId4" Type="http://schemas.openxmlformats.org/officeDocument/2006/relationships/chart" Target="../charts/chart3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37.xml"/><Relationship Id="rId4" Type="http://schemas.openxmlformats.org/officeDocument/2006/relationships/chart" Target="../charts/chart3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1.xml"/><Relationship Id="rId4" Type="http://schemas.openxmlformats.org/officeDocument/2006/relationships/chart" Target="../charts/chart4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5.xml"/><Relationship Id="rId4" Type="http://schemas.openxmlformats.org/officeDocument/2006/relationships/chart" Target="../charts/chart4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7.xml"/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9.xml"/><Relationship Id="rId4" Type="http://schemas.openxmlformats.org/officeDocument/2006/relationships/chart" Target="../charts/chart4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1.xml"/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53.xml"/><Relationship Id="rId4" Type="http://schemas.openxmlformats.org/officeDocument/2006/relationships/chart" Target="../charts/chart5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5.xml"/><Relationship Id="rId2" Type="http://schemas.openxmlformats.org/officeDocument/2006/relationships/chart" Target="../charts/chart5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7.xml"/><Relationship Id="rId2" Type="http://schemas.openxmlformats.org/officeDocument/2006/relationships/chart" Target="../charts/chart56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9.xml"/><Relationship Id="rId2" Type="http://schemas.openxmlformats.org/officeDocument/2006/relationships/chart" Target="../charts/chart5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1.xml"/><Relationship Id="rId2" Type="http://schemas.openxmlformats.org/officeDocument/2006/relationships/chart" Target="../charts/chart6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limetrics.com/assets/documents/Spit_Tips_-_Inter__Intra_Assay_Coefficients_of_Variability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limetrics.com/assets/documents/Spit_Tips_-_Inter__Intra_Assay_Coefficients_of_Variability.pdf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limetrics.com/assets/documents/Spit_Tips_-_Inter__Intra_Assay_Coefficients_of_Variability.pdf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limetrics.com/assets/documents/Spit_Tips_-_Inter__Intra_Assay_Coefficients_of_Variability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38400" y="2514600"/>
            <a:ext cx="444057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b="1" dirty="0" smtClean="0"/>
              <a:t>Intra-day variation evaluation</a:t>
            </a:r>
          </a:p>
        </p:txBody>
      </p:sp>
    </p:spTree>
    <p:extLst>
      <p:ext uri="{BB962C8B-B14F-4D97-AF65-F5344CB8AC3E}">
        <p14:creationId xmlns:p14="http://schemas.microsoft.com/office/powerpoint/2010/main" val="2425905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76400" y="2196699"/>
            <a:ext cx="59436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smtClean="0"/>
              <a:t>Previous </a:t>
            </a:r>
            <a:r>
              <a:rPr lang="en-US" sz="2700" b="1" dirty="0" err="1" smtClean="0"/>
              <a:t>ppt</a:t>
            </a:r>
            <a:r>
              <a:rPr lang="en-US" sz="2700" b="1" dirty="0" smtClean="0"/>
              <a:t> files with date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3509151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9186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DHP1c in 0.05% </a:t>
            </a:r>
            <a:r>
              <a:rPr lang="en-US" b="1" dirty="0"/>
              <a:t>DMSO (12/17/2015-12/22/2015)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9121257"/>
              </p:ext>
            </p:extLst>
          </p:nvPr>
        </p:nvGraphicFramePr>
        <p:xfrm>
          <a:off x="1676400" y="457200"/>
          <a:ext cx="4267200" cy="1844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1600"/>
                <a:gridCol w="1447800"/>
                <a:gridCol w="144780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2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974417"/>
              </p:ext>
            </p:extLst>
          </p:nvPr>
        </p:nvGraphicFramePr>
        <p:xfrm>
          <a:off x="0" y="2743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5351469"/>
              </p:ext>
            </p:extLst>
          </p:nvPr>
        </p:nvGraphicFramePr>
        <p:xfrm>
          <a:off x="4610100" y="277653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6531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9069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DHP1c in 0.1% </a:t>
            </a:r>
            <a:r>
              <a:rPr lang="en-US" b="1" dirty="0"/>
              <a:t>DMSO (12/17/2015-12/22/2015)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66724"/>
              </p:ext>
            </p:extLst>
          </p:nvPr>
        </p:nvGraphicFramePr>
        <p:xfrm>
          <a:off x="152398" y="762000"/>
          <a:ext cx="4343402" cy="1844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401"/>
                <a:gridCol w="990600"/>
                <a:gridCol w="1060555"/>
                <a:gridCol w="996846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2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</a:t>
                      </a:r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453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1894800"/>
              </p:ext>
            </p:extLst>
          </p:nvPr>
        </p:nvGraphicFramePr>
        <p:xfrm>
          <a:off x="4572000" y="40719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2250662"/>
              </p:ext>
            </p:extLst>
          </p:nvPr>
        </p:nvGraphicFramePr>
        <p:xfrm>
          <a:off x="0" y="32766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0486318"/>
              </p:ext>
            </p:extLst>
          </p:nvPr>
        </p:nvGraphicFramePr>
        <p:xfrm>
          <a:off x="4629150" y="32670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37697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6648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DHP1c in 0.2% DMSO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573272"/>
              </p:ext>
            </p:extLst>
          </p:nvPr>
        </p:nvGraphicFramePr>
        <p:xfrm>
          <a:off x="152398" y="838200"/>
          <a:ext cx="4343402" cy="1844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401"/>
                <a:gridCol w="990600"/>
                <a:gridCol w="1060555"/>
                <a:gridCol w="996846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2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</a:t>
                      </a:r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320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317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626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912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1001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1514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1458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1589</a:t>
                      </a:r>
                    </a:p>
                  </a:txBody>
                  <a:tcPr marL="9525" marR="9525" marT="9525" marB="0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4096697"/>
              </p:ext>
            </p:extLst>
          </p:nvPr>
        </p:nvGraphicFramePr>
        <p:xfrm>
          <a:off x="4594860" y="4572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1201799"/>
              </p:ext>
            </p:extLst>
          </p:nvPr>
        </p:nvGraphicFramePr>
        <p:xfrm>
          <a:off x="-7620" y="3352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8377564"/>
              </p:ext>
            </p:extLst>
          </p:nvPr>
        </p:nvGraphicFramePr>
        <p:xfrm>
          <a:off x="4621530" y="3343275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019202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9069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DHP1c in 0.5% </a:t>
            </a:r>
            <a:r>
              <a:rPr lang="en-US" b="1" dirty="0"/>
              <a:t>DMSO (12/17/2015-12/22/2015)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211323"/>
              </p:ext>
            </p:extLst>
          </p:nvPr>
        </p:nvGraphicFramePr>
        <p:xfrm>
          <a:off x="304800" y="386069"/>
          <a:ext cx="8458200" cy="1447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4135"/>
                <a:gridCol w="1570808"/>
                <a:gridCol w="1570808"/>
                <a:gridCol w="1681736"/>
                <a:gridCol w="1580713"/>
              </a:tblGrid>
              <a:tr h="1473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6817210"/>
              </p:ext>
            </p:extLst>
          </p:nvPr>
        </p:nvGraphicFramePr>
        <p:xfrm>
          <a:off x="27549" y="1828800"/>
          <a:ext cx="45720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1566924"/>
              </p:ext>
            </p:extLst>
          </p:nvPr>
        </p:nvGraphicFramePr>
        <p:xfrm>
          <a:off x="4590024" y="1828800"/>
          <a:ext cx="45720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5137603"/>
              </p:ext>
            </p:extLst>
          </p:nvPr>
        </p:nvGraphicFramePr>
        <p:xfrm>
          <a:off x="29308" y="4343400"/>
          <a:ext cx="4572000" cy="252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2876185"/>
              </p:ext>
            </p:extLst>
          </p:nvPr>
        </p:nvGraphicFramePr>
        <p:xfrm>
          <a:off x="4658458" y="4343400"/>
          <a:ext cx="4572000" cy="252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29169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8891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DHP1c in 1% </a:t>
            </a:r>
            <a:r>
              <a:rPr lang="en-US" b="1" dirty="0"/>
              <a:t>DMSO (12/17/2015-12/22/2015)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421529"/>
              </p:ext>
            </p:extLst>
          </p:nvPr>
        </p:nvGraphicFramePr>
        <p:xfrm>
          <a:off x="381000" y="386069"/>
          <a:ext cx="8458200" cy="1447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4135"/>
                <a:gridCol w="1570808"/>
                <a:gridCol w="1570808"/>
                <a:gridCol w="1681736"/>
                <a:gridCol w="1580713"/>
              </a:tblGrid>
              <a:tr h="1473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403450"/>
              </p:ext>
            </p:extLst>
          </p:nvPr>
        </p:nvGraphicFramePr>
        <p:xfrm>
          <a:off x="9525" y="2057400"/>
          <a:ext cx="4572000" cy="2357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2775753"/>
              </p:ext>
            </p:extLst>
          </p:nvPr>
        </p:nvGraphicFramePr>
        <p:xfrm>
          <a:off x="4572000" y="2057400"/>
          <a:ext cx="4572000" cy="2357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8242548"/>
              </p:ext>
            </p:extLst>
          </p:nvPr>
        </p:nvGraphicFramePr>
        <p:xfrm>
          <a:off x="-5862" y="4419600"/>
          <a:ext cx="4572000" cy="2357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3711731"/>
              </p:ext>
            </p:extLst>
          </p:nvPr>
        </p:nvGraphicFramePr>
        <p:xfrm>
          <a:off x="4623288" y="4419600"/>
          <a:ext cx="4572000" cy="2357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956700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8819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DHP1c in 2% </a:t>
            </a:r>
            <a:r>
              <a:rPr lang="en-US" b="1" dirty="0" smtClean="0"/>
              <a:t>DMSO (12/17/2015-12/22/2015)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662074"/>
              </p:ext>
            </p:extLst>
          </p:nvPr>
        </p:nvGraphicFramePr>
        <p:xfrm>
          <a:off x="381000" y="386069"/>
          <a:ext cx="8458200" cy="1447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4135"/>
                <a:gridCol w="1570808"/>
                <a:gridCol w="1570808"/>
                <a:gridCol w="1681736"/>
                <a:gridCol w="1580713"/>
              </a:tblGrid>
              <a:tr h="1473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0324635"/>
              </p:ext>
            </p:extLst>
          </p:nvPr>
        </p:nvGraphicFramePr>
        <p:xfrm>
          <a:off x="17585" y="1828800"/>
          <a:ext cx="4572000" cy="250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3457306"/>
              </p:ext>
            </p:extLst>
          </p:nvPr>
        </p:nvGraphicFramePr>
        <p:xfrm>
          <a:off x="4580060" y="1828800"/>
          <a:ext cx="4572000" cy="250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5054119"/>
              </p:ext>
            </p:extLst>
          </p:nvPr>
        </p:nvGraphicFramePr>
        <p:xfrm>
          <a:off x="-3810" y="4355782"/>
          <a:ext cx="4572000" cy="250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0143832"/>
              </p:ext>
            </p:extLst>
          </p:nvPr>
        </p:nvGraphicFramePr>
        <p:xfrm>
          <a:off x="4625340" y="4355782"/>
          <a:ext cx="4572000" cy="250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98462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8819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DHP1c in 5% </a:t>
            </a:r>
            <a:r>
              <a:rPr lang="en-US" b="1" dirty="0"/>
              <a:t>DMSO (</a:t>
            </a:r>
            <a:r>
              <a:rPr lang="en-US" b="1" dirty="0" smtClean="0"/>
              <a:t>12/17/2015-12/22/2015)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2672146"/>
              </p:ext>
            </p:extLst>
          </p:nvPr>
        </p:nvGraphicFramePr>
        <p:xfrm>
          <a:off x="304800" y="386069"/>
          <a:ext cx="8458200" cy="1447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4135"/>
                <a:gridCol w="1570808"/>
                <a:gridCol w="1570808"/>
                <a:gridCol w="1681736"/>
                <a:gridCol w="1580713"/>
              </a:tblGrid>
              <a:tr h="1473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3224000"/>
              </p:ext>
            </p:extLst>
          </p:nvPr>
        </p:nvGraphicFramePr>
        <p:xfrm>
          <a:off x="9525" y="1981200"/>
          <a:ext cx="4572000" cy="250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2512606"/>
              </p:ext>
            </p:extLst>
          </p:nvPr>
        </p:nvGraphicFramePr>
        <p:xfrm>
          <a:off x="4572000" y="1981200"/>
          <a:ext cx="4572000" cy="250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0806107"/>
              </p:ext>
            </p:extLst>
          </p:nvPr>
        </p:nvGraphicFramePr>
        <p:xfrm>
          <a:off x="-38100" y="4419600"/>
          <a:ext cx="4572000" cy="250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7678827"/>
              </p:ext>
            </p:extLst>
          </p:nvPr>
        </p:nvGraphicFramePr>
        <p:xfrm>
          <a:off x="4591050" y="4419600"/>
          <a:ext cx="4572000" cy="250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6947102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6620553"/>
              </p:ext>
            </p:extLst>
          </p:nvPr>
        </p:nvGraphicFramePr>
        <p:xfrm>
          <a:off x="1676400" y="2590800"/>
          <a:ext cx="5514975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02064"/>
              </p:ext>
            </p:extLst>
          </p:nvPr>
        </p:nvGraphicFramePr>
        <p:xfrm>
          <a:off x="76200" y="381000"/>
          <a:ext cx="8915401" cy="2042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5401"/>
                <a:gridCol w="1219200"/>
                <a:gridCol w="1219200"/>
                <a:gridCol w="1227813"/>
                <a:gridCol w="1317929"/>
                <a:gridCol w="1317929"/>
                <a:gridCol w="1317929"/>
              </a:tblGrid>
              <a:tr h="45720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3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3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300" b="1" i="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500uM DHP1c 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1000uM DHP1c</a:t>
                      </a:r>
                      <a:endParaRPr lang="en-US" sz="13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2000uM DHP1c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2435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2993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3781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4656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5556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6713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2601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3419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3906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4629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5570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6549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2385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3170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3702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4403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5450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6382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2173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3615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4249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5216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6358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2063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2843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3397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4022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5037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5902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2757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3224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3755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4647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5320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2042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2704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3245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3837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4513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5209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15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2767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2744</a:t>
                      </a:r>
                      <a:endParaRPr lang="en-US" sz="13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3416</a:t>
                      </a:r>
                      <a:endParaRPr lang="en-US" sz="13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3821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4547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4656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7620" y="0"/>
            <a:ext cx="7210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</a:t>
            </a:r>
            <a:r>
              <a:rPr lang="en-US" b="1" dirty="0" smtClean="0"/>
              <a:t>High </a:t>
            </a:r>
            <a:r>
              <a:rPr lang="en-US" b="1" dirty="0" smtClean="0"/>
              <a:t>concentration of </a:t>
            </a:r>
            <a:r>
              <a:rPr lang="en-US" b="1" dirty="0" smtClean="0">
                <a:solidFill>
                  <a:srgbClr val="FF0000"/>
                </a:solidFill>
              </a:rPr>
              <a:t>DHP1c</a:t>
            </a:r>
            <a:r>
              <a:rPr lang="en-US" b="1" dirty="0" smtClean="0"/>
              <a:t> in 5% </a:t>
            </a:r>
            <a:r>
              <a:rPr lang="en-US" b="1" dirty="0" smtClean="0"/>
              <a:t>DMSO _ 11.30.2015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78826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9186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DHP2c in 0.05% </a:t>
            </a:r>
            <a:r>
              <a:rPr lang="en-US" b="1" dirty="0"/>
              <a:t>DMSO (12/17/2015-12/22/2015)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579145"/>
              </p:ext>
            </p:extLst>
          </p:nvPr>
        </p:nvGraphicFramePr>
        <p:xfrm>
          <a:off x="304800" y="386069"/>
          <a:ext cx="8458200" cy="1609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4135"/>
                <a:gridCol w="1570808"/>
                <a:gridCol w="1570808"/>
                <a:gridCol w="1681736"/>
                <a:gridCol w="1580713"/>
              </a:tblGrid>
              <a:tr h="1473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Slope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138.87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130.56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116.2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104.3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5327427"/>
              </p:ext>
            </p:extLst>
          </p:nvPr>
        </p:nvGraphicFramePr>
        <p:xfrm>
          <a:off x="39948" y="2034001"/>
          <a:ext cx="4398065" cy="2321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040993"/>
              </p:ext>
            </p:extLst>
          </p:nvPr>
        </p:nvGraphicFramePr>
        <p:xfrm>
          <a:off x="4421449" y="2057400"/>
          <a:ext cx="4439477" cy="2321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7216345"/>
              </p:ext>
            </p:extLst>
          </p:nvPr>
        </p:nvGraphicFramePr>
        <p:xfrm>
          <a:off x="-102704" y="4533734"/>
          <a:ext cx="4592706" cy="2321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7234718"/>
              </p:ext>
            </p:extLst>
          </p:nvPr>
        </p:nvGraphicFramePr>
        <p:xfrm>
          <a:off x="4547152" y="4533734"/>
          <a:ext cx="4596848" cy="2321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80944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251116"/>
              </p:ext>
            </p:extLst>
          </p:nvPr>
        </p:nvGraphicFramePr>
        <p:xfrm>
          <a:off x="228600" y="685800"/>
          <a:ext cx="8610602" cy="47474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161"/>
                <a:gridCol w="1212375"/>
                <a:gridCol w="776896"/>
                <a:gridCol w="776896"/>
                <a:gridCol w="776897"/>
                <a:gridCol w="776896"/>
                <a:gridCol w="776896"/>
                <a:gridCol w="776896"/>
                <a:gridCol w="776897"/>
                <a:gridCol w="776896"/>
                <a:gridCol w="776896"/>
              </a:tblGrid>
              <a:tr h="3048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[Standard], </a:t>
                      </a:r>
                      <a:r>
                        <a:rPr lang="en-US" sz="1400" b="1" u="none" strike="noStrike" dirty="0" err="1">
                          <a:effectLst/>
                          <a:latin typeface="+mn-lt"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% DMSO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0.01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0.05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0.2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63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B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0.234375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201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214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219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196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221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220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228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231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235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0.46875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358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363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383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329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363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392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391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394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403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0.9375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642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678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673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599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649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673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678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675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721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E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1.875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1110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1131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1158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1095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1115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1140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1145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1210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1245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F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3.75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1967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1984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2014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1976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1950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2012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2074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2084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2186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G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7.5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3367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3232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3565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3239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3250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3407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3537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3574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3730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H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5803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4844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5274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5475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5453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5610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5610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5632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5910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2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Slope</a:t>
                      </a:r>
                      <a:r>
                        <a:rPr lang="en-US" sz="1400" b="1" i="0" u="none" strike="noStrike" baseline="0" dirty="0" smtClean="0">
                          <a:effectLst/>
                          <a:latin typeface="+mn-lt"/>
                        </a:rPr>
                        <a:t> (0-15uM)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402.54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351.49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383.27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384.37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382.78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396.3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400.47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402.63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422.29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2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R</a:t>
                      </a:r>
                      <a:r>
                        <a:rPr lang="en-US" sz="1400" b="1" i="0" u="none" strike="noStrike" baseline="300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baseline="300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30000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0.9532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0.9426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0.9757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0.9743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0.9716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0.9651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0.963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0.9639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2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Slope (0-7.5uM)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461.79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449.79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488.11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451.48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451.12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472.41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488.92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493.95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516.56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482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R</a:t>
                      </a:r>
                      <a:r>
                        <a:rPr lang="en-US" sz="1400" b="1" i="0" u="none" strike="noStrike" baseline="300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baseline="300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30000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0.9862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0.9754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0.9875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0.9804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0.979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0.9808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0.9839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0.9829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0.9825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152400"/>
            <a:ext cx="1997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Plate I (1/13/2016)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63402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9069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DHP2c in 0.1% </a:t>
            </a:r>
            <a:r>
              <a:rPr lang="en-US" b="1" dirty="0"/>
              <a:t>DMSO (12/17/2015-12/22/2015)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460475"/>
              </p:ext>
            </p:extLst>
          </p:nvPr>
        </p:nvGraphicFramePr>
        <p:xfrm>
          <a:off x="304800" y="386069"/>
          <a:ext cx="8458200" cy="1609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4135"/>
                <a:gridCol w="1570808"/>
                <a:gridCol w="1570808"/>
                <a:gridCol w="1681736"/>
                <a:gridCol w="1580713"/>
              </a:tblGrid>
              <a:tr h="1473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Slope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122.45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108.45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118.37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101.88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7783160"/>
              </p:ext>
            </p:extLst>
          </p:nvPr>
        </p:nvGraphicFramePr>
        <p:xfrm>
          <a:off x="39948" y="2034208"/>
          <a:ext cx="4532052" cy="2385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356591"/>
              </p:ext>
            </p:extLst>
          </p:nvPr>
        </p:nvGraphicFramePr>
        <p:xfrm>
          <a:off x="4572000" y="2100469"/>
          <a:ext cx="4439477" cy="2385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3441629"/>
              </p:ext>
            </p:extLst>
          </p:nvPr>
        </p:nvGraphicFramePr>
        <p:xfrm>
          <a:off x="-85" y="4462669"/>
          <a:ext cx="4592706" cy="2385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362110"/>
              </p:ext>
            </p:extLst>
          </p:nvPr>
        </p:nvGraphicFramePr>
        <p:xfrm>
          <a:off x="4525118" y="4472194"/>
          <a:ext cx="4596848" cy="23858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5506607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9069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DHP2c in 0.2% </a:t>
            </a:r>
            <a:r>
              <a:rPr lang="en-US" b="1" dirty="0"/>
              <a:t>DMSO (12/17/2015-12/22/2015)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520272"/>
              </p:ext>
            </p:extLst>
          </p:nvPr>
        </p:nvGraphicFramePr>
        <p:xfrm>
          <a:off x="304800" y="386069"/>
          <a:ext cx="8458200" cy="1609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4135"/>
                <a:gridCol w="1570808"/>
                <a:gridCol w="1570808"/>
                <a:gridCol w="1681736"/>
                <a:gridCol w="1580713"/>
              </a:tblGrid>
              <a:tr h="1473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Slope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132.31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127.92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115.24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91.337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7487461"/>
              </p:ext>
            </p:extLst>
          </p:nvPr>
        </p:nvGraphicFramePr>
        <p:xfrm>
          <a:off x="0" y="1981200"/>
          <a:ext cx="4495800" cy="239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0149478"/>
              </p:ext>
            </p:extLst>
          </p:nvPr>
        </p:nvGraphicFramePr>
        <p:xfrm>
          <a:off x="4572000" y="1981200"/>
          <a:ext cx="4439477" cy="239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3668662"/>
              </p:ext>
            </p:extLst>
          </p:nvPr>
        </p:nvGraphicFramePr>
        <p:xfrm>
          <a:off x="5384" y="4439685"/>
          <a:ext cx="4592706" cy="239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7950864"/>
              </p:ext>
            </p:extLst>
          </p:nvPr>
        </p:nvGraphicFramePr>
        <p:xfrm>
          <a:off x="4547152" y="4464533"/>
          <a:ext cx="4596848" cy="2393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1691545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9069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DHP2c in 0.5% </a:t>
            </a:r>
            <a:r>
              <a:rPr lang="en-US" b="1" dirty="0"/>
              <a:t>DMSO (12/17/2015-12/22/2015)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619013"/>
              </p:ext>
            </p:extLst>
          </p:nvPr>
        </p:nvGraphicFramePr>
        <p:xfrm>
          <a:off x="304800" y="371475"/>
          <a:ext cx="8458200" cy="1609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4135"/>
                <a:gridCol w="1570808"/>
                <a:gridCol w="1570808"/>
                <a:gridCol w="1681736"/>
                <a:gridCol w="1580713"/>
              </a:tblGrid>
              <a:tr h="1473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73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Slope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169.07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160.08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146.61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144.96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716863"/>
              </p:ext>
            </p:extLst>
          </p:nvPr>
        </p:nvGraphicFramePr>
        <p:xfrm>
          <a:off x="152400" y="2057400"/>
          <a:ext cx="4398065" cy="2290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9485101"/>
              </p:ext>
            </p:extLst>
          </p:nvPr>
        </p:nvGraphicFramePr>
        <p:xfrm>
          <a:off x="4704523" y="2052783"/>
          <a:ext cx="4439477" cy="2290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517309"/>
              </p:ext>
            </p:extLst>
          </p:nvPr>
        </p:nvGraphicFramePr>
        <p:xfrm>
          <a:off x="-1656" y="4419600"/>
          <a:ext cx="4592706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861720"/>
              </p:ext>
            </p:extLst>
          </p:nvPr>
        </p:nvGraphicFramePr>
        <p:xfrm>
          <a:off x="4648200" y="4419600"/>
          <a:ext cx="4596848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5331019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8891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DHP2c in 1% </a:t>
            </a:r>
            <a:r>
              <a:rPr lang="en-US" b="1" dirty="0"/>
              <a:t>DMSO (12/17/2015-12/22/2015)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839081"/>
              </p:ext>
            </p:extLst>
          </p:nvPr>
        </p:nvGraphicFramePr>
        <p:xfrm>
          <a:off x="381000" y="386069"/>
          <a:ext cx="8458200" cy="1609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4135"/>
                <a:gridCol w="1570808"/>
                <a:gridCol w="1570808"/>
                <a:gridCol w="1681736"/>
                <a:gridCol w="1580713"/>
              </a:tblGrid>
              <a:tr h="1473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Slope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185.88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175.47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159.42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131.55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9738521"/>
              </p:ext>
            </p:extLst>
          </p:nvPr>
        </p:nvGraphicFramePr>
        <p:xfrm>
          <a:off x="114299" y="2023272"/>
          <a:ext cx="4457701" cy="2381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9855975"/>
              </p:ext>
            </p:extLst>
          </p:nvPr>
        </p:nvGraphicFramePr>
        <p:xfrm>
          <a:off x="4572000" y="2089533"/>
          <a:ext cx="4439477" cy="2381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2843267"/>
              </p:ext>
            </p:extLst>
          </p:nvPr>
        </p:nvGraphicFramePr>
        <p:xfrm>
          <a:off x="30021" y="4476957"/>
          <a:ext cx="4592706" cy="2381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0210046"/>
              </p:ext>
            </p:extLst>
          </p:nvPr>
        </p:nvGraphicFramePr>
        <p:xfrm>
          <a:off x="4679877" y="4476957"/>
          <a:ext cx="4596848" cy="2381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0293633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8891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DHP2c in 2% </a:t>
            </a:r>
            <a:r>
              <a:rPr lang="en-US" b="1" dirty="0"/>
              <a:t>DMSO (12/17/2015-12/22/2015)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128300"/>
              </p:ext>
            </p:extLst>
          </p:nvPr>
        </p:nvGraphicFramePr>
        <p:xfrm>
          <a:off x="381000" y="386069"/>
          <a:ext cx="8458200" cy="1609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4135"/>
                <a:gridCol w="1570808"/>
                <a:gridCol w="1570808"/>
                <a:gridCol w="1681736"/>
                <a:gridCol w="1580713"/>
              </a:tblGrid>
              <a:tr h="1473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2697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Slope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188.36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159.89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166.17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144.73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3209587"/>
              </p:ext>
            </p:extLst>
          </p:nvPr>
        </p:nvGraphicFramePr>
        <p:xfrm>
          <a:off x="114299" y="2098553"/>
          <a:ext cx="4398065" cy="2304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3116018"/>
              </p:ext>
            </p:extLst>
          </p:nvPr>
        </p:nvGraphicFramePr>
        <p:xfrm>
          <a:off x="4572000" y="2164814"/>
          <a:ext cx="4439477" cy="2304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4813378"/>
              </p:ext>
            </p:extLst>
          </p:nvPr>
        </p:nvGraphicFramePr>
        <p:xfrm>
          <a:off x="-102704" y="4553157"/>
          <a:ext cx="4592706" cy="2304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0873298"/>
              </p:ext>
            </p:extLst>
          </p:nvPr>
        </p:nvGraphicFramePr>
        <p:xfrm>
          <a:off x="4547152" y="4553157"/>
          <a:ext cx="4596848" cy="2304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799427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620" y="0"/>
            <a:ext cx="8891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Standard Curve at Different concentration of DHP2c in 5% </a:t>
            </a:r>
            <a:r>
              <a:rPr lang="en-US" b="1" dirty="0"/>
              <a:t>DMSO (12/17/2015-12/22/2015)</a:t>
            </a:r>
            <a:endParaRPr lang="en-US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476203"/>
              </p:ext>
            </p:extLst>
          </p:nvPr>
        </p:nvGraphicFramePr>
        <p:xfrm>
          <a:off x="304800" y="386069"/>
          <a:ext cx="8458200" cy="1609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4135"/>
                <a:gridCol w="1570808"/>
                <a:gridCol w="1570808"/>
                <a:gridCol w="1681736"/>
                <a:gridCol w="1580713"/>
              </a:tblGrid>
              <a:tr h="1473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[Standard],</a:t>
                      </a:r>
                      <a:r>
                        <a:rPr lang="en-US" sz="1000" b="1" i="0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0uM 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25uM </a:t>
                      </a:r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DHP1c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0.234375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0.46875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0.9375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3.75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2785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3090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30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slope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192.26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174.24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162.76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158.67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5032436"/>
              </p:ext>
            </p:extLst>
          </p:nvPr>
        </p:nvGraphicFramePr>
        <p:xfrm>
          <a:off x="76200" y="1981200"/>
          <a:ext cx="4398065" cy="235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348615"/>
              </p:ext>
            </p:extLst>
          </p:nvPr>
        </p:nvGraphicFramePr>
        <p:xfrm>
          <a:off x="4572000" y="2057400"/>
          <a:ext cx="4439477" cy="235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3796228"/>
              </p:ext>
            </p:extLst>
          </p:nvPr>
        </p:nvGraphicFramePr>
        <p:xfrm>
          <a:off x="-70571" y="4504704"/>
          <a:ext cx="4592706" cy="235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2308739"/>
              </p:ext>
            </p:extLst>
          </p:nvPr>
        </p:nvGraphicFramePr>
        <p:xfrm>
          <a:off x="4579285" y="4504704"/>
          <a:ext cx="4596848" cy="2353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5008961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0574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 smtClean="0"/>
              <a:t>Standard curve at Assay Buffer and </a:t>
            </a:r>
          </a:p>
          <a:p>
            <a:pPr algn="ctr"/>
            <a:r>
              <a:rPr lang="en-US" sz="2700" b="1" dirty="0" smtClean="0"/>
              <a:t>0.01% DMSO w and w/o [DHP2c]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8800" y="3276600"/>
            <a:ext cx="6858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700" dirty="0" smtClean="0"/>
              <a:t>Solubility of DHP2c in </a:t>
            </a:r>
            <a:r>
              <a:rPr lang="en-US" sz="1700" dirty="0"/>
              <a:t>assay buffer </a:t>
            </a:r>
            <a:r>
              <a:rPr lang="en-US" sz="1700" dirty="0" smtClean="0"/>
              <a:t>: ~ 100uM</a:t>
            </a:r>
            <a:endParaRPr lang="en-US" sz="1700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US" sz="1700" dirty="0" smtClean="0"/>
              <a:t>Solubility of DHP2c in DMSO: &gt;70mg/ml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15640578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7378040"/>
              </p:ext>
            </p:extLst>
          </p:nvPr>
        </p:nvGraphicFramePr>
        <p:xfrm>
          <a:off x="609600" y="2971800"/>
          <a:ext cx="3810000" cy="3352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3940926"/>
              </p:ext>
            </p:extLst>
          </p:nvPr>
        </p:nvGraphicFramePr>
        <p:xfrm>
          <a:off x="4648200" y="2971801"/>
          <a:ext cx="38100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455216"/>
              </p:ext>
            </p:extLst>
          </p:nvPr>
        </p:nvGraphicFramePr>
        <p:xfrm>
          <a:off x="685800" y="685800"/>
          <a:ext cx="7696200" cy="192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6400"/>
                <a:gridCol w="1524000"/>
                <a:gridCol w="1524000"/>
                <a:gridCol w="1524000"/>
                <a:gridCol w="14478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[Standard], </a:t>
                      </a:r>
                      <a:r>
                        <a:rPr lang="en-US" sz="1400" b="1" u="none" strike="noStrike" dirty="0" err="1">
                          <a:effectLst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[DHP2c] = 5 </a:t>
                      </a:r>
                      <a:r>
                        <a:rPr lang="en-US" sz="1400" b="1" u="none" strike="noStrike" dirty="0" err="1" smtClean="0">
                          <a:effectLst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[DHP2c] = 10 </a:t>
                      </a:r>
                      <a:r>
                        <a:rPr lang="en-US" sz="1400" b="1" u="none" strike="noStrike" dirty="0" err="1">
                          <a:effectLst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[DHP2c] = 25 </a:t>
                      </a:r>
                      <a:r>
                        <a:rPr lang="en-US" sz="1400" b="1" u="none" strike="noStrike" dirty="0" err="1">
                          <a:effectLst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[DHP2c] = 50 </a:t>
                      </a:r>
                      <a:r>
                        <a:rPr lang="en-US" sz="1400" b="1" u="none" strike="noStrike" dirty="0" err="1">
                          <a:effectLst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263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994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1624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0.234375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623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1134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1757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0.46875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610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790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1268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1797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0.9375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934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1060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1445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2023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1.875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1514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1513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1790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2326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3.75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2429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2246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2429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2940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7.5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4269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3721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3814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4200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6790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5832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5726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5833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0"/>
            <a:ext cx="76737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 Assay Buffer with different concentration of </a:t>
            </a:r>
            <a:r>
              <a:rPr lang="en-US" b="1" dirty="0" smtClean="0"/>
              <a:t>DHP2c (1/11/2016 – 1/12/2016)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980023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0258639"/>
              </p:ext>
            </p:extLst>
          </p:nvPr>
        </p:nvGraphicFramePr>
        <p:xfrm>
          <a:off x="533400" y="1219200"/>
          <a:ext cx="3962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119760"/>
              </p:ext>
            </p:extLst>
          </p:nvPr>
        </p:nvGraphicFramePr>
        <p:xfrm>
          <a:off x="4495800" y="1219200"/>
          <a:ext cx="3962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ectangle 3"/>
          <p:cNvSpPr/>
          <p:nvPr/>
        </p:nvSpPr>
        <p:spPr>
          <a:xfrm>
            <a:off x="0" y="0"/>
            <a:ext cx="77459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 Assay Buffer with different concentration of </a:t>
            </a:r>
            <a:r>
              <a:rPr lang="en-US" b="1" dirty="0"/>
              <a:t>DHP2c (1/11/2016 – 1/12/2016)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512050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548635"/>
              </p:ext>
            </p:extLst>
          </p:nvPr>
        </p:nvGraphicFramePr>
        <p:xfrm>
          <a:off x="685800" y="685800"/>
          <a:ext cx="7696200" cy="192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6400"/>
                <a:gridCol w="1524000"/>
                <a:gridCol w="1524000"/>
                <a:gridCol w="1524000"/>
                <a:gridCol w="1447800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[Standard], </a:t>
                      </a:r>
                      <a:r>
                        <a:rPr lang="en-US" sz="1400" b="1" u="none" strike="noStrike" dirty="0" err="1">
                          <a:effectLst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[DHP2c] = 0 </a:t>
                      </a:r>
                      <a:r>
                        <a:rPr lang="en-US" sz="1400" b="1" u="none" strike="noStrike" dirty="0" err="1" smtClean="0">
                          <a:effectLst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[DHP2c] = 5 </a:t>
                      </a:r>
                      <a:r>
                        <a:rPr lang="en-US" sz="1400" b="1" u="none" strike="noStrike" dirty="0" err="1">
                          <a:effectLst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[DHP2c] = 10 </a:t>
                      </a:r>
                      <a:r>
                        <a:rPr lang="en-US" sz="1400" b="1" u="none" strike="noStrike" dirty="0" err="1">
                          <a:effectLst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[DHP2c] = 25 </a:t>
                      </a:r>
                      <a:r>
                        <a:rPr lang="en-US" sz="1400" b="1" u="none" strike="noStrike" dirty="0" err="1">
                          <a:effectLst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439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915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0.234375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192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1082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0.46875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524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722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1193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0.9375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600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810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962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1447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1.875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1013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1221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1383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1844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3.75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1725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1966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2111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2596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7.5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3036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3319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3528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3951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4890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5408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5377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6080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0" y="0"/>
            <a:ext cx="7803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 0.01% DMSO with different concentration of </a:t>
            </a:r>
            <a:r>
              <a:rPr lang="en-US" b="1" dirty="0"/>
              <a:t>DHP2c (1/11/2016 – 1/12/2016)</a:t>
            </a:r>
            <a:endParaRPr lang="en-US" b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3620742"/>
              </p:ext>
            </p:extLst>
          </p:nvPr>
        </p:nvGraphicFramePr>
        <p:xfrm>
          <a:off x="533400" y="2895600"/>
          <a:ext cx="3724275" cy="3243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7968885"/>
              </p:ext>
            </p:extLst>
          </p:nvPr>
        </p:nvGraphicFramePr>
        <p:xfrm>
          <a:off x="4343400" y="2895600"/>
          <a:ext cx="3724275" cy="32432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40151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152400"/>
            <a:ext cx="2058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Plate II (1/13/2016)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079587"/>
              </p:ext>
            </p:extLst>
          </p:nvPr>
        </p:nvGraphicFramePr>
        <p:xfrm>
          <a:off x="228596" y="636270"/>
          <a:ext cx="8610601" cy="46700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160"/>
                <a:gridCol w="1212375"/>
                <a:gridCol w="776896"/>
                <a:gridCol w="776896"/>
                <a:gridCol w="776897"/>
                <a:gridCol w="776896"/>
                <a:gridCol w="776896"/>
                <a:gridCol w="776896"/>
                <a:gridCol w="776897"/>
                <a:gridCol w="776896"/>
                <a:gridCol w="776896"/>
              </a:tblGrid>
              <a:tr h="35433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[Standard], </a:t>
                      </a:r>
                      <a:r>
                        <a:rPr lang="en-US" sz="1400" b="1" u="none" strike="noStrike" dirty="0" err="1">
                          <a:effectLst/>
                          <a:latin typeface="+mn-lt"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% DMSO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1300"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0.01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0.05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0.2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8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43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44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8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B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0.234375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202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192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217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220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8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0.46875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363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368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337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363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8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0.9375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632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645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648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601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655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651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650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648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696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8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E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1.875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1112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1105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1133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1076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1113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1121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1165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1168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1163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8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F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3.75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1904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1847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1783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1844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1902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1908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1968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1982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2019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8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G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7.5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3421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3417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3409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3298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3234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3309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3478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3457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3451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8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H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5473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5428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5345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5298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5254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5278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5282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5356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5554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8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Slope</a:t>
                      </a:r>
                      <a:r>
                        <a:rPr lang="en-US" sz="1400" b="1" i="0" u="none" strike="noStrike" baseline="0" dirty="0" smtClean="0">
                          <a:effectLst/>
                          <a:latin typeface="+mn-lt"/>
                        </a:rPr>
                        <a:t> (0-15uM)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388.36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385.12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380.06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375.14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372.82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375.92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381.58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384.56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395.08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8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R</a:t>
                      </a:r>
                      <a:r>
                        <a:rPr lang="en-US" sz="1400" b="1" i="0" u="none" strike="noStrike" baseline="300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baseline="300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30000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0.9717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0.9716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0.9693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0.9728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0.9676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0.9659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0.9557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0.9667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8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Slope (0-7.5uM)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 smtClean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467.45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463.9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460.47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450.17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449.09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456.91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478.33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476.26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478.35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87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R</a:t>
                      </a:r>
                      <a:r>
                        <a:rPr lang="en-US" sz="1400" b="1" i="0" u="none" strike="noStrike" baseline="300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baseline="300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30000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0.9889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0.9896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0.9892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0.9787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0.9821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0.9853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0.9806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849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803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 0.01% DMSO with different concentration of </a:t>
            </a:r>
            <a:r>
              <a:rPr lang="en-US" b="1" dirty="0"/>
              <a:t>DHP2c (1/11/2016 – 1/12/2016)</a:t>
            </a:r>
            <a:endParaRPr lang="en-US" b="1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941766"/>
              </p:ext>
            </p:extLst>
          </p:nvPr>
        </p:nvGraphicFramePr>
        <p:xfrm>
          <a:off x="381000" y="1066800"/>
          <a:ext cx="3962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765198"/>
              </p:ext>
            </p:extLst>
          </p:nvPr>
        </p:nvGraphicFramePr>
        <p:xfrm>
          <a:off x="4495800" y="1066800"/>
          <a:ext cx="39624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3135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316468"/>
            <a:ext cx="3463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Remarks (1/11/2016 – 1/12/2016)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33401" y="838200"/>
            <a:ext cx="8458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Concentration of DHP2c stock solution in assay buffer is 100uM. The concentration of DHP2c stock solution in DMSO is 250mM.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0.001% DMSO solution can not be made since 0.01 </a:t>
            </a:r>
            <a:r>
              <a:rPr lang="en-US" dirty="0" err="1" smtClean="0"/>
              <a:t>ul</a:t>
            </a:r>
            <a:r>
              <a:rPr lang="en-US" dirty="0" smtClean="0"/>
              <a:t> of DMSO is needed to be added into 1000 </a:t>
            </a:r>
            <a:r>
              <a:rPr lang="en-US" dirty="0" err="1" smtClean="0"/>
              <a:t>ul</a:t>
            </a:r>
            <a:r>
              <a:rPr lang="en-US" dirty="0" smtClean="0"/>
              <a:t> of assay buffer. And the smallest scale for current Pipette is 0.1ul.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In 0.01% DMSO solution the highest [DHP2c] achieved is 25uM. For 50uM solution, more DHP2c stock solution need to be added which manually increases %DMSO. 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/>
              <a:t>Summary of slopes of the standard curves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849558"/>
              </p:ext>
            </p:extLst>
          </p:nvPr>
        </p:nvGraphicFramePr>
        <p:xfrm>
          <a:off x="914400" y="2897332"/>
          <a:ext cx="4876800" cy="1337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400"/>
                <a:gridCol w="1371600"/>
                <a:gridCol w="1447800"/>
              </a:tblGrid>
              <a:tr h="1990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baseline="0" dirty="0" smtClean="0">
                          <a:effectLst/>
                        </a:rPr>
                        <a:t>[DHP2c], </a:t>
                      </a:r>
                      <a:r>
                        <a:rPr lang="en-US" sz="1400" b="1" u="none" strike="noStrike" baseline="0" dirty="0" err="1" smtClean="0">
                          <a:effectLst/>
                        </a:rPr>
                        <a:t>uM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0% DMSO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0.01% DMSO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487.64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347.00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464.22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367.90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381.27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353.14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25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331.98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363.22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503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</a:rPr>
                        <a:t>50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297.38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04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008646"/>
              </p:ext>
            </p:extLst>
          </p:nvPr>
        </p:nvGraphicFramePr>
        <p:xfrm>
          <a:off x="838199" y="609600"/>
          <a:ext cx="7239001" cy="2831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42331"/>
                <a:gridCol w="836778"/>
                <a:gridCol w="836778"/>
                <a:gridCol w="836778"/>
                <a:gridCol w="836778"/>
                <a:gridCol w="836778"/>
                <a:gridCol w="876002"/>
                <a:gridCol w="836778"/>
              </a:tblGrid>
              <a:tr h="25737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% DMSO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Plate I (1/13/16)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Plate II (1/13/16)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Avg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Stdv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cv%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370"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Slope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Linearity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Slope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Linearity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3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402.54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0.9832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388.36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0.9717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395.45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10.0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2.5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3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0.01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351.49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0.9426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385.12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0.9716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368.31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23.8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6.5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3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0.05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383.27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380.06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0.9693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381.67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2.3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3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0.1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384.37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0.9757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375.14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0.9718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379.76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6.5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1.7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3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0.2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382.78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0.9743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372.82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0.9676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377.80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7.0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1.9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3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0.5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396.3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0.9716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375.92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0.9659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386.11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14.4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3.7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3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400.47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0.9651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381.58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0.9557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391.03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13.4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3.4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3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402.63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0.963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384.56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393.60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12.8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3.2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73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422.29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0.9639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395.08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0.9667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408.69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19.2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4.7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152400"/>
            <a:ext cx="19551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Intra-day variation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" y="3516868"/>
            <a:ext cx="88392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Remarks: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Sample preparation details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Different % DMSO (0-5%) solutions were prepared.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Different concentration of standard solutions (0- 15uM) were prepared using aforementioned solutions.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50 </a:t>
            </a:r>
            <a:r>
              <a:rPr lang="en-US" sz="1600" dirty="0" err="1" smtClean="0"/>
              <a:t>ul</a:t>
            </a:r>
            <a:r>
              <a:rPr lang="en-US" sz="1600" dirty="0" smtClean="0"/>
              <a:t> of working solutions were added into each well. Then 50ul of 1x Developer was added.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The mixture will be incubated for 15min then read at </a:t>
            </a:r>
            <a:r>
              <a:rPr lang="en-US" sz="1600" dirty="0" err="1" smtClean="0"/>
              <a:t>TeCan</a:t>
            </a:r>
            <a:r>
              <a:rPr lang="en-US" sz="1600" dirty="0" smtClean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The plate I and Plate II samples were prepared and read at same day. </a:t>
            </a:r>
          </a:p>
          <a:p>
            <a:pPr lvl="1"/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The coefficient  of variation (cv%) in range 0.6-6.5% is </a:t>
            </a:r>
            <a:r>
              <a:rPr lang="en-US" sz="1600" dirty="0"/>
              <a:t>acceptable. </a:t>
            </a:r>
            <a:r>
              <a:rPr lang="en-US" sz="1600" dirty="0" smtClean="0"/>
              <a:t>Intra-day </a:t>
            </a:r>
            <a:r>
              <a:rPr lang="en-US" sz="1600" dirty="0"/>
              <a:t>% CVs should be less than 10.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2"/>
              </a:rPr>
              <a:t>https</a:t>
            </a:r>
            <a:r>
              <a:rPr lang="en-US" sz="1200" dirty="0">
                <a:hlinkClick r:id="rId2"/>
              </a:rPr>
              <a:t>://www.salimetrics.com/assets/documents/Spit_Tips</a:t>
            </a:r>
            <a:r>
              <a:rPr lang="en-US" sz="1200" dirty="0" smtClean="0">
                <a:hlinkClick r:id="rId2"/>
              </a:rPr>
              <a:t>_-_Inter</a:t>
            </a:r>
            <a:r>
              <a:rPr lang="en-US" sz="1200" dirty="0">
                <a:hlinkClick r:id="rId2"/>
              </a:rPr>
              <a:t>__</a:t>
            </a:r>
            <a:r>
              <a:rPr lang="en-US" sz="1200" dirty="0" smtClean="0">
                <a:hlinkClick r:id="rId2"/>
              </a:rPr>
              <a:t>Intra_Assay_Coefficients_of_Variability.pdf</a:t>
            </a:r>
            <a:endParaRPr lang="en-US" sz="1200" dirty="0" smtClean="0"/>
          </a:p>
          <a:p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711868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2743200"/>
            <a:ext cx="444057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700" b="1" dirty="0" smtClean="0"/>
              <a:t>Inter-day variation evaluation</a:t>
            </a:r>
          </a:p>
        </p:txBody>
      </p:sp>
    </p:spTree>
    <p:extLst>
      <p:ext uri="{BB962C8B-B14F-4D97-AF65-F5344CB8AC3E}">
        <p14:creationId xmlns:p14="http://schemas.microsoft.com/office/powerpoint/2010/main" val="3123629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517389"/>
              </p:ext>
            </p:extLst>
          </p:nvPr>
        </p:nvGraphicFramePr>
        <p:xfrm>
          <a:off x="838200" y="920750"/>
          <a:ext cx="7391398" cy="25844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0590"/>
                <a:gridCol w="854394"/>
                <a:gridCol w="854394"/>
                <a:gridCol w="854394"/>
                <a:gridCol w="854394"/>
                <a:gridCol w="854394"/>
                <a:gridCol w="894444"/>
                <a:gridCol w="854394"/>
              </a:tblGrid>
              <a:tr h="23495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[Standard], </a:t>
                      </a:r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1/13/2016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1/12/2016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Avg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Stdv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cv%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950"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Plate I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Plate II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Plate I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Plate II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4.7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11.2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0.234375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211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201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266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248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232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30.6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13.2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0.46875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375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351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456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431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403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48.6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12.0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0.9375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660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639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768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773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710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70.4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9.9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1.875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1184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1131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1395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1326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1259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122.5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9.7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3.75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1987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1972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2085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2253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2074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129.3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6.2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7.5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3466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3548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4133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4168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3829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373.3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9.8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6202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5699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7021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6646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6392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570.5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8.9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 smtClean="0">
                          <a:effectLst/>
                          <a:latin typeface="+mn-lt"/>
                        </a:rPr>
                        <a:t>Slope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427.96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404.23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487.64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472.09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448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38.6</a:t>
                      </a:r>
                      <a:endParaRPr lang="en-US" sz="1400" b="0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8.6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1910" y="152399"/>
            <a:ext cx="30679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Inter-day variation </a:t>
            </a:r>
          </a:p>
          <a:p>
            <a:r>
              <a:rPr lang="en-US" b="1" dirty="0" smtClean="0"/>
              <a:t>Standard curve in assay buffer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" y="3661589"/>
            <a:ext cx="883920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Remarks: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Sample preparation details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Different concentration of standard solutions (0- 15uM) were prepared in assay buffer.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50 </a:t>
            </a:r>
            <a:r>
              <a:rPr lang="en-US" sz="1600" dirty="0" err="1" smtClean="0"/>
              <a:t>ul</a:t>
            </a:r>
            <a:r>
              <a:rPr lang="en-US" sz="1600" dirty="0" smtClean="0"/>
              <a:t> of working solutions were added into each well. Then 50ul of 1x Developer was added.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The mixture will be incubated for 15min then read at </a:t>
            </a:r>
            <a:r>
              <a:rPr lang="en-US" sz="1600" dirty="0" err="1" smtClean="0"/>
              <a:t>TeCan</a:t>
            </a:r>
            <a:r>
              <a:rPr lang="en-US" sz="1600" dirty="0" smtClean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The experiments were performed at different day. </a:t>
            </a:r>
          </a:p>
          <a:p>
            <a:pPr lvl="1"/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The coefficient  of variation (cv%) in range 6.2 – 13.2% is </a:t>
            </a:r>
            <a:r>
              <a:rPr lang="en-US" sz="1600" dirty="0"/>
              <a:t>acceptable. </a:t>
            </a:r>
            <a:r>
              <a:rPr lang="en-US" sz="1600" dirty="0" smtClean="0"/>
              <a:t>Inter-assay </a:t>
            </a:r>
            <a:r>
              <a:rPr lang="en-US" sz="1600" dirty="0"/>
              <a:t>% CVs of less than 15 are generally acceptable. </a:t>
            </a:r>
            <a:endParaRPr lang="en-US" sz="1600" dirty="0" smtClean="0"/>
          </a:p>
          <a:p>
            <a:r>
              <a:rPr lang="en-US" sz="1600" dirty="0"/>
              <a:t> </a:t>
            </a:r>
            <a:r>
              <a:rPr lang="en-US" sz="1600" dirty="0" smtClean="0"/>
              <a:t>      </a:t>
            </a:r>
            <a:r>
              <a:rPr lang="en-US" sz="1200" dirty="0" smtClean="0"/>
              <a:t> </a:t>
            </a:r>
            <a:r>
              <a:rPr lang="en-US" sz="1200" dirty="0" smtClean="0">
                <a:hlinkClick r:id="rId2"/>
              </a:rPr>
              <a:t>https</a:t>
            </a:r>
            <a:r>
              <a:rPr lang="en-US" sz="1200" dirty="0">
                <a:hlinkClick r:id="rId2"/>
              </a:rPr>
              <a:t>://www.salimetrics.com/assets/documents/Spit_Tips</a:t>
            </a:r>
            <a:r>
              <a:rPr lang="en-US" sz="1200" dirty="0" smtClean="0">
                <a:hlinkClick r:id="rId2"/>
              </a:rPr>
              <a:t>_-_Inter</a:t>
            </a:r>
            <a:r>
              <a:rPr lang="en-US" sz="1200" dirty="0">
                <a:hlinkClick r:id="rId2"/>
              </a:rPr>
              <a:t>__</a:t>
            </a:r>
            <a:r>
              <a:rPr lang="en-US" sz="1200" dirty="0" smtClean="0">
                <a:hlinkClick r:id="rId2"/>
              </a:rPr>
              <a:t>Intra_Assay_Coefficients_of_Variability.pdf</a:t>
            </a:r>
            <a:endParaRPr lang="en-US" sz="1200" dirty="0" smtClean="0"/>
          </a:p>
          <a:p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668942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22661"/>
              </p:ext>
            </p:extLst>
          </p:nvPr>
        </p:nvGraphicFramePr>
        <p:xfrm>
          <a:off x="1447800" y="3810000"/>
          <a:ext cx="7056812" cy="29147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161"/>
                <a:gridCol w="1212375"/>
                <a:gridCol w="776898"/>
                <a:gridCol w="776896"/>
                <a:gridCol w="776896"/>
                <a:gridCol w="776896"/>
                <a:gridCol w="776898"/>
                <a:gridCol w="776896"/>
                <a:gridCol w="776896"/>
              </a:tblGrid>
              <a:tr h="21894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[Standard], </a:t>
                      </a:r>
                      <a:r>
                        <a:rPr lang="en-US" sz="1400" b="1" u="none" strike="noStrike" dirty="0" err="1">
                          <a:effectLst/>
                          <a:latin typeface="+mn-lt"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% DMSO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944"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0.05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0.2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B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0.234375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0.46875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0.9375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E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1.875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F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3.75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G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7.5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H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69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Slope</a:t>
                      </a:r>
                      <a:r>
                        <a:rPr lang="en-US" sz="1400" b="1" i="0" u="none" strike="noStrike" baseline="0" dirty="0" smtClean="0">
                          <a:effectLst/>
                          <a:latin typeface="+mn-lt"/>
                        </a:rPr>
                        <a:t> (0-15uM)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122.45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132.31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169.07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188.36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192.26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769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R</a:t>
                      </a:r>
                      <a:r>
                        <a:rPr lang="en-US" sz="1400" b="1" i="0" u="none" strike="noStrike" baseline="300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baseline="300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30000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0.9787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0.9712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0.9866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0.9689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0.9766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0.9779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0.9778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41910" y="152399"/>
            <a:ext cx="38792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Inter-day variation </a:t>
            </a:r>
          </a:p>
          <a:p>
            <a:r>
              <a:rPr lang="en-US" b="1" dirty="0" smtClean="0"/>
              <a:t>Standard curve in % DMSO (0.05%-5%)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" y="3810000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12/21/2015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494986"/>
              </p:ext>
            </p:extLst>
          </p:nvPr>
        </p:nvGraphicFramePr>
        <p:xfrm>
          <a:off x="1447800" y="798732"/>
          <a:ext cx="7056812" cy="28734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161"/>
                <a:gridCol w="1212375"/>
                <a:gridCol w="776898"/>
                <a:gridCol w="776896"/>
                <a:gridCol w="776896"/>
                <a:gridCol w="776896"/>
                <a:gridCol w="776898"/>
                <a:gridCol w="776896"/>
                <a:gridCol w="776896"/>
              </a:tblGrid>
              <a:tr h="22230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[Standard], </a:t>
                      </a:r>
                      <a:r>
                        <a:rPr lang="en-US" sz="1400" b="1" u="none" strike="noStrike" dirty="0" err="1">
                          <a:effectLst/>
                          <a:latin typeface="+mn-lt"/>
                        </a:rPr>
                        <a:t>uM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% DMSO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2309"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0.05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0.2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0.5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A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B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0.234375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C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0.46875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D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0.9375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E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1.875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F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3.75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G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7.5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8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  <a:latin typeface="+mn-lt"/>
                        </a:rPr>
                        <a:t>H</a:t>
                      </a:r>
                      <a:endParaRPr lang="en-US" sz="1400" b="1" i="0" u="none" strike="noStrike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15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88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Slope</a:t>
                      </a:r>
                      <a:r>
                        <a:rPr lang="en-US" sz="1400" b="1" i="0" u="none" strike="noStrike" baseline="0" dirty="0" smtClean="0">
                          <a:effectLst/>
                          <a:latin typeface="+mn-lt"/>
                        </a:rPr>
                        <a:t> (0-15uM)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110.4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105.87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91.966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96.088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123.22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115.64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118.2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288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effectLst/>
                          <a:latin typeface="+mn-lt"/>
                        </a:rPr>
                        <a:t>R</a:t>
                      </a:r>
                      <a:r>
                        <a:rPr lang="en-US" sz="1400" b="1" i="0" u="none" strike="noStrike" baseline="30000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baseline="30000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baseline="30000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0.9715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0.9753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0.9803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0.9626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0.9899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0.9361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0.9792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838200"/>
            <a:ext cx="13195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12/17/2015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20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910" y="152399"/>
            <a:ext cx="38792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Inter-day variation </a:t>
            </a:r>
          </a:p>
          <a:p>
            <a:r>
              <a:rPr lang="en-US" b="1" dirty="0" smtClean="0"/>
              <a:t>Standard curve in % DMSO (0.05%-5%)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170385"/>
              </p:ext>
            </p:extLst>
          </p:nvPr>
        </p:nvGraphicFramePr>
        <p:xfrm>
          <a:off x="762000" y="1143000"/>
          <a:ext cx="6934200" cy="2171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5812"/>
                <a:gridCol w="801545"/>
                <a:gridCol w="801545"/>
                <a:gridCol w="801545"/>
                <a:gridCol w="801545"/>
                <a:gridCol w="801545"/>
                <a:gridCol w="839118"/>
                <a:gridCol w="801545"/>
              </a:tblGrid>
              <a:tr h="24130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% DMSO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12/17/2015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12/21/2015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Avg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Stdv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cv%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300">
                <a:tc v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Slope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Linearity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Slope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Linearity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0.05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110.4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0.9715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138.87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0.9787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124.635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20.1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16.2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0.1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105.87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0.9753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122.45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0.9712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114.16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11.7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10.3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0.2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91.966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0.9803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132.31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0.9866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112.138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28.5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25.4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0.5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96.088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0.9626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169.07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0.9689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132.579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51.6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38.9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123.22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0.9899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185.88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0.9766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154.55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44.3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28.7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115.64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0.9361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188.36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0.9779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152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51.4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33.8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  <a:latin typeface="+mn-lt"/>
                        </a:rPr>
                        <a:t>5</a:t>
                      </a:r>
                      <a:endParaRPr lang="en-US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118.2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0.9792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192.26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0.9778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155.23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52.4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33.7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76200" y="3505200"/>
            <a:ext cx="8839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Remarks: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/>
              <a:t>Sample preparation details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Different % DMSO (</a:t>
            </a:r>
            <a:r>
              <a:rPr lang="en-US" sz="1600" dirty="0" smtClean="0"/>
              <a:t>0.05-5</a:t>
            </a:r>
            <a:r>
              <a:rPr lang="en-US" sz="1600" dirty="0"/>
              <a:t>%) solutions were prepared.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Different concentration of standard solutions (0- 15uM) were prepared using aforementioned solutions.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50 </a:t>
            </a:r>
            <a:r>
              <a:rPr lang="en-US" sz="1600" dirty="0" err="1"/>
              <a:t>ul</a:t>
            </a:r>
            <a:r>
              <a:rPr lang="en-US" sz="1600" dirty="0"/>
              <a:t> of working solutions were added into each well. Then 50ul of 1x Developer was added.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/>
              <a:t>The mixture will be incubated for 15min then read at </a:t>
            </a:r>
            <a:r>
              <a:rPr lang="en-US" sz="1600" dirty="0" err="1"/>
              <a:t>TeCan</a:t>
            </a:r>
            <a:r>
              <a:rPr lang="en-US" sz="1600" dirty="0"/>
              <a:t>.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The experiments were performed at different day. </a:t>
            </a:r>
          </a:p>
          <a:p>
            <a:pPr lvl="1"/>
            <a:endParaRPr lang="en-US" sz="16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The coefficient  of variation (cv%) in range 10.3 – 38.9% is exit the acceptable range (&lt;=15%). </a:t>
            </a:r>
            <a:r>
              <a:rPr lang="en-US" sz="1200" dirty="0" smtClean="0">
                <a:hlinkClick r:id="rId2"/>
              </a:rPr>
              <a:t>https</a:t>
            </a:r>
            <a:r>
              <a:rPr lang="en-US" sz="1200" dirty="0">
                <a:hlinkClick r:id="rId2"/>
              </a:rPr>
              <a:t>://www.salimetrics.com/assets/documents/Spit_Tips</a:t>
            </a:r>
            <a:r>
              <a:rPr lang="en-US" sz="1200" dirty="0" smtClean="0">
                <a:hlinkClick r:id="rId2"/>
              </a:rPr>
              <a:t>_-_Inter</a:t>
            </a:r>
            <a:r>
              <a:rPr lang="en-US" sz="1200" dirty="0">
                <a:hlinkClick r:id="rId2"/>
              </a:rPr>
              <a:t>__</a:t>
            </a:r>
            <a:r>
              <a:rPr lang="en-US" sz="1200" dirty="0" smtClean="0">
                <a:hlinkClick r:id="rId2"/>
              </a:rPr>
              <a:t>Intra_Assay_Coefficients_of_Variability.pdf</a:t>
            </a:r>
            <a:endParaRPr lang="en-US" sz="1200" dirty="0" smtClean="0"/>
          </a:p>
          <a:p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943543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0727525"/>
              </p:ext>
            </p:extLst>
          </p:nvPr>
        </p:nvGraphicFramePr>
        <p:xfrm>
          <a:off x="457200" y="914400"/>
          <a:ext cx="8001000" cy="24233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66800"/>
                <a:gridCol w="1066800"/>
                <a:gridCol w="1066800"/>
                <a:gridCol w="1143000"/>
                <a:gridCol w="990600"/>
                <a:gridCol w="838200"/>
                <a:gridCol w="914400"/>
                <a:gridCol w="914400"/>
              </a:tblGrid>
              <a:tr h="5385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% DMSO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12/17/2015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12/21/2015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1/13/2016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1/13/2016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Avg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>
                          <a:effectLst/>
                        </a:rPr>
                        <a:t>Stdv</a:t>
                      </a:r>
                      <a:endParaRPr lang="en-US" sz="1400" b="1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cv%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0.05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110.4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138.87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380.06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383.27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253.2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148.9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58.8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0.1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105.87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122.45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375.14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384.37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247.0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153.5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62.2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0.2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91.966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132.31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372.82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382.78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245.0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154.3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63.0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0.5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96.088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169.07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375.92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396.3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259.3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149.6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57.7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1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123.22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185.88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381.58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400.47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272.8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139.1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51.0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2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115.64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188.36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384.56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402.63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272.8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142.8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52.3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925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5</a:t>
                      </a:r>
                      <a:endParaRPr lang="en-US" sz="1400" b="1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118.2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192.26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395.08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422.29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282.0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149.8</a:t>
                      </a:r>
                      <a:endParaRPr lang="en-US" sz="1400" b="0" i="0" u="none" strike="noStrike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53.1</a:t>
                      </a:r>
                      <a:endParaRPr lang="en-US" sz="1400" b="0" i="0" u="none" strike="noStrike" dirty="0">
                        <a:effectLst/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52400" y="76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/>
              <a:t>Inter-day variation </a:t>
            </a:r>
          </a:p>
          <a:p>
            <a:r>
              <a:rPr lang="en-US" b="1" dirty="0"/>
              <a:t>Standard curve in % DMSO (0.05%-5%)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3447633"/>
            <a:ext cx="8839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Remarks: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The standard curves done in 12/17-12/21/2015 were not comparable to those done in 1/13/2016.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/>
              <a:t>Putting them together, the coefficient  of variation (cv%) in range 51.0 – 63.0% is exit the acceptable range (&lt;=15%). </a:t>
            </a:r>
            <a:r>
              <a:rPr lang="en-US" sz="1200" dirty="0" smtClean="0">
                <a:hlinkClick r:id="rId2"/>
              </a:rPr>
              <a:t>https</a:t>
            </a:r>
            <a:r>
              <a:rPr lang="en-US" sz="1200" dirty="0">
                <a:hlinkClick r:id="rId2"/>
              </a:rPr>
              <a:t>://www.salimetrics.com/assets/documents/Spit_Tips</a:t>
            </a:r>
            <a:r>
              <a:rPr lang="en-US" sz="1200" dirty="0" smtClean="0">
                <a:hlinkClick r:id="rId2"/>
              </a:rPr>
              <a:t>_-_Inter</a:t>
            </a:r>
            <a:r>
              <a:rPr lang="en-US" sz="1200" dirty="0">
                <a:hlinkClick r:id="rId2"/>
              </a:rPr>
              <a:t>__</a:t>
            </a:r>
            <a:r>
              <a:rPr lang="en-US" sz="1200" dirty="0" smtClean="0">
                <a:hlinkClick r:id="rId2"/>
              </a:rPr>
              <a:t>Intra_Assay_Coefficients_of_Variability.pd</a:t>
            </a:r>
            <a:r>
              <a:rPr lang="en-US" sz="1600" dirty="0" smtClean="0">
                <a:hlinkClick r:id="rId2"/>
              </a:rPr>
              <a:t>f</a:t>
            </a:r>
            <a:endParaRPr lang="en-US" sz="1600" dirty="0" smtClean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600" dirty="0" smtClean="0"/>
              <a:t>The slopes obtained during 12/17-12/21/2015 were ¼ to ½ of those obtained on 1/13/2016, which indicated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600" dirty="0" smtClean="0"/>
              <a:t>The </a:t>
            </a:r>
            <a:r>
              <a:rPr lang="en-US" sz="1600" dirty="0"/>
              <a:t>Fluor de Lys standard stock solutions used </a:t>
            </a:r>
            <a:r>
              <a:rPr lang="en-US" sz="1600" dirty="0" smtClean="0"/>
              <a:t>for late 2015 experiments may not good</a:t>
            </a:r>
          </a:p>
          <a:p>
            <a:pPr marL="628650" lvl="1" indent="-171450">
              <a:buFont typeface="Wingdings" panose="05000000000000000000" pitchFamily="2" charset="2"/>
              <a:buChar char="Ø"/>
            </a:pPr>
            <a:r>
              <a:rPr lang="en-US" sz="1600" dirty="0" smtClean="0"/>
              <a:t>Something might go wrong for  the developer solution, such as </a:t>
            </a:r>
          </a:p>
          <a:p>
            <a:pPr marL="1543050" lvl="3" indent="-171450">
              <a:buFont typeface="Wingdings" panose="05000000000000000000" pitchFamily="2" charset="2"/>
              <a:buChar char="Ø"/>
            </a:pPr>
            <a:r>
              <a:rPr lang="en-US" sz="1600" dirty="0" smtClean="0"/>
              <a:t>Developer stock solutions were not good</a:t>
            </a:r>
          </a:p>
          <a:p>
            <a:pPr marL="1543050" lvl="3" indent="-171450">
              <a:buFont typeface="Wingdings" panose="05000000000000000000" pitchFamily="2" charset="2"/>
              <a:buChar char="Ø"/>
            </a:pPr>
            <a:r>
              <a:rPr lang="en-US" sz="1600" dirty="0" smtClean="0"/>
              <a:t>Thaw / refreeze cycle influences developer efficiency</a:t>
            </a:r>
            <a:endParaRPr lang="en-US" sz="1600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600" dirty="0" smtClean="0"/>
              <a:t>Talking about standard curves done in 12/17-12/21/2015 themselves, the cv% values were still exceed the acceptable range (see slide 8).</a:t>
            </a:r>
          </a:p>
        </p:txBody>
      </p:sp>
    </p:spTree>
    <p:extLst>
      <p:ext uri="{BB962C8B-B14F-4D97-AF65-F5344CB8AC3E}">
        <p14:creationId xmlns:p14="http://schemas.microsoft.com/office/powerpoint/2010/main" val="1532140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2757</Words>
  <Application>Microsoft Office PowerPoint</Application>
  <PresentationFormat>On-screen Show (4:3)</PresentationFormat>
  <Paragraphs>1678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concentration of DHP1c in 5% DMSO</dc:title>
  <dc:creator>xguan</dc:creator>
  <cp:lastModifiedBy>xguan</cp:lastModifiedBy>
  <cp:revision>26</cp:revision>
  <cp:lastPrinted>2016-01-15T17:56:51Z</cp:lastPrinted>
  <dcterms:created xsi:type="dcterms:W3CDTF">2015-11-30T21:27:55Z</dcterms:created>
  <dcterms:modified xsi:type="dcterms:W3CDTF">2016-01-15T18:38:14Z</dcterms:modified>
</cp:coreProperties>
</file>