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  <p:sldId id="300" r:id="rId4"/>
    <p:sldId id="270" r:id="rId5"/>
    <p:sldId id="291" r:id="rId6"/>
    <p:sldId id="292" r:id="rId7"/>
    <p:sldId id="303" r:id="rId8"/>
    <p:sldId id="304" r:id="rId9"/>
    <p:sldId id="305" r:id="rId10"/>
    <p:sldId id="306" r:id="rId11"/>
    <p:sldId id="307" r:id="rId12"/>
    <p:sldId id="296" r:id="rId13"/>
    <p:sldId id="297" r:id="rId14"/>
    <p:sldId id="301" r:id="rId15"/>
    <p:sldId id="30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76" autoAdjust="0"/>
  </p:normalViewPr>
  <p:slideViewPr>
    <p:cSldViewPr>
      <p:cViewPr>
        <p:scale>
          <a:sx n="96" d="100"/>
          <a:sy n="96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6.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6.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6.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6.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6.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6.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_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2.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21.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I'!$B$4:$B$11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I'!$C$16:$C$23</c:f>
              <c:numCache>
                <c:formatCode>General</c:formatCode>
                <c:ptCount val="8"/>
                <c:pt idx="0">
                  <c:v>0</c:v>
                </c:pt>
                <c:pt idx="1">
                  <c:v>164</c:v>
                </c:pt>
                <c:pt idx="2">
                  <c:v>319</c:v>
                </c:pt>
                <c:pt idx="3">
                  <c:v>554</c:v>
                </c:pt>
                <c:pt idx="5">
                  <c:v>1729</c:v>
                </c:pt>
                <c:pt idx="6">
                  <c:v>3003</c:v>
                </c:pt>
                <c:pt idx="7">
                  <c:v>4820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I'!$B$4:$B$10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I'!$C$16:$C$22</c:f>
              <c:numCache>
                <c:formatCode>General</c:formatCode>
                <c:ptCount val="7"/>
                <c:pt idx="0">
                  <c:v>0</c:v>
                </c:pt>
                <c:pt idx="1">
                  <c:v>164</c:v>
                </c:pt>
                <c:pt idx="2">
                  <c:v>319</c:v>
                </c:pt>
                <c:pt idx="3">
                  <c:v>554</c:v>
                </c:pt>
                <c:pt idx="5">
                  <c:v>1729</c:v>
                </c:pt>
                <c:pt idx="6">
                  <c:v>3003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09536"/>
        <c:axId val="41720448"/>
      </c:scatterChart>
      <c:valAx>
        <c:axId val="4140953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720448"/>
        <c:crosses val="autoZero"/>
        <c:crossBetween val="midCat"/>
        <c:majorUnit val="5"/>
      </c:valAx>
      <c:valAx>
        <c:axId val="417204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40953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50uM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I'!$F$16:$F$23</c:f>
              <c:numCache>
                <c:formatCode>General</c:formatCode>
                <c:ptCount val="8"/>
                <c:pt idx="0">
                  <c:v>0</c:v>
                </c:pt>
                <c:pt idx="1">
                  <c:v>119</c:v>
                </c:pt>
                <c:pt idx="2">
                  <c:v>182</c:v>
                </c:pt>
                <c:pt idx="3">
                  <c:v>419</c:v>
                </c:pt>
                <c:pt idx="4">
                  <c:v>672</c:v>
                </c:pt>
                <c:pt idx="5">
                  <c:v>1290</c:v>
                </c:pt>
                <c:pt idx="6">
                  <c:v>2570</c:v>
                </c:pt>
                <c:pt idx="7">
                  <c:v>3868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I'!$F$16:$F$23</c:f>
              <c:numCache>
                <c:formatCode>General</c:formatCode>
                <c:ptCount val="8"/>
                <c:pt idx="0">
                  <c:v>0</c:v>
                </c:pt>
                <c:pt idx="1">
                  <c:v>119</c:v>
                </c:pt>
                <c:pt idx="2">
                  <c:v>182</c:v>
                </c:pt>
                <c:pt idx="3">
                  <c:v>419</c:v>
                </c:pt>
                <c:pt idx="4">
                  <c:v>672</c:v>
                </c:pt>
                <c:pt idx="5">
                  <c:v>1290</c:v>
                </c:pt>
                <c:pt idx="6">
                  <c:v>2570</c:v>
                </c:pt>
                <c:pt idx="7">
                  <c:v>3868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004992"/>
        <c:axId val="80039936"/>
      </c:scatterChart>
      <c:valAx>
        <c:axId val="8000499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039936"/>
        <c:crosses val="autoZero"/>
        <c:crossBetween val="midCat"/>
        <c:majorUnit val="5"/>
      </c:valAx>
      <c:valAx>
        <c:axId val="800399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00499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I'!$G$16:$G$23</c:f>
              <c:numCache>
                <c:formatCode>General</c:formatCode>
                <c:ptCount val="8"/>
                <c:pt idx="0">
                  <c:v>0</c:v>
                </c:pt>
                <c:pt idx="1">
                  <c:v>101</c:v>
                </c:pt>
                <c:pt idx="2">
                  <c:v>179</c:v>
                </c:pt>
                <c:pt idx="3">
                  <c:v>307</c:v>
                </c:pt>
                <c:pt idx="4">
                  <c:v>476</c:v>
                </c:pt>
                <c:pt idx="5">
                  <c:v>864</c:v>
                </c:pt>
                <c:pt idx="6">
                  <c:v>1857</c:v>
                </c:pt>
                <c:pt idx="7">
                  <c:v>3245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I'!$G$16:$G$22</c:f>
              <c:numCache>
                <c:formatCode>General</c:formatCode>
                <c:ptCount val="7"/>
                <c:pt idx="0">
                  <c:v>0</c:v>
                </c:pt>
                <c:pt idx="1">
                  <c:v>101</c:v>
                </c:pt>
                <c:pt idx="2">
                  <c:v>179</c:v>
                </c:pt>
                <c:pt idx="3">
                  <c:v>307</c:v>
                </c:pt>
                <c:pt idx="4">
                  <c:v>476</c:v>
                </c:pt>
                <c:pt idx="5">
                  <c:v>864</c:v>
                </c:pt>
                <c:pt idx="6">
                  <c:v>1857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798848"/>
        <c:axId val="81979648"/>
      </c:scatterChart>
      <c:valAx>
        <c:axId val="80798848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1979648"/>
        <c:crosses val="autoZero"/>
        <c:crossBetween val="midCat"/>
        <c:majorUnit val="5"/>
      </c:valAx>
      <c:valAx>
        <c:axId val="819796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79884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150uM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I'!$H$16:$H$23</c:f>
              <c:numCache>
                <c:formatCode>General</c:formatCode>
                <c:ptCount val="8"/>
                <c:pt idx="0">
                  <c:v>0</c:v>
                </c:pt>
                <c:pt idx="1">
                  <c:v>98</c:v>
                </c:pt>
                <c:pt idx="2">
                  <c:v>189</c:v>
                </c:pt>
                <c:pt idx="3">
                  <c:v>252</c:v>
                </c:pt>
                <c:pt idx="4">
                  <c:v>325</c:v>
                </c:pt>
                <c:pt idx="5">
                  <c:v>599</c:v>
                </c:pt>
                <c:pt idx="6">
                  <c:v>1438</c:v>
                </c:pt>
                <c:pt idx="7">
                  <c:v>2643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I'!$H$16:$H$22</c:f>
              <c:numCache>
                <c:formatCode>General</c:formatCode>
                <c:ptCount val="7"/>
                <c:pt idx="0">
                  <c:v>0</c:v>
                </c:pt>
                <c:pt idx="1">
                  <c:v>98</c:v>
                </c:pt>
                <c:pt idx="2">
                  <c:v>189</c:v>
                </c:pt>
                <c:pt idx="3">
                  <c:v>252</c:v>
                </c:pt>
                <c:pt idx="4">
                  <c:v>325</c:v>
                </c:pt>
                <c:pt idx="5">
                  <c:v>599</c:v>
                </c:pt>
                <c:pt idx="6">
                  <c:v>1438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554368"/>
        <c:axId val="131535616"/>
      </c:scatterChart>
      <c:valAx>
        <c:axId val="96554368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1535616"/>
        <c:crosses val="autoZero"/>
        <c:crossBetween val="midCat"/>
        <c:majorUnit val="5"/>
      </c:valAx>
      <c:valAx>
        <c:axId val="1315356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55436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200uM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I'!$I$16:$I$23</c:f>
              <c:numCache>
                <c:formatCode>General</c:formatCode>
                <c:ptCount val="8"/>
                <c:pt idx="0">
                  <c:v>0</c:v>
                </c:pt>
                <c:pt idx="1">
                  <c:v>71</c:v>
                </c:pt>
                <c:pt idx="2">
                  <c:v>158</c:v>
                </c:pt>
                <c:pt idx="3">
                  <c:v>223</c:v>
                </c:pt>
                <c:pt idx="4">
                  <c:v>151</c:v>
                </c:pt>
                <c:pt idx="5">
                  <c:v>386</c:v>
                </c:pt>
                <c:pt idx="6">
                  <c:v>1081</c:v>
                </c:pt>
                <c:pt idx="7">
                  <c:v>2105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I'!$I$16:$I$22</c:f>
              <c:numCache>
                <c:formatCode>General</c:formatCode>
                <c:ptCount val="7"/>
                <c:pt idx="0">
                  <c:v>0</c:v>
                </c:pt>
                <c:pt idx="1">
                  <c:v>71</c:v>
                </c:pt>
                <c:pt idx="2">
                  <c:v>158</c:v>
                </c:pt>
                <c:pt idx="3">
                  <c:v>223</c:v>
                </c:pt>
                <c:pt idx="4">
                  <c:v>151</c:v>
                </c:pt>
                <c:pt idx="5">
                  <c:v>386</c:v>
                </c:pt>
                <c:pt idx="6">
                  <c:v>1081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401472"/>
        <c:axId val="205215232"/>
      </c:scatterChart>
      <c:valAx>
        <c:axId val="20340147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5215232"/>
        <c:crosses val="autoZero"/>
        <c:crossBetween val="midCat"/>
        <c:majorUnit val="5"/>
      </c:valAx>
      <c:valAx>
        <c:axId val="2052152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340147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300uM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I'!$J$16:$J$23</c:f>
              <c:numCache>
                <c:formatCode>General</c:formatCode>
                <c:ptCount val="8"/>
                <c:pt idx="0">
                  <c:v>0</c:v>
                </c:pt>
                <c:pt idx="1">
                  <c:v>55</c:v>
                </c:pt>
                <c:pt idx="2">
                  <c:v>26</c:v>
                </c:pt>
                <c:pt idx="3">
                  <c:v>47</c:v>
                </c:pt>
                <c:pt idx="4">
                  <c:v>24</c:v>
                </c:pt>
                <c:pt idx="5">
                  <c:v>144</c:v>
                </c:pt>
                <c:pt idx="6">
                  <c:v>786</c:v>
                </c:pt>
                <c:pt idx="7">
                  <c:v>1678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I'!$J$16:$J$22</c:f>
              <c:numCache>
                <c:formatCode>General</c:formatCode>
                <c:ptCount val="7"/>
                <c:pt idx="0">
                  <c:v>0</c:v>
                </c:pt>
                <c:pt idx="1">
                  <c:v>55</c:v>
                </c:pt>
                <c:pt idx="2">
                  <c:v>26</c:v>
                </c:pt>
                <c:pt idx="3">
                  <c:v>47</c:v>
                </c:pt>
                <c:pt idx="4">
                  <c:v>24</c:v>
                </c:pt>
                <c:pt idx="5">
                  <c:v>144</c:v>
                </c:pt>
                <c:pt idx="6">
                  <c:v>786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566592"/>
        <c:axId val="233906560"/>
      </c:scatterChart>
      <c:valAx>
        <c:axId val="21556659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3906560"/>
        <c:crosses val="autoZero"/>
        <c:crossBetween val="midCat"/>
        <c:majorUnit val="5"/>
      </c:valAx>
      <c:valAx>
        <c:axId val="2339065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556659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400uM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I'!$K$16:$K$23</c:f>
              <c:numCache>
                <c:formatCode>General</c:formatCode>
                <c:ptCount val="8"/>
                <c:pt idx="0">
                  <c:v>0</c:v>
                </c:pt>
                <c:pt idx="1">
                  <c:v>31</c:v>
                </c:pt>
                <c:pt idx="2">
                  <c:v>4</c:v>
                </c:pt>
                <c:pt idx="3">
                  <c:v>-25</c:v>
                </c:pt>
                <c:pt idx="4">
                  <c:v>-108</c:v>
                </c:pt>
                <c:pt idx="5">
                  <c:v>-72</c:v>
                </c:pt>
                <c:pt idx="6">
                  <c:v>337</c:v>
                </c:pt>
                <c:pt idx="7">
                  <c:v>1135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8.8803614738031167E-2"/>
                  <c:y val="-0.17801877038097511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I'!$K$16:$K$22</c:f>
              <c:numCache>
                <c:formatCode>General</c:formatCode>
                <c:ptCount val="7"/>
                <c:pt idx="0">
                  <c:v>0</c:v>
                </c:pt>
                <c:pt idx="1">
                  <c:v>31</c:v>
                </c:pt>
                <c:pt idx="2">
                  <c:v>4</c:v>
                </c:pt>
                <c:pt idx="3">
                  <c:v>-25</c:v>
                </c:pt>
                <c:pt idx="4">
                  <c:v>-108</c:v>
                </c:pt>
                <c:pt idx="5">
                  <c:v>-72</c:v>
                </c:pt>
                <c:pt idx="6">
                  <c:v>337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5287296"/>
        <c:axId val="130881024"/>
      </c:scatterChart>
      <c:valAx>
        <c:axId val="25528729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0881024"/>
        <c:crosses val="autoZero"/>
        <c:crossBetween val="midCat"/>
        <c:majorUnit val="5"/>
      </c:valAx>
      <c:valAx>
        <c:axId val="1308810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5528729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/>
              <a:t>0uM DHP2c</a:t>
            </a:r>
          </a:p>
        </c:rich>
      </c:tx>
      <c:layout>
        <c:manualLayout>
          <c:xMode val="edge"/>
          <c:yMode val="edge"/>
          <c:x val="0.4544794651384909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876166625303642"/>
          <c:y val="7.6539442986293366E-2"/>
          <c:w val="0.71984387338402189"/>
          <c:h val="0.70930920093321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-5.5396370582617002E-3"/>
                  <c:y val="0.40018372703412075"/>
                </c:manualLayout>
              </c:layout>
              <c:numFmt formatCode="General" sourceLinked="0"/>
            </c:trendlineLbl>
          </c:trendline>
          <c:xVal>
            <c:numRef>
              <c:f>'PlateI 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II'!$C$16:$C$23</c:f>
              <c:numCache>
                <c:formatCode>General</c:formatCode>
                <c:ptCount val="8"/>
                <c:pt idx="0">
                  <c:v>0</c:v>
                </c:pt>
                <c:pt idx="1">
                  <c:v>175</c:v>
                </c:pt>
                <c:pt idx="2">
                  <c:v>333</c:v>
                </c:pt>
                <c:pt idx="3">
                  <c:v>630</c:v>
                </c:pt>
                <c:pt idx="4">
                  <c:v>1108</c:v>
                </c:pt>
                <c:pt idx="5">
                  <c:v>1879</c:v>
                </c:pt>
                <c:pt idx="6">
                  <c:v>3244</c:v>
                </c:pt>
                <c:pt idx="7">
                  <c:v>5427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-3.2224954688686837E-2"/>
                  <c:y val="-1.8304170312044329E-2"/>
                </c:manualLayout>
              </c:layout>
              <c:numFmt formatCode="General" sourceLinked="0"/>
            </c:trendlineLbl>
          </c:trendline>
          <c:xVal>
            <c:numRef>
              <c:f>'PlateI 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II'!$C$16:$C$22</c:f>
              <c:numCache>
                <c:formatCode>General</c:formatCode>
                <c:ptCount val="7"/>
                <c:pt idx="0">
                  <c:v>0</c:v>
                </c:pt>
                <c:pt idx="1">
                  <c:v>175</c:v>
                </c:pt>
                <c:pt idx="2">
                  <c:v>333</c:v>
                </c:pt>
                <c:pt idx="3">
                  <c:v>630</c:v>
                </c:pt>
                <c:pt idx="4">
                  <c:v>1108</c:v>
                </c:pt>
                <c:pt idx="5">
                  <c:v>1879</c:v>
                </c:pt>
                <c:pt idx="6">
                  <c:v>3244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667008"/>
        <c:axId val="38668928"/>
      </c:scatterChart>
      <c:valAx>
        <c:axId val="38667008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2640074002211042"/>
              <c:y val="0.920347039953339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8668928"/>
        <c:crosses val="autoZero"/>
        <c:crossBetween val="midCat"/>
        <c:majorUnit val="5"/>
      </c:valAx>
      <c:valAx>
        <c:axId val="386689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281757402101241E-2"/>
              <c:y val="0.317420895304753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866700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/>
              <a:t>50uM DHP2c</a:t>
            </a:r>
          </a:p>
        </c:rich>
      </c:tx>
      <c:layout>
        <c:manualLayout>
          <c:xMode val="edge"/>
          <c:yMode val="edge"/>
          <c:x val="0.4544794651384909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876166625303642"/>
          <c:y val="7.6539442986293366E-2"/>
          <c:w val="0.71984387338402189"/>
          <c:h val="0.70930920093321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-5.5396370582617002E-3"/>
                  <c:y val="0.40018372703412075"/>
                </c:manualLayout>
              </c:layout>
              <c:numFmt formatCode="General" sourceLinked="0"/>
            </c:trendlineLbl>
          </c:trendline>
          <c:xVal>
            <c:numRef>
              <c:f>'PlateI 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II'!$D$16:$D$23</c:f>
              <c:numCache>
                <c:formatCode>General</c:formatCode>
                <c:ptCount val="8"/>
                <c:pt idx="0">
                  <c:v>0</c:v>
                </c:pt>
                <c:pt idx="1">
                  <c:v>152</c:v>
                </c:pt>
                <c:pt idx="2">
                  <c:v>242</c:v>
                </c:pt>
                <c:pt idx="3">
                  <c:v>463</c:v>
                </c:pt>
                <c:pt idx="4">
                  <c:v>668</c:v>
                </c:pt>
                <c:pt idx="5">
                  <c:v>1141</c:v>
                </c:pt>
                <c:pt idx="6">
                  <c:v>2260</c:v>
                </c:pt>
                <c:pt idx="7">
                  <c:v>4025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-3.2224954688686837E-2"/>
                  <c:y val="-1.8304170312044329E-2"/>
                </c:manualLayout>
              </c:layout>
              <c:numFmt formatCode="General" sourceLinked="0"/>
            </c:trendlineLbl>
          </c:trendline>
          <c:xVal>
            <c:numRef>
              <c:f>'PlateI 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II'!$D$16:$D$22</c:f>
              <c:numCache>
                <c:formatCode>General</c:formatCode>
                <c:ptCount val="7"/>
                <c:pt idx="0">
                  <c:v>0</c:v>
                </c:pt>
                <c:pt idx="1">
                  <c:v>152</c:v>
                </c:pt>
                <c:pt idx="2">
                  <c:v>242</c:v>
                </c:pt>
                <c:pt idx="3">
                  <c:v>463</c:v>
                </c:pt>
                <c:pt idx="4">
                  <c:v>668</c:v>
                </c:pt>
                <c:pt idx="5">
                  <c:v>1141</c:v>
                </c:pt>
                <c:pt idx="6">
                  <c:v>2260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738752"/>
        <c:axId val="40109952"/>
      </c:scatterChart>
      <c:valAx>
        <c:axId val="3973875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2640074002211042"/>
              <c:y val="0.920347039953339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0109952"/>
        <c:crosses val="autoZero"/>
        <c:crossBetween val="midCat"/>
        <c:majorUnit val="5"/>
      </c:valAx>
      <c:valAx>
        <c:axId val="401099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281757402101241E-2"/>
              <c:y val="0.317420895304753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73875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/>
              <a:t>100uM DHP2c</a:t>
            </a:r>
          </a:p>
        </c:rich>
      </c:tx>
      <c:layout>
        <c:manualLayout>
          <c:xMode val="edge"/>
          <c:yMode val="edge"/>
          <c:x val="0.4544794651384909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876166625303642"/>
          <c:y val="7.6539442986293366E-2"/>
          <c:w val="0.71984387338402189"/>
          <c:h val="0.70930920093321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-5.5396370582617002E-3"/>
                  <c:y val="0.40018372703412075"/>
                </c:manualLayout>
              </c:layout>
              <c:numFmt formatCode="General" sourceLinked="0"/>
            </c:trendlineLbl>
          </c:trendline>
          <c:xVal>
            <c:numRef>
              <c:f>'PlateI 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II'!$E$16:$E$23</c:f>
              <c:numCache>
                <c:formatCode>General</c:formatCode>
                <c:ptCount val="8"/>
                <c:pt idx="0">
                  <c:v>0</c:v>
                </c:pt>
                <c:pt idx="1">
                  <c:v>162</c:v>
                </c:pt>
                <c:pt idx="2">
                  <c:v>299</c:v>
                </c:pt>
                <c:pt idx="3">
                  <c:v>344</c:v>
                </c:pt>
                <c:pt idx="4">
                  <c:v>520</c:v>
                </c:pt>
                <c:pt idx="5">
                  <c:v>867</c:v>
                </c:pt>
                <c:pt idx="6">
                  <c:v>1727</c:v>
                </c:pt>
                <c:pt idx="7">
                  <c:v>3222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-3.2224954688686837E-2"/>
                  <c:y val="-1.8304170312044329E-2"/>
                </c:manualLayout>
              </c:layout>
              <c:numFmt formatCode="General" sourceLinked="0"/>
            </c:trendlineLbl>
          </c:trendline>
          <c:xVal>
            <c:numRef>
              <c:f>'PlateI 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II'!$E$16:$E$22</c:f>
              <c:numCache>
                <c:formatCode>General</c:formatCode>
                <c:ptCount val="7"/>
                <c:pt idx="0">
                  <c:v>0</c:v>
                </c:pt>
                <c:pt idx="1">
                  <c:v>162</c:v>
                </c:pt>
                <c:pt idx="2">
                  <c:v>299</c:v>
                </c:pt>
                <c:pt idx="3">
                  <c:v>344</c:v>
                </c:pt>
                <c:pt idx="4">
                  <c:v>520</c:v>
                </c:pt>
                <c:pt idx="5">
                  <c:v>867</c:v>
                </c:pt>
                <c:pt idx="6">
                  <c:v>1727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643584"/>
        <c:axId val="40745600"/>
      </c:scatterChart>
      <c:valAx>
        <c:axId val="4064358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2640074002211042"/>
              <c:y val="0.920347039953339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0745600"/>
        <c:crosses val="autoZero"/>
        <c:crossBetween val="midCat"/>
        <c:majorUnit val="5"/>
      </c:valAx>
      <c:valAx>
        <c:axId val="407456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281757402101241E-2"/>
              <c:y val="0.317420895304753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064358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/>
              <a:t>200uM DHP2c</a:t>
            </a:r>
          </a:p>
        </c:rich>
      </c:tx>
      <c:layout>
        <c:manualLayout>
          <c:xMode val="edge"/>
          <c:yMode val="edge"/>
          <c:x val="0.4544794651384909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876166625303642"/>
          <c:y val="7.6539442986293366E-2"/>
          <c:w val="0.71984387338402189"/>
          <c:h val="0.70930920093321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-5.5396370582617002E-3"/>
                  <c:y val="0.40018372703412075"/>
                </c:manualLayout>
              </c:layout>
              <c:numFmt formatCode="General" sourceLinked="0"/>
            </c:trendlineLbl>
          </c:trendline>
          <c:xVal>
            <c:numRef>
              <c:f>'PlateI 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II'!$F$16:$F$23</c:f>
              <c:numCache>
                <c:formatCode>General</c:formatCode>
                <c:ptCount val="8"/>
                <c:pt idx="0">
                  <c:v>0</c:v>
                </c:pt>
                <c:pt idx="1">
                  <c:v>126</c:v>
                </c:pt>
                <c:pt idx="2">
                  <c:v>79</c:v>
                </c:pt>
                <c:pt idx="3">
                  <c:v>135</c:v>
                </c:pt>
                <c:pt idx="4">
                  <c:v>183</c:v>
                </c:pt>
                <c:pt idx="5">
                  <c:v>292</c:v>
                </c:pt>
                <c:pt idx="6">
                  <c:v>979</c:v>
                </c:pt>
                <c:pt idx="7">
                  <c:v>2138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-3.2224954688686837E-2"/>
                  <c:y val="-1.8304170312044329E-2"/>
                </c:manualLayout>
              </c:layout>
              <c:numFmt formatCode="General" sourceLinked="0"/>
            </c:trendlineLbl>
          </c:trendline>
          <c:xVal>
            <c:numRef>
              <c:f>'PlateI 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II'!$F$16:$F$22</c:f>
              <c:numCache>
                <c:formatCode>General</c:formatCode>
                <c:ptCount val="7"/>
                <c:pt idx="0">
                  <c:v>0</c:v>
                </c:pt>
                <c:pt idx="1">
                  <c:v>126</c:v>
                </c:pt>
                <c:pt idx="2">
                  <c:v>79</c:v>
                </c:pt>
                <c:pt idx="3">
                  <c:v>135</c:v>
                </c:pt>
                <c:pt idx="4">
                  <c:v>183</c:v>
                </c:pt>
                <c:pt idx="5">
                  <c:v>292</c:v>
                </c:pt>
                <c:pt idx="6">
                  <c:v>979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719296"/>
        <c:axId val="41878656"/>
      </c:scatterChart>
      <c:valAx>
        <c:axId val="4171929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2640074002211042"/>
              <c:y val="0.920347039953339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878656"/>
        <c:crosses val="autoZero"/>
        <c:crossBetween val="midCat"/>
        <c:majorUnit val="5"/>
      </c:valAx>
      <c:valAx>
        <c:axId val="418786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5281757402101241E-2"/>
              <c:y val="0.317420895304753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71929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I'!$D$16:$D$23</c:f>
              <c:numCache>
                <c:formatCode>General</c:formatCode>
                <c:ptCount val="8"/>
                <c:pt idx="0">
                  <c:v>0</c:v>
                </c:pt>
                <c:pt idx="1">
                  <c:v>159</c:v>
                </c:pt>
                <c:pt idx="2">
                  <c:v>317</c:v>
                </c:pt>
                <c:pt idx="3">
                  <c:v>551</c:v>
                </c:pt>
                <c:pt idx="4">
                  <c:v>940</c:v>
                </c:pt>
                <c:pt idx="5">
                  <c:v>1607</c:v>
                </c:pt>
                <c:pt idx="6">
                  <c:v>2859</c:v>
                </c:pt>
                <c:pt idx="7">
                  <c:v>4811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I'!$D$16:$D$22</c:f>
              <c:numCache>
                <c:formatCode>General</c:formatCode>
                <c:ptCount val="7"/>
                <c:pt idx="0">
                  <c:v>0</c:v>
                </c:pt>
                <c:pt idx="1">
                  <c:v>159</c:v>
                </c:pt>
                <c:pt idx="2">
                  <c:v>317</c:v>
                </c:pt>
                <c:pt idx="3">
                  <c:v>551</c:v>
                </c:pt>
                <c:pt idx="4">
                  <c:v>940</c:v>
                </c:pt>
                <c:pt idx="5">
                  <c:v>1607</c:v>
                </c:pt>
                <c:pt idx="6">
                  <c:v>2859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787776"/>
        <c:axId val="43829120"/>
      </c:scatterChart>
      <c:valAx>
        <c:axId val="4378777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829120"/>
        <c:crosses val="autoZero"/>
        <c:crossBetween val="midCat"/>
        <c:majorUnit val="5"/>
      </c:valAx>
      <c:valAx>
        <c:axId val="438291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78777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1% DMSO</a:t>
            </a:r>
          </a:p>
        </c:rich>
      </c:tx>
      <c:layout>
        <c:manualLayout>
          <c:xMode val="edge"/>
          <c:yMode val="edge"/>
          <c:x val="0.43974300087489065"/>
          <c:y val="1.068090638003337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809951881014872"/>
          <c:y val="8.5812252092939023E-2"/>
          <c:w val="0.82697112860892397"/>
          <c:h val="0.84973730857418872"/>
        </c:manualLayout>
      </c:layout>
      <c:scatterChart>
        <c:scatterStyle val="lineMarker"/>
        <c:varyColors val="0"/>
        <c:ser>
          <c:idx val="0"/>
          <c:order val="0"/>
          <c:tx>
            <c:v>400uM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'PlateI 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II'!$G$16:$G$23</c:f>
              <c:numCache>
                <c:formatCode>General</c:formatCode>
                <c:ptCount val="8"/>
                <c:pt idx="0">
                  <c:v>0</c:v>
                </c:pt>
                <c:pt idx="1">
                  <c:v>16</c:v>
                </c:pt>
                <c:pt idx="2">
                  <c:v>-32</c:v>
                </c:pt>
                <c:pt idx="3">
                  <c:v>-64</c:v>
                </c:pt>
                <c:pt idx="4">
                  <c:v>-155</c:v>
                </c:pt>
                <c:pt idx="5">
                  <c:v>-343</c:v>
                </c:pt>
                <c:pt idx="6">
                  <c:v>44</c:v>
                </c:pt>
                <c:pt idx="7">
                  <c:v>804</c:v>
                </c:pt>
              </c:numCache>
            </c:numRef>
          </c:yVal>
          <c:smooth val="0"/>
        </c:ser>
        <c:ser>
          <c:idx val="1"/>
          <c:order val="1"/>
          <c:tx>
            <c:v>500uM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'PlateI 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II'!$H$16:$H$23</c:f>
              <c:numCache>
                <c:formatCode>General</c:formatCode>
                <c:ptCount val="8"/>
                <c:pt idx="0">
                  <c:v>0</c:v>
                </c:pt>
                <c:pt idx="1">
                  <c:v>32</c:v>
                </c:pt>
                <c:pt idx="2">
                  <c:v>-66</c:v>
                </c:pt>
                <c:pt idx="3">
                  <c:v>-130</c:v>
                </c:pt>
                <c:pt idx="4">
                  <c:v>-376</c:v>
                </c:pt>
                <c:pt idx="5">
                  <c:v>-320</c:v>
                </c:pt>
                <c:pt idx="6">
                  <c:v>-20</c:v>
                </c:pt>
                <c:pt idx="7">
                  <c:v>559</c:v>
                </c:pt>
              </c:numCache>
            </c:numRef>
          </c:yVal>
          <c:smooth val="0"/>
        </c:ser>
        <c:ser>
          <c:idx val="2"/>
          <c:order val="2"/>
          <c:tx>
            <c:v>1000uM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3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'PlateI 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II'!$I$16:$I$23</c:f>
              <c:numCache>
                <c:formatCode>General</c:formatCode>
                <c:ptCount val="8"/>
                <c:pt idx="0">
                  <c:v>0</c:v>
                </c:pt>
                <c:pt idx="1">
                  <c:v>-69</c:v>
                </c:pt>
                <c:pt idx="2">
                  <c:v>-205</c:v>
                </c:pt>
                <c:pt idx="3">
                  <c:v>-315</c:v>
                </c:pt>
                <c:pt idx="4">
                  <c:v>-472</c:v>
                </c:pt>
                <c:pt idx="5">
                  <c:v>-631</c:v>
                </c:pt>
                <c:pt idx="6">
                  <c:v>-430</c:v>
                </c:pt>
                <c:pt idx="7">
                  <c:v>-189</c:v>
                </c:pt>
              </c:numCache>
            </c:numRef>
          </c:yVal>
          <c:smooth val="0"/>
        </c:ser>
        <c:ser>
          <c:idx val="3"/>
          <c:order val="3"/>
          <c:tx>
            <c:v>2000uM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4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'PlateI 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II'!$J$16:$J$23</c:f>
              <c:numCache>
                <c:formatCode>General</c:formatCode>
                <c:ptCount val="8"/>
                <c:pt idx="0">
                  <c:v>0</c:v>
                </c:pt>
                <c:pt idx="1">
                  <c:v>-50</c:v>
                </c:pt>
                <c:pt idx="2">
                  <c:v>-296</c:v>
                </c:pt>
                <c:pt idx="3">
                  <c:v>-303</c:v>
                </c:pt>
                <c:pt idx="4">
                  <c:v>-472</c:v>
                </c:pt>
                <c:pt idx="5">
                  <c:v>-697</c:v>
                </c:pt>
                <c:pt idx="6">
                  <c:v>-666</c:v>
                </c:pt>
                <c:pt idx="7">
                  <c:v>-653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447552"/>
        <c:axId val="40928384"/>
      </c:scatterChart>
      <c:valAx>
        <c:axId val="3944755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0928384"/>
        <c:crosses val="autoZero"/>
        <c:crossBetween val="midCat"/>
      </c:valAx>
      <c:valAx>
        <c:axId val="409283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447552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0229286964129483"/>
          <c:y val="0.10421593036161175"/>
          <c:w val="0.37582020997375321"/>
          <c:h val="0.1066409379748584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5% DMSO</a:t>
            </a:r>
          </a:p>
        </c:rich>
      </c:tx>
      <c:layout>
        <c:manualLayout>
          <c:xMode val="edge"/>
          <c:yMode val="edge"/>
          <c:x val="0.4230763342082239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365507436570429"/>
          <c:y val="5.9241293139546743E-2"/>
          <c:w val="0.83559492563429583"/>
          <c:h val="0.89376387520470046"/>
        </c:manualLayout>
      </c:layout>
      <c:scatterChart>
        <c:scatterStyle val="lineMarker"/>
        <c:varyColors val="0"/>
        <c:ser>
          <c:idx val="0"/>
          <c:order val="0"/>
          <c:tx>
            <c:v>200uM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'Plate II'!$B$74:$B$81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'Plate II'!$C$74:$C$81</c:f>
              <c:numCache>
                <c:formatCode>General</c:formatCode>
                <c:ptCount val="8"/>
                <c:pt idx="0">
                  <c:v>0</c:v>
                </c:pt>
                <c:pt idx="1">
                  <c:v>166</c:v>
                </c:pt>
                <c:pt idx="2">
                  <c:v>-50</c:v>
                </c:pt>
                <c:pt idx="3">
                  <c:v>-262</c:v>
                </c:pt>
                <c:pt idx="4">
                  <c:v>-372</c:v>
                </c:pt>
                <c:pt idx="5">
                  <c:v>-308</c:v>
                </c:pt>
                <c:pt idx="6">
                  <c:v>-393</c:v>
                </c:pt>
                <c:pt idx="7">
                  <c:v>332</c:v>
                </c:pt>
              </c:numCache>
            </c:numRef>
          </c:yVal>
          <c:smooth val="0"/>
        </c:ser>
        <c:ser>
          <c:idx val="1"/>
          <c:order val="1"/>
          <c:tx>
            <c:v>300uM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'Plate II'!$B$74:$B$81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'Plate II'!$D$74:$D$81</c:f>
              <c:numCache>
                <c:formatCode>General</c:formatCode>
                <c:ptCount val="8"/>
                <c:pt idx="0">
                  <c:v>0</c:v>
                </c:pt>
                <c:pt idx="1">
                  <c:v>426</c:v>
                </c:pt>
                <c:pt idx="2">
                  <c:v>177</c:v>
                </c:pt>
                <c:pt idx="3">
                  <c:v>-36</c:v>
                </c:pt>
                <c:pt idx="4">
                  <c:v>-150</c:v>
                </c:pt>
                <c:pt idx="5">
                  <c:v>-236</c:v>
                </c:pt>
                <c:pt idx="6">
                  <c:v>-289</c:v>
                </c:pt>
                <c:pt idx="7">
                  <c:v>-249</c:v>
                </c:pt>
              </c:numCache>
            </c:numRef>
          </c:yVal>
          <c:smooth val="0"/>
        </c:ser>
        <c:ser>
          <c:idx val="2"/>
          <c:order val="2"/>
          <c:tx>
            <c:v>400uM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3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'Plate II'!$B$74:$B$81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'Plate II'!$E$74:$E$81</c:f>
              <c:numCache>
                <c:formatCode>General</c:formatCode>
                <c:ptCount val="8"/>
                <c:pt idx="0">
                  <c:v>0</c:v>
                </c:pt>
                <c:pt idx="1">
                  <c:v>125</c:v>
                </c:pt>
                <c:pt idx="2">
                  <c:v>-79</c:v>
                </c:pt>
                <c:pt idx="3">
                  <c:v>-166</c:v>
                </c:pt>
                <c:pt idx="4">
                  <c:v>-384</c:v>
                </c:pt>
                <c:pt idx="5">
                  <c:v>-557</c:v>
                </c:pt>
                <c:pt idx="6">
                  <c:v>-536</c:v>
                </c:pt>
                <c:pt idx="7">
                  <c:v>-365</c:v>
                </c:pt>
              </c:numCache>
            </c:numRef>
          </c:yVal>
          <c:smooth val="0"/>
        </c:ser>
        <c:ser>
          <c:idx val="3"/>
          <c:order val="3"/>
          <c:tx>
            <c:v>500uM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4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'Plate II'!$B$74:$B$81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'Plate II'!$F$74:$F$81</c:f>
              <c:numCache>
                <c:formatCode>General</c:formatCode>
                <c:ptCount val="8"/>
                <c:pt idx="0">
                  <c:v>0</c:v>
                </c:pt>
                <c:pt idx="1">
                  <c:v>-27</c:v>
                </c:pt>
                <c:pt idx="2">
                  <c:v>-253</c:v>
                </c:pt>
                <c:pt idx="3">
                  <c:v>-407</c:v>
                </c:pt>
                <c:pt idx="4">
                  <c:v>-634</c:v>
                </c:pt>
                <c:pt idx="5">
                  <c:v>-901</c:v>
                </c:pt>
                <c:pt idx="6">
                  <c:v>-819</c:v>
                </c:pt>
                <c:pt idx="7">
                  <c:v>-835</c:v>
                </c:pt>
              </c:numCache>
            </c:numRef>
          </c:yVal>
          <c:smooth val="0"/>
        </c:ser>
        <c:ser>
          <c:idx val="4"/>
          <c:order val="4"/>
          <c:tx>
            <c:v>1000uM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5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'Plate II'!$B$74:$B$81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'Plate II'!$G$74:$G$81</c:f>
              <c:numCache>
                <c:formatCode>General</c:formatCode>
                <c:ptCount val="8"/>
                <c:pt idx="0">
                  <c:v>0</c:v>
                </c:pt>
                <c:pt idx="1">
                  <c:v>14</c:v>
                </c:pt>
                <c:pt idx="2">
                  <c:v>-106</c:v>
                </c:pt>
                <c:pt idx="3">
                  <c:v>-340</c:v>
                </c:pt>
                <c:pt idx="4">
                  <c:v>-519</c:v>
                </c:pt>
                <c:pt idx="5">
                  <c:v>-909</c:v>
                </c:pt>
                <c:pt idx="6">
                  <c:v>-1043</c:v>
                </c:pt>
                <c:pt idx="7">
                  <c:v>-1009</c:v>
                </c:pt>
              </c:numCache>
            </c:numRef>
          </c:yVal>
          <c:smooth val="0"/>
        </c:ser>
        <c:ser>
          <c:idx val="5"/>
          <c:order val="5"/>
          <c:tx>
            <c:v>2000uM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6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'Plate II'!$B$74:$B$81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'Plate II'!$H$74:$H$81</c:f>
              <c:numCache>
                <c:formatCode>General</c:formatCode>
                <c:ptCount val="8"/>
                <c:pt idx="0">
                  <c:v>0</c:v>
                </c:pt>
                <c:pt idx="1">
                  <c:v>-164</c:v>
                </c:pt>
                <c:pt idx="2">
                  <c:v>-331</c:v>
                </c:pt>
                <c:pt idx="3">
                  <c:v>-355</c:v>
                </c:pt>
                <c:pt idx="4">
                  <c:v>-811</c:v>
                </c:pt>
                <c:pt idx="5">
                  <c:v>-1393</c:v>
                </c:pt>
                <c:pt idx="6">
                  <c:v>-1504</c:v>
                </c:pt>
                <c:pt idx="7">
                  <c:v>-2057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260736"/>
        <c:axId val="42357120"/>
      </c:scatterChart>
      <c:valAx>
        <c:axId val="42260736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357120"/>
        <c:crosses val="autoZero"/>
        <c:crossBetween val="midCat"/>
        <c:majorUnit val="2.5"/>
      </c:valAx>
      <c:valAx>
        <c:axId val="42357120"/>
        <c:scaling>
          <c:orientation val="minMax"/>
          <c:max val="2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260736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13284842519685039"/>
          <c:y val="6.8187477896703985E-2"/>
          <c:w val="0.38937379702537178"/>
          <c:h val="0.2342058615711101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Sheet4!$K$79:$K$86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300</c:v>
                </c:pt>
                <c:pt idx="7">
                  <c:v>400</c:v>
                </c:pt>
              </c:numCache>
            </c:numRef>
          </c:xVal>
          <c:yVal>
            <c:numRef>
              <c:f>Sheet4!$U$89:$U$96</c:f>
              <c:numCache>
                <c:formatCode>0.00</c:formatCode>
                <c:ptCount val="8"/>
                <c:pt idx="0">
                  <c:v>1</c:v>
                </c:pt>
                <c:pt idx="1">
                  <c:v>1.5917306134885698</c:v>
                </c:pt>
                <c:pt idx="2">
                  <c:v>3.7549358040276046</c:v>
                </c:pt>
                <c:pt idx="3">
                  <c:v>5.4165927858025791</c:v>
                </c:pt>
                <c:pt idx="4">
                  <c:v>7.0731702400032255</c:v>
                </c:pt>
                <c:pt idx="5">
                  <c:v>9.1342584977303716</c:v>
                </c:pt>
                <c:pt idx="6">
                  <c:v>3.5210746450797648</c:v>
                </c:pt>
                <c:pt idx="7">
                  <c:v>-7.3846527911496151E-2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xVal>
            <c:numRef>
              <c:f>Sheet4!$K$79:$K$86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300</c:v>
                </c:pt>
                <c:pt idx="7">
                  <c:v>400</c:v>
                </c:pt>
              </c:numCache>
            </c:numRef>
          </c:xVal>
          <c:yVal>
            <c:numRef>
              <c:f>Sheet4!$S$89:$S$96</c:f>
              <c:numCache>
                <c:formatCode>0.00</c:formatCode>
                <c:ptCount val="8"/>
                <c:pt idx="0">
                  <c:v>1</c:v>
                </c:pt>
                <c:pt idx="1">
                  <c:v>1.5925925925925926</c:v>
                </c:pt>
                <c:pt idx="2">
                  <c:v>3.382716049382716</c:v>
                </c:pt>
                <c:pt idx="3">
                  <c:v>4.1234567901234565</c:v>
                </c:pt>
                <c:pt idx="4">
                  <c:v>4.2222222222222223</c:v>
                </c:pt>
                <c:pt idx="5">
                  <c:v>3.3580246913580245</c:v>
                </c:pt>
                <c:pt idx="6">
                  <c:v>0.9135802469135802</c:v>
                </c:pt>
                <c:pt idx="7">
                  <c:v>-1.2345679012345678E-2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592448"/>
        <c:axId val="163595008"/>
      </c:scatterChart>
      <c:valAx>
        <c:axId val="163592448"/>
        <c:scaling>
          <c:orientation val="minMax"/>
          <c:max val="40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[DHP2c}, uM</a:t>
                </a:r>
              </a:p>
            </c:rich>
          </c:tx>
          <c:layout>
            <c:manualLayout>
              <c:xMode val="edge"/>
              <c:yMode val="edge"/>
              <c:x val="0.47272363495546665"/>
              <c:y val="0.94106573887566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3595008"/>
        <c:crosses val="autoZero"/>
        <c:crossBetween val="midCat"/>
      </c:valAx>
      <c:valAx>
        <c:axId val="163595008"/>
        <c:scaling>
          <c:orientation val="minMax"/>
          <c:min val="-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Ratio</a:t>
                </a:r>
              </a:p>
            </c:rich>
          </c:tx>
          <c:layout>
            <c:manualLayout>
              <c:xMode val="edge"/>
              <c:yMode val="edge"/>
              <c:x val="1.912568306010929E-2"/>
              <c:y val="0.39649697857535249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6359244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In deltauM</c:v>
          </c:tx>
          <c:spPr>
            <a:ln w="28575">
              <a:noFill/>
            </a:ln>
          </c:spPr>
          <c:xVal>
            <c:numRef>
              <c:f>Sheet6!$L$79:$L$84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75</c:v>
                </c:pt>
                <c:pt idx="5">
                  <c:v>100</c:v>
                </c:pt>
              </c:numCache>
            </c:numRef>
          </c:xVal>
          <c:yVal>
            <c:numRef>
              <c:f>Sheet6!$V$79:$V$84</c:f>
              <c:numCache>
                <c:formatCode>0.00</c:formatCode>
                <c:ptCount val="6"/>
                <c:pt idx="0">
                  <c:v>1</c:v>
                </c:pt>
                <c:pt idx="1">
                  <c:v>1.7410461697996209</c:v>
                </c:pt>
                <c:pt idx="2">
                  <c:v>2.8728878140692293</c:v>
                </c:pt>
                <c:pt idx="3">
                  <c:v>3.7704574753574431</c:v>
                </c:pt>
                <c:pt idx="4">
                  <c:v>5.5100080064051244</c:v>
                </c:pt>
                <c:pt idx="5">
                  <c:v>6.492668585155803</c:v>
                </c:pt>
              </c:numCache>
            </c:numRef>
          </c:yVal>
          <c:smooth val="0"/>
        </c:ser>
        <c:ser>
          <c:idx val="1"/>
          <c:order val="1"/>
          <c:tx>
            <c:v>in deltaAFU</c:v>
          </c:tx>
          <c:spPr>
            <a:ln w="28575">
              <a:noFill/>
            </a:ln>
          </c:spPr>
          <c:xVal>
            <c:numRef>
              <c:f>Sheet6!$L$79:$L$84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75</c:v>
                </c:pt>
                <c:pt idx="5">
                  <c:v>100</c:v>
                </c:pt>
              </c:numCache>
            </c:numRef>
          </c:xVal>
          <c:yVal>
            <c:numRef>
              <c:f>Sheet6!$R$86:$R$91</c:f>
              <c:numCache>
                <c:formatCode>0.00</c:formatCode>
                <c:ptCount val="6"/>
                <c:pt idx="0">
                  <c:v>1</c:v>
                </c:pt>
                <c:pt idx="1">
                  <c:v>1.7220216606498195</c:v>
                </c:pt>
                <c:pt idx="2">
                  <c:v>2.6317689530685922</c:v>
                </c:pt>
                <c:pt idx="3">
                  <c:v>3.0433212996389893</c:v>
                </c:pt>
                <c:pt idx="4">
                  <c:v>4</c:v>
                </c:pt>
                <c:pt idx="5">
                  <c:v>4.2635379061371843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564672"/>
        <c:axId val="161526912"/>
      </c:scatterChart>
      <c:valAx>
        <c:axId val="131564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[DHP2c],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1526912"/>
        <c:crosses val="autoZero"/>
        <c:crossBetween val="midCat"/>
      </c:valAx>
      <c:valAx>
        <c:axId val="1615269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3541338582677165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3156467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25uM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I'!$E$16:$E$23</c:f>
              <c:numCache>
                <c:formatCode>General</c:formatCode>
                <c:ptCount val="8"/>
                <c:pt idx="0">
                  <c:v>0</c:v>
                </c:pt>
                <c:pt idx="1">
                  <c:v>153</c:v>
                </c:pt>
                <c:pt idx="2">
                  <c:v>294</c:v>
                </c:pt>
                <c:pt idx="3">
                  <c:v>508</c:v>
                </c:pt>
                <c:pt idx="4">
                  <c:v>943</c:v>
                </c:pt>
                <c:pt idx="5">
                  <c:v>1404</c:v>
                </c:pt>
                <c:pt idx="6">
                  <c:v>2652</c:v>
                </c:pt>
                <c:pt idx="7">
                  <c:v>4466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I'!$E$16:$E$22</c:f>
              <c:numCache>
                <c:formatCode>General</c:formatCode>
                <c:ptCount val="7"/>
                <c:pt idx="0">
                  <c:v>0</c:v>
                </c:pt>
                <c:pt idx="1">
                  <c:v>153</c:v>
                </c:pt>
                <c:pt idx="2">
                  <c:v>294</c:v>
                </c:pt>
                <c:pt idx="3">
                  <c:v>508</c:v>
                </c:pt>
                <c:pt idx="4">
                  <c:v>943</c:v>
                </c:pt>
                <c:pt idx="5">
                  <c:v>1404</c:v>
                </c:pt>
                <c:pt idx="6">
                  <c:v>2652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980864"/>
        <c:axId val="96274688"/>
      </c:scatterChart>
      <c:valAx>
        <c:axId val="8498086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274688"/>
        <c:crosses val="autoZero"/>
        <c:crossBetween val="midCat"/>
        <c:majorUnit val="5"/>
      </c:valAx>
      <c:valAx>
        <c:axId val="962746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498086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50uM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I'!$F$16:$F$23</c:f>
              <c:numCache>
                <c:formatCode>General</c:formatCode>
                <c:ptCount val="8"/>
                <c:pt idx="0">
                  <c:v>0</c:v>
                </c:pt>
                <c:pt idx="1">
                  <c:v>143</c:v>
                </c:pt>
                <c:pt idx="2">
                  <c:v>270</c:v>
                </c:pt>
                <c:pt idx="3">
                  <c:v>478</c:v>
                </c:pt>
                <c:pt idx="4">
                  <c:v>756</c:v>
                </c:pt>
                <c:pt idx="5">
                  <c:v>1304</c:v>
                </c:pt>
                <c:pt idx="6">
                  <c:v>2379</c:v>
                </c:pt>
                <c:pt idx="7">
                  <c:v>3904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I'!$F$16:$F$22</c:f>
              <c:numCache>
                <c:formatCode>General</c:formatCode>
                <c:ptCount val="7"/>
                <c:pt idx="0">
                  <c:v>0</c:v>
                </c:pt>
                <c:pt idx="1">
                  <c:v>143</c:v>
                </c:pt>
                <c:pt idx="2">
                  <c:v>270</c:v>
                </c:pt>
                <c:pt idx="3">
                  <c:v>478</c:v>
                </c:pt>
                <c:pt idx="4">
                  <c:v>756</c:v>
                </c:pt>
                <c:pt idx="5">
                  <c:v>1304</c:v>
                </c:pt>
                <c:pt idx="6">
                  <c:v>2379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16416"/>
        <c:axId val="96446336"/>
      </c:scatterChart>
      <c:valAx>
        <c:axId val="9631641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446336"/>
        <c:crosses val="autoZero"/>
        <c:crossBetween val="midCat"/>
        <c:majorUnit val="5"/>
      </c:valAx>
      <c:valAx>
        <c:axId val="964463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631641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75uM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I'!$B$4:$B$11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I'!$G$16:$G$23</c:f>
              <c:numCache>
                <c:formatCode>General</c:formatCode>
                <c:ptCount val="8"/>
                <c:pt idx="0">
                  <c:v>0</c:v>
                </c:pt>
                <c:pt idx="1">
                  <c:v>135</c:v>
                </c:pt>
                <c:pt idx="2">
                  <c:v>220</c:v>
                </c:pt>
                <c:pt idx="3">
                  <c:v>428</c:v>
                </c:pt>
                <c:pt idx="4">
                  <c:v>652</c:v>
                </c:pt>
                <c:pt idx="5">
                  <c:v>1084</c:v>
                </c:pt>
                <c:pt idx="6">
                  <c:v>2077</c:v>
                </c:pt>
                <c:pt idx="7">
                  <c:v>3569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I'!$B$4:$B$10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I'!$G$16:$G$22</c:f>
              <c:numCache>
                <c:formatCode>General</c:formatCode>
                <c:ptCount val="7"/>
                <c:pt idx="0">
                  <c:v>0</c:v>
                </c:pt>
                <c:pt idx="1">
                  <c:v>135</c:v>
                </c:pt>
                <c:pt idx="2">
                  <c:v>220</c:v>
                </c:pt>
                <c:pt idx="3">
                  <c:v>428</c:v>
                </c:pt>
                <c:pt idx="4">
                  <c:v>652</c:v>
                </c:pt>
                <c:pt idx="5">
                  <c:v>1084</c:v>
                </c:pt>
                <c:pt idx="6">
                  <c:v>2077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657024"/>
        <c:axId val="110773376"/>
      </c:scatterChart>
      <c:valAx>
        <c:axId val="10265702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0773376"/>
        <c:crosses val="autoZero"/>
        <c:crossBetween val="midCat"/>
        <c:majorUnit val="5"/>
      </c:valAx>
      <c:valAx>
        <c:axId val="1107733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0265702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I'!$B$4:$B$11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I'!$H$16:$H$23</c:f>
              <c:numCache>
                <c:formatCode>General</c:formatCode>
                <c:ptCount val="8"/>
                <c:pt idx="0">
                  <c:v>0</c:v>
                </c:pt>
                <c:pt idx="1">
                  <c:v>150</c:v>
                </c:pt>
                <c:pt idx="2">
                  <c:v>234</c:v>
                </c:pt>
                <c:pt idx="3">
                  <c:v>424</c:v>
                </c:pt>
                <c:pt idx="4">
                  <c:v>565</c:v>
                </c:pt>
                <c:pt idx="5">
                  <c:v>956</c:v>
                </c:pt>
                <c:pt idx="6">
                  <c:v>1818</c:v>
                </c:pt>
                <c:pt idx="7">
                  <c:v>3264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I'!$B$4:$B$10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I'!$H$16:$H$22</c:f>
              <c:numCache>
                <c:formatCode>General</c:formatCode>
                <c:ptCount val="7"/>
                <c:pt idx="0">
                  <c:v>0</c:v>
                </c:pt>
                <c:pt idx="1">
                  <c:v>150</c:v>
                </c:pt>
                <c:pt idx="2">
                  <c:v>234</c:v>
                </c:pt>
                <c:pt idx="3">
                  <c:v>424</c:v>
                </c:pt>
                <c:pt idx="4">
                  <c:v>565</c:v>
                </c:pt>
                <c:pt idx="5">
                  <c:v>956</c:v>
                </c:pt>
                <c:pt idx="6">
                  <c:v>1818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823232"/>
        <c:axId val="123880192"/>
      </c:scatterChart>
      <c:valAx>
        <c:axId val="123823232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3880192"/>
        <c:crosses val="autoZero"/>
        <c:crossBetween val="midCat"/>
        <c:majorUnit val="5"/>
      </c:valAx>
      <c:valAx>
        <c:axId val="1238801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3823232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I'!$C$16:$C$23</c:f>
              <c:numCache>
                <c:formatCode>General</c:formatCode>
                <c:ptCount val="8"/>
                <c:pt idx="0">
                  <c:v>0</c:v>
                </c:pt>
                <c:pt idx="1">
                  <c:v>153</c:v>
                </c:pt>
                <c:pt idx="2">
                  <c:v>303</c:v>
                </c:pt>
                <c:pt idx="3">
                  <c:v>563</c:v>
                </c:pt>
                <c:pt idx="4">
                  <c:v>985</c:v>
                </c:pt>
                <c:pt idx="5">
                  <c:v>1758</c:v>
                </c:pt>
                <c:pt idx="6">
                  <c:v>3124</c:v>
                </c:pt>
                <c:pt idx="7">
                  <c:v>5044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I'!$C$16:$C$22</c:f>
              <c:numCache>
                <c:formatCode>General</c:formatCode>
                <c:ptCount val="7"/>
                <c:pt idx="0">
                  <c:v>0</c:v>
                </c:pt>
                <c:pt idx="1">
                  <c:v>153</c:v>
                </c:pt>
                <c:pt idx="2">
                  <c:v>303</c:v>
                </c:pt>
                <c:pt idx="3">
                  <c:v>563</c:v>
                </c:pt>
                <c:pt idx="4">
                  <c:v>985</c:v>
                </c:pt>
                <c:pt idx="5">
                  <c:v>1758</c:v>
                </c:pt>
                <c:pt idx="6">
                  <c:v>3124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5046144"/>
        <c:axId val="185063296"/>
      </c:scatterChart>
      <c:valAx>
        <c:axId val="18504614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5063296"/>
        <c:crosses val="autoZero"/>
        <c:crossBetween val="midCat"/>
        <c:majorUnit val="5"/>
      </c:valAx>
      <c:valAx>
        <c:axId val="1850632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8504614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4111512010365792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I'!$D$16:$D$23</c:f>
              <c:numCache>
                <c:formatCode>General</c:formatCode>
                <c:ptCount val="8"/>
                <c:pt idx="0">
                  <c:v>0</c:v>
                </c:pt>
                <c:pt idx="1">
                  <c:v>117</c:v>
                </c:pt>
                <c:pt idx="2">
                  <c:v>275</c:v>
                </c:pt>
                <c:pt idx="3">
                  <c:v>537</c:v>
                </c:pt>
                <c:pt idx="4">
                  <c:v>974</c:v>
                </c:pt>
                <c:pt idx="5">
                  <c:v>1687</c:v>
                </c:pt>
                <c:pt idx="6">
                  <c:v>3064</c:v>
                </c:pt>
                <c:pt idx="7">
                  <c:v>5001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I'!$D$16:$D$22</c:f>
              <c:numCache>
                <c:formatCode>General</c:formatCode>
                <c:ptCount val="7"/>
                <c:pt idx="0">
                  <c:v>0</c:v>
                </c:pt>
                <c:pt idx="1">
                  <c:v>117</c:v>
                </c:pt>
                <c:pt idx="2">
                  <c:v>275</c:v>
                </c:pt>
                <c:pt idx="3">
                  <c:v>537</c:v>
                </c:pt>
                <c:pt idx="4">
                  <c:v>974</c:v>
                </c:pt>
                <c:pt idx="5">
                  <c:v>1687</c:v>
                </c:pt>
                <c:pt idx="6">
                  <c:v>3064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046464"/>
        <c:axId val="202097792"/>
      </c:scatterChart>
      <c:valAx>
        <c:axId val="202046464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097792"/>
        <c:crosses val="autoZero"/>
        <c:crossBetween val="midCat"/>
        <c:majorUnit val="5"/>
      </c:valAx>
      <c:valAx>
        <c:axId val="2020977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04646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25uM</a:t>
            </a:r>
            <a:r>
              <a:rPr lang="en-US" sz="1200" baseline="0"/>
              <a:t> DHP2c</a:t>
            </a:r>
            <a:endParaRPr lang="en-US" sz="1200"/>
          </a:p>
        </c:rich>
      </c:tx>
      <c:layout>
        <c:manualLayout>
          <c:xMode val="edge"/>
          <c:yMode val="edge"/>
          <c:x val="0.3984929731884780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515963985514468"/>
          <c:y val="8.2545534080967153E-2"/>
          <c:w val="0.74813149938536161"/>
          <c:h val="0.7640169410641851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2569991251093612E-2"/>
                  <c:y val="0.3741845290172061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I'!$B$16:$B$23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'Plate I'!$E$16:$E$23</c:f>
              <c:numCache>
                <c:formatCode>General</c:formatCode>
                <c:ptCount val="8"/>
                <c:pt idx="0">
                  <c:v>0</c:v>
                </c:pt>
                <c:pt idx="1">
                  <c:v>131</c:v>
                </c:pt>
                <c:pt idx="2">
                  <c:v>238</c:v>
                </c:pt>
                <c:pt idx="3">
                  <c:v>421</c:v>
                </c:pt>
                <c:pt idx="4">
                  <c:v>760</c:v>
                </c:pt>
                <c:pt idx="5">
                  <c:v>1378</c:v>
                </c:pt>
                <c:pt idx="6">
                  <c:v>2718</c:v>
                </c:pt>
                <c:pt idx="7">
                  <c:v>4629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4.6609521911026942E-2"/>
                  <c:y val="-3.5155491927145469E-2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</c:trendlineLbl>
          </c:trendline>
          <c:xVal>
            <c:numRef>
              <c:f>'Plate I'!$B$16:$B$22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'Plate I'!$E$16:$E$22</c:f>
              <c:numCache>
                <c:formatCode>General</c:formatCode>
                <c:ptCount val="7"/>
                <c:pt idx="0">
                  <c:v>0</c:v>
                </c:pt>
                <c:pt idx="1">
                  <c:v>131</c:v>
                </c:pt>
                <c:pt idx="2">
                  <c:v>238</c:v>
                </c:pt>
                <c:pt idx="3">
                  <c:v>421</c:v>
                </c:pt>
                <c:pt idx="4">
                  <c:v>760</c:v>
                </c:pt>
                <c:pt idx="5">
                  <c:v>1378</c:v>
                </c:pt>
                <c:pt idx="6">
                  <c:v>2718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536640"/>
        <c:axId val="206787712"/>
      </c:scatterChart>
      <c:valAx>
        <c:axId val="205536640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39959467091929962"/>
              <c:y val="0.9232068718682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6787712"/>
        <c:crosses val="autoZero"/>
        <c:crossBetween val="midCat"/>
        <c:majorUnit val="5"/>
      </c:valAx>
      <c:valAx>
        <c:axId val="2067877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2083790159141501E-3"/>
              <c:y val="0.38543346854370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5536640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8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1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2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3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5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8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3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4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0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C4651-BAD9-45E0-97C3-4EE1A7C650B3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1E2A-D9EE-42E6-9597-E4323C13F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4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7" Type="http://schemas.openxmlformats.org/officeDocument/2006/relationships/chart" Target="../charts/chart15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5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Standard curve </a:t>
            </a:r>
            <a:r>
              <a:rPr lang="en-US" sz="2700" b="1" dirty="0" smtClean="0"/>
              <a:t>at in Assay Buffer</a:t>
            </a:r>
          </a:p>
          <a:p>
            <a:pPr algn="ctr"/>
            <a:r>
              <a:rPr lang="en-US" sz="2700" b="1" dirty="0" smtClean="0"/>
              <a:t>w/o </a:t>
            </a:r>
            <a:r>
              <a:rPr lang="en-US" sz="2700" b="1" dirty="0" smtClean="0"/>
              <a:t>[DHP2c]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0" y="3276600"/>
            <a:ext cx="6858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</a:t>
            </a:r>
            <a:r>
              <a:rPr lang="en-US" sz="1700" dirty="0"/>
              <a:t>assay buffer </a:t>
            </a:r>
            <a:r>
              <a:rPr lang="en-US" sz="1700" dirty="0" smtClean="0"/>
              <a:t>: ~ 100uM</a:t>
            </a:r>
            <a:endParaRPr lang="en-US" sz="17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DMSO: &gt;70mg/ml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76971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838200"/>
            <a:ext cx="444817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143659"/>
              </p:ext>
            </p:extLst>
          </p:nvPr>
        </p:nvGraphicFramePr>
        <p:xfrm>
          <a:off x="152400" y="457200"/>
          <a:ext cx="4495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53200" y="561201"/>
            <a:ext cx="8194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5% DMSO</a:t>
            </a:r>
            <a:endParaRPr lang="en-US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5232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1% DMSO with </a:t>
            </a:r>
            <a:r>
              <a:rPr lang="en-US" b="1" dirty="0" smtClean="0"/>
              <a:t>different concentration of </a:t>
            </a:r>
            <a:r>
              <a:rPr lang="en-US" b="1" dirty="0" smtClean="0"/>
              <a:t>DHP2c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355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586461"/>
              </p:ext>
            </p:extLst>
          </p:nvPr>
        </p:nvGraphicFramePr>
        <p:xfrm>
          <a:off x="0" y="533400"/>
          <a:ext cx="4572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5232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5% DMSO with </a:t>
            </a:r>
            <a:r>
              <a:rPr lang="en-US" b="1" dirty="0" smtClean="0"/>
              <a:t>different concentration of </a:t>
            </a:r>
            <a:r>
              <a:rPr lang="en-US" b="1" dirty="0" smtClean="0"/>
              <a:t>DHP1c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61060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196699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EC1.5 Calculation using standard curve at different [</a:t>
            </a:r>
            <a:r>
              <a:rPr lang="en-US" sz="2700" b="1" dirty="0" smtClean="0"/>
              <a:t>DHP2c</a:t>
            </a:r>
            <a:r>
              <a:rPr lang="en-US" sz="2700" b="1" dirty="0" smtClean="0"/>
              <a:t>]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542529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1089" y="0"/>
            <a:ext cx="4530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EC1.5_DHP2c_Purified enzyme in 0.2% DMSO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945434"/>
              </p:ext>
            </p:extLst>
          </p:nvPr>
        </p:nvGraphicFramePr>
        <p:xfrm>
          <a:off x="609600" y="609603"/>
          <a:ext cx="7467600" cy="2438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[DHP2c], </a:t>
                      </a:r>
                      <a:r>
                        <a:rPr lang="en-US" sz="1250" b="0" i="0" u="none" strike="noStrike" dirty="0" err="1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250" b="0" i="0" u="none" strike="noStrike" dirty="0" err="1" smtClean="0">
                          <a:effectLst/>
                          <a:latin typeface="+mn-lt"/>
                        </a:rPr>
                        <a:t>M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0min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60min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AFU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Ratio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250" b="0" i="0" u="none" strike="noStrike" dirty="0" err="1">
                          <a:effectLst/>
                          <a:latin typeface="+mn-lt"/>
                        </a:rPr>
                        <a:t>M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Ratio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Slope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0.219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184.66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0.349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184.76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728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0.824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166.36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1.188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140.58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1.551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7.07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110.23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2.003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9.13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67.89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0.772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47.91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2462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2461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-0.01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-0.016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-0.07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30.87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750343"/>
              </p:ext>
            </p:extLst>
          </p:nvPr>
        </p:nvGraphicFramePr>
        <p:xfrm>
          <a:off x="2057400" y="3276600"/>
          <a:ext cx="4648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5627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7254" y="0"/>
            <a:ext cx="4582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EC1.5_DHP2c_Purified enzyme in Assay buffer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26245"/>
              </p:ext>
            </p:extLst>
          </p:nvPr>
        </p:nvGraphicFramePr>
        <p:xfrm>
          <a:off x="609600" y="609603"/>
          <a:ext cx="7467600" cy="1896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[DHP2c], </a:t>
                      </a:r>
                      <a:r>
                        <a:rPr lang="en-US" sz="1250" b="0" i="0" u="none" strike="noStrike" dirty="0" err="1" smtClean="0"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250" b="0" i="0" u="none" strike="noStrike" dirty="0" err="1" smtClean="0">
                          <a:effectLst/>
                          <a:latin typeface="+mn-lt"/>
                        </a:rPr>
                        <a:t>M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0min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60min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AFU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Ratio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err="1"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250" b="0" i="0" u="none" strike="noStrike" dirty="0" err="1">
                          <a:effectLst/>
                          <a:latin typeface="+mn-lt"/>
                        </a:rPr>
                        <a:t>M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Ratio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Slope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332.5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0.805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172.05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397.5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636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1.402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1.74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170.17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640.5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1005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2.63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2.313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157.61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999.5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1421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3.035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138.87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75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4.436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5.51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124.9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1518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2108.5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4.26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5.227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6.49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112.98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390399"/>
              </p:ext>
            </p:extLst>
          </p:nvPr>
        </p:nvGraphicFramePr>
        <p:xfrm>
          <a:off x="2133600" y="2819400"/>
          <a:ext cx="4648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1243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1" y="424934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Remarks</a:t>
            </a:r>
          </a:p>
          <a:p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EC1.5 of DHP2c in assay buffer was performed in range 0-100uM. It did not reach saturation yet based on the results (Slide 9)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To achieve 400uM DHP2c, 0.2% DMSO is needed, which is the lowest concentration can be used.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EC1.5 of DHP2c in 0.2% DMSO was performed as well. Using the standard curve (blue dots), at 200uM of DHP2c, it shown saturation.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/>
              <a:t>The ratio some how is higher than reported. Need to repeat to confirm.</a:t>
            </a:r>
          </a:p>
        </p:txBody>
      </p:sp>
    </p:spTree>
    <p:extLst>
      <p:ext uri="{BB962C8B-B14F-4D97-AF65-F5344CB8AC3E}">
        <p14:creationId xmlns:p14="http://schemas.microsoft.com/office/powerpoint/2010/main" val="179582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259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assay buffer with </a:t>
            </a:r>
            <a:r>
              <a:rPr lang="en-US" b="1" dirty="0" smtClean="0"/>
              <a:t>different concentration of </a:t>
            </a:r>
            <a:r>
              <a:rPr lang="en-US" b="1" dirty="0" smtClean="0"/>
              <a:t>DHP2c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448546"/>
              </p:ext>
            </p:extLst>
          </p:nvPr>
        </p:nvGraphicFramePr>
        <p:xfrm>
          <a:off x="381000" y="1219200"/>
          <a:ext cx="8229598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5010"/>
                <a:gridCol w="1159098"/>
                <a:gridCol w="1159098"/>
                <a:gridCol w="1159098"/>
                <a:gridCol w="1159098"/>
                <a:gridCol w="1159098"/>
                <a:gridCol w="1159098"/>
              </a:tblGrid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[Standard], </a:t>
                      </a:r>
                      <a:r>
                        <a:rPr lang="en-US" sz="1200" b="1" u="none" strike="noStrike" dirty="0" err="1">
                          <a:effectLst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[DHP2c]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i="0" u="none" strike="noStrike" baseline="0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25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50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75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708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1509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1793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0.46875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861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0.9375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1002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1422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1.875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895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1216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1630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2217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3.75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1284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1908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2161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7.5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2112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2456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2593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2749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3032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3203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3360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3531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3586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3611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30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4849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5155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5174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5078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 (-30uM)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172.05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170.17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157.61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138.87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124.9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112.98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0.9709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0.9761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0.9725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0.9827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0.9844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Slope(- 15uM)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207.89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199.61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183.87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165.09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142.71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125.51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0.9871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0.9806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0.9765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0.9813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0.9823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0.9698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94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290706"/>
              </p:ext>
            </p:extLst>
          </p:nvPr>
        </p:nvGraphicFramePr>
        <p:xfrm>
          <a:off x="71438" y="881062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229610"/>
              </p:ext>
            </p:extLst>
          </p:nvPr>
        </p:nvGraphicFramePr>
        <p:xfrm>
          <a:off x="3028949" y="871537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493137"/>
              </p:ext>
            </p:extLst>
          </p:nvPr>
        </p:nvGraphicFramePr>
        <p:xfrm>
          <a:off x="6057900" y="871537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067502"/>
              </p:ext>
            </p:extLst>
          </p:nvPr>
        </p:nvGraphicFramePr>
        <p:xfrm>
          <a:off x="71437" y="3471862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955701"/>
              </p:ext>
            </p:extLst>
          </p:nvPr>
        </p:nvGraphicFramePr>
        <p:xfrm>
          <a:off x="3028948" y="3462337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393573"/>
              </p:ext>
            </p:extLst>
          </p:nvPr>
        </p:nvGraphicFramePr>
        <p:xfrm>
          <a:off x="5953124" y="3462337"/>
          <a:ext cx="3114675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34669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5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Standard curve </a:t>
            </a:r>
            <a:r>
              <a:rPr lang="en-US" sz="2700" b="1" dirty="0" smtClean="0"/>
              <a:t>at 0.2% </a:t>
            </a:r>
            <a:r>
              <a:rPr lang="en-US" sz="2700" b="1" dirty="0" smtClean="0"/>
              <a:t>DMSO </a:t>
            </a:r>
            <a:endParaRPr lang="en-US" sz="2700" b="1" dirty="0" smtClean="0"/>
          </a:p>
          <a:p>
            <a:pPr algn="ctr"/>
            <a:r>
              <a:rPr lang="en-US" sz="2700" b="1" dirty="0" smtClean="0"/>
              <a:t>w/o </a:t>
            </a:r>
            <a:r>
              <a:rPr lang="en-US" sz="2700" b="1" dirty="0" smtClean="0"/>
              <a:t>[DHP2c]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0" y="3276600"/>
            <a:ext cx="6858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</a:t>
            </a:r>
            <a:r>
              <a:rPr lang="en-US" sz="1700" dirty="0"/>
              <a:t>assay buffer </a:t>
            </a:r>
            <a:r>
              <a:rPr lang="en-US" sz="1700" dirty="0" smtClean="0"/>
              <a:t>: ~ 100uM</a:t>
            </a:r>
            <a:endParaRPr lang="en-US" sz="17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DMSO: &gt;70mg/ml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3862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42816"/>
              </p:ext>
            </p:extLst>
          </p:nvPr>
        </p:nvGraphicFramePr>
        <p:xfrm>
          <a:off x="76204" y="609600"/>
          <a:ext cx="8991596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4156"/>
                <a:gridCol w="894686"/>
                <a:gridCol w="894686"/>
                <a:gridCol w="894686"/>
                <a:gridCol w="894686"/>
                <a:gridCol w="894686"/>
                <a:gridCol w="894686"/>
                <a:gridCol w="894686"/>
                <a:gridCol w="894686"/>
                <a:gridCol w="849952"/>
              </a:tblGrid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[Standard], </a:t>
                      </a:r>
                      <a:r>
                        <a:rPr lang="en-US" sz="1200" b="1" u="none" strike="noStrike" dirty="0" err="1">
                          <a:effectLst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[DHP2c]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i="0" u="none" strike="noStrike" baseline="0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25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50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150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200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300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400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893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3382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4022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4495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0.46875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1024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1756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2457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3068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3453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4526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0.9375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1131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1819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2535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3159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3540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1.875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886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2056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2663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3222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3605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3.75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1323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1653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2309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2832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3295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3533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4387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7.5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2271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3220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3569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3768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4166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4423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3153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3413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3611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4207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4213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4463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4808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4832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30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5073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5350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5601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5613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5487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5700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5630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 (-30uM)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180.4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178.02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161.59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139.84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111.89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89.395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69.526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52.868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31.778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0.9707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0.9749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0.9885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0.9674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0.9927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0.9935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0.9861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0.9574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0.8274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Slope(- 15uM)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217.22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212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183.47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172.57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123.07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93.279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67.602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43.672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13.608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0.9866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0.9889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0.9966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0.9938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0.9781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0.9389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0.8472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0.4027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5232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0.2% DMSO with </a:t>
            </a:r>
            <a:r>
              <a:rPr lang="en-US" b="1" dirty="0" smtClean="0"/>
              <a:t>different concentration of </a:t>
            </a:r>
            <a:r>
              <a:rPr lang="en-US" b="1" dirty="0" smtClean="0"/>
              <a:t>DHP2c</a:t>
            </a:r>
            <a:endParaRPr lang="en-US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3765190"/>
              </p:ext>
            </p:extLst>
          </p:nvPr>
        </p:nvGraphicFramePr>
        <p:xfrm>
          <a:off x="19050" y="37338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689853"/>
              </p:ext>
            </p:extLst>
          </p:nvPr>
        </p:nvGraphicFramePr>
        <p:xfrm>
          <a:off x="3067049" y="37338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389165"/>
              </p:ext>
            </p:extLst>
          </p:nvPr>
        </p:nvGraphicFramePr>
        <p:xfrm>
          <a:off x="6115049" y="37338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10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3746860"/>
              </p:ext>
            </p:extLst>
          </p:nvPr>
        </p:nvGraphicFramePr>
        <p:xfrm>
          <a:off x="114300" y="609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947967"/>
              </p:ext>
            </p:extLst>
          </p:nvPr>
        </p:nvGraphicFramePr>
        <p:xfrm>
          <a:off x="3124200" y="609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948363"/>
              </p:ext>
            </p:extLst>
          </p:nvPr>
        </p:nvGraphicFramePr>
        <p:xfrm>
          <a:off x="6057900" y="609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047275"/>
              </p:ext>
            </p:extLst>
          </p:nvPr>
        </p:nvGraphicFramePr>
        <p:xfrm>
          <a:off x="152400" y="3657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292596"/>
              </p:ext>
            </p:extLst>
          </p:nvPr>
        </p:nvGraphicFramePr>
        <p:xfrm>
          <a:off x="3200399" y="3657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521068"/>
              </p:ext>
            </p:extLst>
          </p:nvPr>
        </p:nvGraphicFramePr>
        <p:xfrm>
          <a:off x="6096000" y="3657600"/>
          <a:ext cx="30099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0"/>
            <a:ext cx="7633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0.2% DMSO with </a:t>
            </a:r>
            <a:r>
              <a:rPr lang="en-US" b="1" dirty="0" smtClean="0"/>
              <a:t>different concentration of DHP2c (</a:t>
            </a:r>
            <a:r>
              <a:rPr lang="en-US" b="1" dirty="0" smtClean="0"/>
              <a:t>1/20/2016 </a:t>
            </a:r>
            <a:r>
              <a:rPr lang="en-US" b="1" dirty="0" smtClean="0"/>
              <a:t>– </a:t>
            </a:r>
            <a:r>
              <a:rPr lang="en-US" b="1" dirty="0" smtClean="0"/>
              <a:t>1/22/2016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107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5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Standard curve </a:t>
            </a:r>
            <a:r>
              <a:rPr lang="en-US" sz="2700" b="1" dirty="0" smtClean="0"/>
              <a:t>at 1% </a:t>
            </a:r>
            <a:r>
              <a:rPr lang="en-US" sz="2700" b="1" dirty="0" smtClean="0"/>
              <a:t>DMSO </a:t>
            </a:r>
            <a:endParaRPr lang="en-US" sz="2700" b="1" dirty="0" smtClean="0"/>
          </a:p>
          <a:p>
            <a:pPr algn="ctr"/>
            <a:r>
              <a:rPr lang="en-US" sz="2700" b="1" dirty="0" smtClean="0"/>
              <a:t>w/o </a:t>
            </a:r>
            <a:r>
              <a:rPr lang="en-US" sz="2700" b="1" dirty="0" smtClean="0"/>
              <a:t>[DHP2c]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0" y="3276600"/>
            <a:ext cx="6858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</a:t>
            </a:r>
            <a:r>
              <a:rPr lang="en-US" sz="1700" dirty="0"/>
              <a:t>assay buffer </a:t>
            </a:r>
            <a:r>
              <a:rPr lang="en-US" sz="1700" dirty="0" smtClean="0"/>
              <a:t>: ~ 100uM</a:t>
            </a:r>
            <a:endParaRPr lang="en-US" sz="17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DMSO: &gt;70mg/ml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98782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757577"/>
              </p:ext>
            </p:extLst>
          </p:nvPr>
        </p:nvGraphicFramePr>
        <p:xfrm>
          <a:off x="468956" y="762006"/>
          <a:ext cx="8141644" cy="3581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4156"/>
                <a:gridCol w="894686"/>
                <a:gridCol w="894686"/>
                <a:gridCol w="894686"/>
                <a:gridCol w="894686"/>
                <a:gridCol w="894686"/>
                <a:gridCol w="894686"/>
                <a:gridCol w="894686"/>
                <a:gridCol w="894686"/>
              </a:tblGrid>
              <a:tr h="24699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[Standard], </a:t>
                      </a:r>
                      <a:r>
                        <a:rPr lang="en-US" sz="1200" b="1" u="none" strike="noStrike" dirty="0" err="1">
                          <a:effectLst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[DHP2c]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i="0" u="none" strike="noStrike" baseline="0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993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50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200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400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500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1000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effectLst/>
                          <a:latin typeface="+mn-lt"/>
                        </a:rPr>
                        <a:t>2000</a:t>
                      </a:r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1784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2609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3862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5258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5612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6190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6253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0.46875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2771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3988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5274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5644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6203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0.9375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2026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3941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5226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5985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5957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1.875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2247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3997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5194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5482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5875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5950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3.75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1146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2452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5236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5718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5781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7.5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1917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2925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3476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4915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5292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effectLst/>
                        </a:rPr>
                        <a:t>15</a:t>
                      </a:r>
                      <a:endParaRPr lang="en-US" sz="125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3282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4044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4336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4841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5302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5760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5587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30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5465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5809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5831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6062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>
                          <a:effectLst/>
                          <a:latin typeface="+mn-lt"/>
                        </a:rPr>
                        <a:t>6001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>
                          <a:effectLst/>
                          <a:latin typeface="+mn-lt"/>
                        </a:rPr>
                        <a:t>5600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 (-30uM)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192.76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139.07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110.02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68.41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17.904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0.9722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0.9892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0.9885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0.9806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0.4776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Slope(- 15uM)</a:t>
                      </a:r>
                      <a:endParaRPr lang="en-US" sz="1250" b="1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228.33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153.8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117.89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59.84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-8.7896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7284">
                <a:tc>
                  <a:txBody>
                    <a:bodyPr/>
                    <a:lstStyle/>
                    <a:p>
                      <a:pPr algn="ctr"/>
                      <a:r>
                        <a:rPr lang="en-US" sz="1250" b="1" dirty="0" smtClean="0"/>
                        <a:t>R</a:t>
                      </a:r>
                      <a:r>
                        <a:rPr lang="en-US" sz="1250" b="1" baseline="30000" dirty="0" smtClean="0"/>
                        <a:t>2</a:t>
                      </a:r>
                      <a:endParaRPr lang="en-US" sz="1250" b="1" baseline="30000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0.9773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0.9845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0.9657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0.9338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0" i="0" u="none" strike="noStrike" dirty="0" smtClean="0">
                          <a:effectLst/>
                          <a:latin typeface="+mn-lt"/>
                        </a:rPr>
                        <a:t>-0.162</a:t>
                      </a:r>
                      <a:endParaRPr lang="en-US" sz="125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effectLst/>
                          <a:latin typeface="+mn-lt"/>
                        </a:rPr>
                        <a:t>NA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5232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1% DMSO with </a:t>
            </a:r>
            <a:r>
              <a:rPr lang="en-US" b="1" dirty="0" smtClean="0"/>
              <a:t>different concentration of </a:t>
            </a:r>
            <a:r>
              <a:rPr lang="en-US" b="1" dirty="0" smtClean="0"/>
              <a:t>DHP2c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789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716908"/>
              </p:ext>
            </p:extLst>
          </p:nvPr>
        </p:nvGraphicFramePr>
        <p:xfrm>
          <a:off x="542925" y="233362"/>
          <a:ext cx="3810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774655"/>
              </p:ext>
            </p:extLst>
          </p:nvPr>
        </p:nvGraphicFramePr>
        <p:xfrm>
          <a:off x="4265810" y="228600"/>
          <a:ext cx="3810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024979"/>
              </p:ext>
            </p:extLst>
          </p:nvPr>
        </p:nvGraphicFramePr>
        <p:xfrm>
          <a:off x="533399" y="3571875"/>
          <a:ext cx="382091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447829"/>
              </p:ext>
            </p:extLst>
          </p:nvPr>
        </p:nvGraphicFramePr>
        <p:xfrm>
          <a:off x="4256283" y="3581400"/>
          <a:ext cx="382091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7840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32568</TotalTime>
  <Words>929</Words>
  <Application>Microsoft Office PowerPoint</Application>
  <PresentationFormat>On-screen Show (4:3)</PresentationFormat>
  <Paragraphs>564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62</cp:revision>
  <cp:lastPrinted>2016-01-10T18:21:29Z</cp:lastPrinted>
  <dcterms:created xsi:type="dcterms:W3CDTF">2015-12-02T14:53:39Z</dcterms:created>
  <dcterms:modified xsi:type="dcterms:W3CDTF">2016-01-28T15:24:28Z</dcterms:modified>
</cp:coreProperties>
</file>