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270" r:id="rId5"/>
    <p:sldId id="291" r:id="rId6"/>
    <p:sldId id="292" r:id="rId7"/>
    <p:sldId id="296" r:id="rId8"/>
    <p:sldId id="297" r:id="rId9"/>
    <p:sldId id="301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76" autoAdjust="0"/>
  </p:normalViewPr>
  <p:slideViewPr>
    <p:cSldViewPr>
      <p:cViewPr>
        <p:scale>
          <a:sx n="96" d="100"/>
          <a:sy n="96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_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I'!$B$4:$B$11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I'!$C$16:$C$23</c:f>
              <c:numCache>
                <c:formatCode>General</c:formatCode>
                <c:ptCount val="8"/>
                <c:pt idx="0">
                  <c:v>0</c:v>
                </c:pt>
                <c:pt idx="1">
                  <c:v>164</c:v>
                </c:pt>
                <c:pt idx="2">
                  <c:v>319</c:v>
                </c:pt>
                <c:pt idx="3">
                  <c:v>554</c:v>
                </c:pt>
                <c:pt idx="5">
                  <c:v>1729</c:v>
                </c:pt>
                <c:pt idx="6">
                  <c:v>3003</c:v>
                </c:pt>
                <c:pt idx="7">
                  <c:v>4820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I'!$B$4:$B$10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I'!$C$16:$C$22</c:f>
              <c:numCache>
                <c:formatCode>General</c:formatCode>
                <c:ptCount val="7"/>
                <c:pt idx="0">
                  <c:v>0</c:v>
                </c:pt>
                <c:pt idx="1">
                  <c:v>164</c:v>
                </c:pt>
                <c:pt idx="2">
                  <c:v>319</c:v>
                </c:pt>
                <c:pt idx="3">
                  <c:v>554</c:v>
                </c:pt>
                <c:pt idx="5">
                  <c:v>1729</c:v>
                </c:pt>
                <c:pt idx="6">
                  <c:v>3003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09536"/>
        <c:axId val="41720448"/>
      </c:scatterChart>
      <c:valAx>
        <c:axId val="4140953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720448"/>
        <c:crosses val="autoZero"/>
        <c:crossBetween val="midCat"/>
        <c:majorUnit val="5"/>
      </c:valAx>
      <c:valAx>
        <c:axId val="41720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40953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I'!$F$16:$F$23</c:f>
              <c:numCache>
                <c:formatCode>General</c:formatCode>
                <c:ptCount val="8"/>
                <c:pt idx="0">
                  <c:v>0</c:v>
                </c:pt>
                <c:pt idx="1">
                  <c:v>119</c:v>
                </c:pt>
                <c:pt idx="2">
                  <c:v>182</c:v>
                </c:pt>
                <c:pt idx="3">
                  <c:v>419</c:v>
                </c:pt>
                <c:pt idx="4">
                  <c:v>672</c:v>
                </c:pt>
                <c:pt idx="5">
                  <c:v>1290</c:v>
                </c:pt>
                <c:pt idx="6">
                  <c:v>2570</c:v>
                </c:pt>
                <c:pt idx="7">
                  <c:v>3868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I'!$F$16:$F$23</c:f>
              <c:numCache>
                <c:formatCode>General</c:formatCode>
                <c:ptCount val="8"/>
                <c:pt idx="0">
                  <c:v>0</c:v>
                </c:pt>
                <c:pt idx="1">
                  <c:v>119</c:v>
                </c:pt>
                <c:pt idx="2">
                  <c:v>182</c:v>
                </c:pt>
                <c:pt idx="3">
                  <c:v>419</c:v>
                </c:pt>
                <c:pt idx="4">
                  <c:v>672</c:v>
                </c:pt>
                <c:pt idx="5">
                  <c:v>1290</c:v>
                </c:pt>
                <c:pt idx="6">
                  <c:v>2570</c:v>
                </c:pt>
                <c:pt idx="7">
                  <c:v>3868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004992"/>
        <c:axId val="80039936"/>
      </c:scatterChart>
      <c:valAx>
        <c:axId val="8000499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39936"/>
        <c:crosses val="autoZero"/>
        <c:crossBetween val="midCat"/>
        <c:majorUnit val="5"/>
      </c:valAx>
      <c:valAx>
        <c:axId val="80039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049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I'!$G$16:$G$23</c:f>
              <c:numCache>
                <c:formatCode>General</c:formatCode>
                <c:ptCount val="8"/>
                <c:pt idx="0">
                  <c:v>0</c:v>
                </c:pt>
                <c:pt idx="1">
                  <c:v>101</c:v>
                </c:pt>
                <c:pt idx="2">
                  <c:v>179</c:v>
                </c:pt>
                <c:pt idx="3">
                  <c:v>307</c:v>
                </c:pt>
                <c:pt idx="4">
                  <c:v>476</c:v>
                </c:pt>
                <c:pt idx="5">
                  <c:v>864</c:v>
                </c:pt>
                <c:pt idx="6">
                  <c:v>1857</c:v>
                </c:pt>
                <c:pt idx="7">
                  <c:v>3245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I'!$G$16:$G$22</c:f>
              <c:numCache>
                <c:formatCode>General</c:formatCode>
                <c:ptCount val="7"/>
                <c:pt idx="0">
                  <c:v>0</c:v>
                </c:pt>
                <c:pt idx="1">
                  <c:v>101</c:v>
                </c:pt>
                <c:pt idx="2">
                  <c:v>179</c:v>
                </c:pt>
                <c:pt idx="3">
                  <c:v>307</c:v>
                </c:pt>
                <c:pt idx="4">
                  <c:v>476</c:v>
                </c:pt>
                <c:pt idx="5">
                  <c:v>864</c:v>
                </c:pt>
                <c:pt idx="6">
                  <c:v>1857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798848"/>
        <c:axId val="81979648"/>
      </c:scatterChart>
      <c:valAx>
        <c:axId val="80798848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1979648"/>
        <c:crosses val="autoZero"/>
        <c:crossBetween val="midCat"/>
        <c:majorUnit val="5"/>
      </c:valAx>
      <c:valAx>
        <c:axId val="81979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7988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150uM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I'!$H$16:$H$23</c:f>
              <c:numCache>
                <c:formatCode>General</c:formatCode>
                <c:ptCount val="8"/>
                <c:pt idx="0">
                  <c:v>0</c:v>
                </c:pt>
                <c:pt idx="1">
                  <c:v>98</c:v>
                </c:pt>
                <c:pt idx="2">
                  <c:v>189</c:v>
                </c:pt>
                <c:pt idx="3">
                  <c:v>252</c:v>
                </c:pt>
                <c:pt idx="4">
                  <c:v>325</c:v>
                </c:pt>
                <c:pt idx="5">
                  <c:v>599</c:v>
                </c:pt>
                <c:pt idx="6">
                  <c:v>1438</c:v>
                </c:pt>
                <c:pt idx="7">
                  <c:v>2643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I'!$H$16:$H$22</c:f>
              <c:numCache>
                <c:formatCode>General</c:formatCode>
                <c:ptCount val="7"/>
                <c:pt idx="0">
                  <c:v>0</c:v>
                </c:pt>
                <c:pt idx="1">
                  <c:v>98</c:v>
                </c:pt>
                <c:pt idx="2">
                  <c:v>189</c:v>
                </c:pt>
                <c:pt idx="3">
                  <c:v>252</c:v>
                </c:pt>
                <c:pt idx="4">
                  <c:v>325</c:v>
                </c:pt>
                <c:pt idx="5">
                  <c:v>599</c:v>
                </c:pt>
                <c:pt idx="6">
                  <c:v>1438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554368"/>
        <c:axId val="131535616"/>
      </c:scatterChart>
      <c:valAx>
        <c:axId val="96554368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535616"/>
        <c:crosses val="autoZero"/>
        <c:crossBetween val="midCat"/>
        <c:majorUnit val="5"/>
      </c:valAx>
      <c:valAx>
        <c:axId val="131535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55436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I'!$I$16:$I$23</c:f>
              <c:numCache>
                <c:formatCode>General</c:formatCode>
                <c:ptCount val="8"/>
                <c:pt idx="0">
                  <c:v>0</c:v>
                </c:pt>
                <c:pt idx="1">
                  <c:v>71</c:v>
                </c:pt>
                <c:pt idx="2">
                  <c:v>158</c:v>
                </c:pt>
                <c:pt idx="3">
                  <c:v>223</c:v>
                </c:pt>
                <c:pt idx="4">
                  <c:v>151</c:v>
                </c:pt>
                <c:pt idx="5">
                  <c:v>386</c:v>
                </c:pt>
                <c:pt idx="6">
                  <c:v>1081</c:v>
                </c:pt>
                <c:pt idx="7">
                  <c:v>2105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I'!$I$16:$I$22</c:f>
              <c:numCache>
                <c:formatCode>General</c:formatCode>
                <c:ptCount val="7"/>
                <c:pt idx="0">
                  <c:v>0</c:v>
                </c:pt>
                <c:pt idx="1">
                  <c:v>71</c:v>
                </c:pt>
                <c:pt idx="2">
                  <c:v>158</c:v>
                </c:pt>
                <c:pt idx="3">
                  <c:v>223</c:v>
                </c:pt>
                <c:pt idx="4">
                  <c:v>151</c:v>
                </c:pt>
                <c:pt idx="5">
                  <c:v>386</c:v>
                </c:pt>
                <c:pt idx="6">
                  <c:v>1081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401472"/>
        <c:axId val="205215232"/>
      </c:scatterChart>
      <c:valAx>
        <c:axId val="20340147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5215232"/>
        <c:crosses val="autoZero"/>
        <c:crossBetween val="midCat"/>
        <c:majorUnit val="5"/>
      </c:valAx>
      <c:valAx>
        <c:axId val="2052152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40147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300uM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I'!$J$16:$J$23</c:f>
              <c:numCache>
                <c:formatCode>General</c:formatCode>
                <c:ptCount val="8"/>
                <c:pt idx="0">
                  <c:v>0</c:v>
                </c:pt>
                <c:pt idx="1">
                  <c:v>55</c:v>
                </c:pt>
                <c:pt idx="2">
                  <c:v>26</c:v>
                </c:pt>
                <c:pt idx="3">
                  <c:v>47</c:v>
                </c:pt>
                <c:pt idx="4">
                  <c:v>24</c:v>
                </c:pt>
                <c:pt idx="5">
                  <c:v>144</c:v>
                </c:pt>
                <c:pt idx="6">
                  <c:v>786</c:v>
                </c:pt>
                <c:pt idx="7">
                  <c:v>1678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I'!$J$16:$J$22</c:f>
              <c:numCache>
                <c:formatCode>General</c:formatCode>
                <c:ptCount val="7"/>
                <c:pt idx="0">
                  <c:v>0</c:v>
                </c:pt>
                <c:pt idx="1">
                  <c:v>55</c:v>
                </c:pt>
                <c:pt idx="2">
                  <c:v>26</c:v>
                </c:pt>
                <c:pt idx="3">
                  <c:v>47</c:v>
                </c:pt>
                <c:pt idx="4">
                  <c:v>24</c:v>
                </c:pt>
                <c:pt idx="5">
                  <c:v>144</c:v>
                </c:pt>
                <c:pt idx="6">
                  <c:v>786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566592"/>
        <c:axId val="233906560"/>
      </c:scatterChart>
      <c:valAx>
        <c:axId val="21556659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3906560"/>
        <c:crosses val="autoZero"/>
        <c:crossBetween val="midCat"/>
        <c:majorUnit val="5"/>
      </c:valAx>
      <c:valAx>
        <c:axId val="233906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55665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400uM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I'!$K$16:$K$23</c:f>
              <c:numCache>
                <c:formatCode>General</c:formatCode>
                <c:ptCount val="8"/>
                <c:pt idx="0">
                  <c:v>0</c:v>
                </c:pt>
                <c:pt idx="1">
                  <c:v>31</c:v>
                </c:pt>
                <c:pt idx="2">
                  <c:v>4</c:v>
                </c:pt>
                <c:pt idx="3">
                  <c:v>-25</c:v>
                </c:pt>
                <c:pt idx="4">
                  <c:v>-108</c:v>
                </c:pt>
                <c:pt idx="5">
                  <c:v>-72</c:v>
                </c:pt>
                <c:pt idx="6">
                  <c:v>337</c:v>
                </c:pt>
                <c:pt idx="7">
                  <c:v>1135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8.8803614738031167E-2"/>
                  <c:y val="-0.17801877038097511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I'!$K$16:$K$22</c:f>
              <c:numCache>
                <c:formatCode>General</c:formatCode>
                <c:ptCount val="7"/>
                <c:pt idx="0">
                  <c:v>0</c:v>
                </c:pt>
                <c:pt idx="1">
                  <c:v>31</c:v>
                </c:pt>
                <c:pt idx="2">
                  <c:v>4</c:v>
                </c:pt>
                <c:pt idx="3">
                  <c:v>-25</c:v>
                </c:pt>
                <c:pt idx="4">
                  <c:v>-108</c:v>
                </c:pt>
                <c:pt idx="5">
                  <c:v>-72</c:v>
                </c:pt>
                <c:pt idx="6">
                  <c:v>337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287296"/>
        <c:axId val="130881024"/>
      </c:scatterChart>
      <c:valAx>
        <c:axId val="25528729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0881024"/>
        <c:crosses val="autoZero"/>
        <c:crossBetween val="midCat"/>
        <c:majorUnit val="5"/>
      </c:valAx>
      <c:valAx>
        <c:axId val="130881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528729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Sheet4!$K$79:$K$86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300</c:v>
                </c:pt>
                <c:pt idx="7">
                  <c:v>400</c:v>
                </c:pt>
              </c:numCache>
            </c:numRef>
          </c:xVal>
          <c:yVal>
            <c:numRef>
              <c:f>Sheet4!$U$89:$U$96</c:f>
              <c:numCache>
                <c:formatCode>0.00</c:formatCode>
                <c:ptCount val="8"/>
                <c:pt idx="0">
                  <c:v>1</c:v>
                </c:pt>
                <c:pt idx="1">
                  <c:v>1.5917306134885698</c:v>
                </c:pt>
                <c:pt idx="2">
                  <c:v>3.7549358040276046</c:v>
                </c:pt>
                <c:pt idx="3">
                  <c:v>5.4165927858025791</c:v>
                </c:pt>
                <c:pt idx="4">
                  <c:v>7.0731702400032255</c:v>
                </c:pt>
                <c:pt idx="5">
                  <c:v>9.1342584977303716</c:v>
                </c:pt>
                <c:pt idx="6">
                  <c:v>3.5210746450797648</c:v>
                </c:pt>
                <c:pt idx="7">
                  <c:v>-7.3846527911496151E-2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numRef>
              <c:f>Sheet4!$K$79:$K$86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300</c:v>
                </c:pt>
                <c:pt idx="7">
                  <c:v>400</c:v>
                </c:pt>
              </c:numCache>
            </c:numRef>
          </c:xVal>
          <c:yVal>
            <c:numRef>
              <c:f>Sheet4!$S$89:$S$96</c:f>
              <c:numCache>
                <c:formatCode>0.00</c:formatCode>
                <c:ptCount val="8"/>
                <c:pt idx="0">
                  <c:v>1</c:v>
                </c:pt>
                <c:pt idx="1">
                  <c:v>1.5925925925925926</c:v>
                </c:pt>
                <c:pt idx="2">
                  <c:v>3.382716049382716</c:v>
                </c:pt>
                <c:pt idx="3">
                  <c:v>4.1234567901234565</c:v>
                </c:pt>
                <c:pt idx="4">
                  <c:v>4.2222222222222223</c:v>
                </c:pt>
                <c:pt idx="5">
                  <c:v>3.3580246913580245</c:v>
                </c:pt>
                <c:pt idx="6">
                  <c:v>0.9135802469135802</c:v>
                </c:pt>
                <c:pt idx="7">
                  <c:v>-1.2345679012345678E-2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592448"/>
        <c:axId val="163595008"/>
      </c:scatterChart>
      <c:valAx>
        <c:axId val="163592448"/>
        <c:scaling>
          <c:orientation val="minMax"/>
          <c:max val="40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[DHP2c}, uM</a:t>
                </a:r>
              </a:p>
            </c:rich>
          </c:tx>
          <c:layout>
            <c:manualLayout>
              <c:xMode val="edge"/>
              <c:yMode val="edge"/>
              <c:x val="0.47272363495546665"/>
              <c:y val="0.94106573887566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3595008"/>
        <c:crosses val="autoZero"/>
        <c:crossBetween val="midCat"/>
      </c:valAx>
      <c:valAx>
        <c:axId val="163595008"/>
        <c:scaling>
          <c:orientation val="minMax"/>
          <c:min val="-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Ratio</a:t>
                </a:r>
              </a:p>
            </c:rich>
          </c:tx>
          <c:layout>
            <c:manualLayout>
              <c:xMode val="edge"/>
              <c:yMode val="edge"/>
              <c:x val="1.912568306010929E-2"/>
              <c:y val="0.3964969785753524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635924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In deltauM</c:v>
          </c:tx>
          <c:spPr>
            <a:ln w="28575">
              <a:noFill/>
            </a:ln>
          </c:spPr>
          <c:xVal>
            <c:numRef>
              <c:f>Sheet6!$L$79:$L$84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75</c:v>
                </c:pt>
                <c:pt idx="5">
                  <c:v>100</c:v>
                </c:pt>
              </c:numCache>
            </c:numRef>
          </c:xVal>
          <c:yVal>
            <c:numRef>
              <c:f>Sheet6!$V$79:$V$84</c:f>
              <c:numCache>
                <c:formatCode>0.00</c:formatCode>
                <c:ptCount val="6"/>
                <c:pt idx="0">
                  <c:v>1</c:v>
                </c:pt>
                <c:pt idx="1">
                  <c:v>1.7410461697996209</c:v>
                </c:pt>
                <c:pt idx="2">
                  <c:v>2.8728878140692293</c:v>
                </c:pt>
                <c:pt idx="3">
                  <c:v>3.7704574753574431</c:v>
                </c:pt>
                <c:pt idx="4">
                  <c:v>5.5100080064051244</c:v>
                </c:pt>
                <c:pt idx="5">
                  <c:v>6.492668585155803</c:v>
                </c:pt>
              </c:numCache>
            </c:numRef>
          </c:yVal>
          <c:smooth val="0"/>
        </c:ser>
        <c:ser>
          <c:idx val="1"/>
          <c:order val="1"/>
          <c:tx>
            <c:v>in deltaAFU</c:v>
          </c:tx>
          <c:spPr>
            <a:ln w="28575">
              <a:noFill/>
            </a:ln>
          </c:spPr>
          <c:xVal>
            <c:numRef>
              <c:f>Sheet6!$L$79:$L$84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75</c:v>
                </c:pt>
                <c:pt idx="5">
                  <c:v>100</c:v>
                </c:pt>
              </c:numCache>
            </c:numRef>
          </c:xVal>
          <c:yVal>
            <c:numRef>
              <c:f>Sheet6!$R$86:$R$91</c:f>
              <c:numCache>
                <c:formatCode>0.00</c:formatCode>
                <c:ptCount val="6"/>
                <c:pt idx="0">
                  <c:v>1</c:v>
                </c:pt>
                <c:pt idx="1">
                  <c:v>1.7220216606498195</c:v>
                </c:pt>
                <c:pt idx="2">
                  <c:v>2.6317689530685922</c:v>
                </c:pt>
                <c:pt idx="3">
                  <c:v>3.0433212996389893</c:v>
                </c:pt>
                <c:pt idx="4">
                  <c:v>4</c:v>
                </c:pt>
                <c:pt idx="5">
                  <c:v>4.2635379061371843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564672"/>
        <c:axId val="161526912"/>
      </c:scatterChart>
      <c:valAx>
        <c:axId val="131564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[DHP2c],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526912"/>
        <c:crosses val="autoZero"/>
        <c:crossBetween val="midCat"/>
      </c:valAx>
      <c:valAx>
        <c:axId val="161526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3541338582677165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315646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I'!$D$16:$D$23</c:f>
              <c:numCache>
                <c:formatCode>General</c:formatCode>
                <c:ptCount val="8"/>
                <c:pt idx="0">
                  <c:v>0</c:v>
                </c:pt>
                <c:pt idx="1">
                  <c:v>159</c:v>
                </c:pt>
                <c:pt idx="2">
                  <c:v>317</c:v>
                </c:pt>
                <c:pt idx="3">
                  <c:v>551</c:v>
                </c:pt>
                <c:pt idx="4">
                  <c:v>940</c:v>
                </c:pt>
                <c:pt idx="5">
                  <c:v>1607</c:v>
                </c:pt>
                <c:pt idx="6">
                  <c:v>2859</c:v>
                </c:pt>
                <c:pt idx="7">
                  <c:v>4811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I'!$D$16:$D$22</c:f>
              <c:numCache>
                <c:formatCode>General</c:formatCode>
                <c:ptCount val="7"/>
                <c:pt idx="0">
                  <c:v>0</c:v>
                </c:pt>
                <c:pt idx="1">
                  <c:v>159</c:v>
                </c:pt>
                <c:pt idx="2">
                  <c:v>317</c:v>
                </c:pt>
                <c:pt idx="3">
                  <c:v>551</c:v>
                </c:pt>
                <c:pt idx="4">
                  <c:v>940</c:v>
                </c:pt>
                <c:pt idx="5">
                  <c:v>1607</c:v>
                </c:pt>
                <c:pt idx="6">
                  <c:v>2859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87776"/>
        <c:axId val="43829120"/>
      </c:scatterChart>
      <c:valAx>
        <c:axId val="4378777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829120"/>
        <c:crosses val="autoZero"/>
        <c:crossBetween val="midCat"/>
        <c:majorUnit val="5"/>
      </c:valAx>
      <c:valAx>
        <c:axId val="43829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78777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25uM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I'!$E$16:$E$23</c:f>
              <c:numCache>
                <c:formatCode>General</c:formatCode>
                <c:ptCount val="8"/>
                <c:pt idx="0">
                  <c:v>0</c:v>
                </c:pt>
                <c:pt idx="1">
                  <c:v>153</c:v>
                </c:pt>
                <c:pt idx="2">
                  <c:v>294</c:v>
                </c:pt>
                <c:pt idx="3">
                  <c:v>508</c:v>
                </c:pt>
                <c:pt idx="4">
                  <c:v>943</c:v>
                </c:pt>
                <c:pt idx="5">
                  <c:v>1404</c:v>
                </c:pt>
                <c:pt idx="6">
                  <c:v>2652</c:v>
                </c:pt>
                <c:pt idx="7">
                  <c:v>4466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I'!$E$16:$E$22</c:f>
              <c:numCache>
                <c:formatCode>General</c:formatCode>
                <c:ptCount val="7"/>
                <c:pt idx="0">
                  <c:v>0</c:v>
                </c:pt>
                <c:pt idx="1">
                  <c:v>153</c:v>
                </c:pt>
                <c:pt idx="2">
                  <c:v>294</c:v>
                </c:pt>
                <c:pt idx="3">
                  <c:v>508</c:v>
                </c:pt>
                <c:pt idx="4">
                  <c:v>943</c:v>
                </c:pt>
                <c:pt idx="5">
                  <c:v>1404</c:v>
                </c:pt>
                <c:pt idx="6">
                  <c:v>2652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80864"/>
        <c:axId val="96274688"/>
      </c:scatterChart>
      <c:valAx>
        <c:axId val="8498086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274688"/>
        <c:crosses val="autoZero"/>
        <c:crossBetween val="midCat"/>
        <c:majorUnit val="5"/>
      </c:valAx>
      <c:valAx>
        <c:axId val="96274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498086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I'!$F$16:$F$23</c:f>
              <c:numCache>
                <c:formatCode>General</c:formatCode>
                <c:ptCount val="8"/>
                <c:pt idx="0">
                  <c:v>0</c:v>
                </c:pt>
                <c:pt idx="1">
                  <c:v>143</c:v>
                </c:pt>
                <c:pt idx="2">
                  <c:v>270</c:v>
                </c:pt>
                <c:pt idx="3">
                  <c:v>478</c:v>
                </c:pt>
                <c:pt idx="4">
                  <c:v>756</c:v>
                </c:pt>
                <c:pt idx="5">
                  <c:v>1304</c:v>
                </c:pt>
                <c:pt idx="6">
                  <c:v>2379</c:v>
                </c:pt>
                <c:pt idx="7">
                  <c:v>3904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I'!$F$16:$F$22</c:f>
              <c:numCache>
                <c:formatCode>General</c:formatCode>
                <c:ptCount val="7"/>
                <c:pt idx="0">
                  <c:v>0</c:v>
                </c:pt>
                <c:pt idx="1">
                  <c:v>143</c:v>
                </c:pt>
                <c:pt idx="2">
                  <c:v>270</c:v>
                </c:pt>
                <c:pt idx="3">
                  <c:v>478</c:v>
                </c:pt>
                <c:pt idx="4">
                  <c:v>756</c:v>
                </c:pt>
                <c:pt idx="5">
                  <c:v>1304</c:v>
                </c:pt>
                <c:pt idx="6">
                  <c:v>2379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16416"/>
        <c:axId val="96446336"/>
      </c:scatterChart>
      <c:valAx>
        <c:axId val="9631641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446336"/>
        <c:crosses val="autoZero"/>
        <c:crossBetween val="midCat"/>
        <c:majorUnit val="5"/>
      </c:valAx>
      <c:valAx>
        <c:axId val="96446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31641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75uM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I'!$B$4:$B$11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I'!$G$16:$G$23</c:f>
              <c:numCache>
                <c:formatCode>General</c:formatCode>
                <c:ptCount val="8"/>
                <c:pt idx="0">
                  <c:v>0</c:v>
                </c:pt>
                <c:pt idx="1">
                  <c:v>135</c:v>
                </c:pt>
                <c:pt idx="2">
                  <c:v>220</c:v>
                </c:pt>
                <c:pt idx="3">
                  <c:v>428</c:v>
                </c:pt>
                <c:pt idx="4">
                  <c:v>652</c:v>
                </c:pt>
                <c:pt idx="5">
                  <c:v>1084</c:v>
                </c:pt>
                <c:pt idx="6">
                  <c:v>2077</c:v>
                </c:pt>
                <c:pt idx="7">
                  <c:v>3569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I'!$B$4:$B$10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I'!$G$16:$G$22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220</c:v>
                </c:pt>
                <c:pt idx="3">
                  <c:v>428</c:v>
                </c:pt>
                <c:pt idx="4">
                  <c:v>652</c:v>
                </c:pt>
                <c:pt idx="5">
                  <c:v>1084</c:v>
                </c:pt>
                <c:pt idx="6">
                  <c:v>2077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657024"/>
        <c:axId val="110773376"/>
      </c:scatterChart>
      <c:valAx>
        <c:axId val="10265702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0773376"/>
        <c:crosses val="autoZero"/>
        <c:crossBetween val="midCat"/>
        <c:majorUnit val="5"/>
      </c:valAx>
      <c:valAx>
        <c:axId val="110773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265702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I'!$B$4:$B$11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I'!$H$16:$H$23</c:f>
              <c:numCache>
                <c:formatCode>General</c:formatCode>
                <c:ptCount val="8"/>
                <c:pt idx="0">
                  <c:v>0</c:v>
                </c:pt>
                <c:pt idx="1">
                  <c:v>150</c:v>
                </c:pt>
                <c:pt idx="2">
                  <c:v>234</c:v>
                </c:pt>
                <c:pt idx="3">
                  <c:v>424</c:v>
                </c:pt>
                <c:pt idx="4">
                  <c:v>565</c:v>
                </c:pt>
                <c:pt idx="5">
                  <c:v>956</c:v>
                </c:pt>
                <c:pt idx="6">
                  <c:v>1818</c:v>
                </c:pt>
                <c:pt idx="7">
                  <c:v>3264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I'!$B$4:$B$10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I'!$H$16:$H$22</c:f>
              <c:numCache>
                <c:formatCode>General</c:formatCode>
                <c:ptCount val="7"/>
                <c:pt idx="0">
                  <c:v>0</c:v>
                </c:pt>
                <c:pt idx="1">
                  <c:v>150</c:v>
                </c:pt>
                <c:pt idx="2">
                  <c:v>234</c:v>
                </c:pt>
                <c:pt idx="3">
                  <c:v>424</c:v>
                </c:pt>
                <c:pt idx="4">
                  <c:v>565</c:v>
                </c:pt>
                <c:pt idx="5">
                  <c:v>956</c:v>
                </c:pt>
                <c:pt idx="6">
                  <c:v>1818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23232"/>
        <c:axId val="123880192"/>
      </c:scatterChart>
      <c:valAx>
        <c:axId val="12382323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3880192"/>
        <c:crosses val="autoZero"/>
        <c:crossBetween val="midCat"/>
        <c:majorUnit val="5"/>
      </c:valAx>
      <c:valAx>
        <c:axId val="123880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382323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I'!$C$16:$C$23</c:f>
              <c:numCache>
                <c:formatCode>General</c:formatCode>
                <c:ptCount val="8"/>
                <c:pt idx="0">
                  <c:v>0</c:v>
                </c:pt>
                <c:pt idx="1">
                  <c:v>153</c:v>
                </c:pt>
                <c:pt idx="2">
                  <c:v>303</c:v>
                </c:pt>
                <c:pt idx="3">
                  <c:v>563</c:v>
                </c:pt>
                <c:pt idx="4">
                  <c:v>985</c:v>
                </c:pt>
                <c:pt idx="5">
                  <c:v>1758</c:v>
                </c:pt>
                <c:pt idx="6">
                  <c:v>3124</c:v>
                </c:pt>
                <c:pt idx="7">
                  <c:v>5044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I'!$C$16:$C$22</c:f>
              <c:numCache>
                <c:formatCode>General</c:formatCode>
                <c:ptCount val="7"/>
                <c:pt idx="0">
                  <c:v>0</c:v>
                </c:pt>
                <c:pt idx="1">
                  <c:v>153</c:v>
                </c:pt>
                <c:pt idx="2">
                  <c:v>303</c:v>
                </c:pt>
                <c:pt idx="3">
                  <c:v>563</c:v>
                </c:pt>
                <c:pt idx="4">
                  <c:v>985</c:v>
                </c:pt>
                <c:pt idx="5">
                  <c:v>1758</c:v>
                </c:pt>
                <c:pt idx="6">
                  <c:v>3124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046144"/>
        <c:axId val="185063296"/>
      </c:scatterChart>
      <c:valAx>
        <c:axId val="18504614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5063296"/>
        <c:crosses val="autoZero"/>
        <c:crossBetween val="midCat"/>
        <c:majorUnit val="5"/>
      </c:valAx>
      <c:valAx>
        <c:axId val="185063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504614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I'!$D$16:$D$23</c:f>
              <c:numCache>
                <c:formatCode>General</c:formatCode>
                <c:ptCount val="8"/>
                <c:pt idx="0">
                  <c:v>0</c:v>
                </c:pt>
                <c:pt idx="1">
                  <c:v>117</c:v>
                </c:pt>
                <c:pt idx="2">
                  <c:v>275</c:v>
                </c:pt>
                <c:pt idx="3">
                  <c:v>537</c:v>
                </c:pt>
                <c:pt idx="4">
                  <c:v>974</c:v>
                </c:pt>
                <c:pt idx="5">
                  <c:v>1687</c:v>
                </c:pt>
                <c:pt idx="6">
                  <c:v>3064</c:v>
                </c:pt>
                <c:pt idx="7">
                  <c:v>5001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I'!$D$16:$D$22</c:f>
              <c:numCache>
                <c:formatCode>General</c:formatCode>
                <c:ptCount val="7"/>
                <c:pt idx="0">
                  <c:v>0</c:v>
                </c:pt>
                <c:pt idx="1">
                  <c:v>117</c:v>
                </c:pt>
                <c:pt idx="2">
                  <c:v>275</c:v>
                </c:pt>
                <c:pt idx="3">
                  <c:v>537</c:v>
                </c:pt>
                <c:pt idx="4">
                  <c:v>974</c:v>
                </c:pt>
                <c:pt idx="5">
                  <c:v>1687</c:v>
                </c:pt>
                <c:pt idx="6">
                  <c:v>3064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046464"/>
        <c:axId val="202097792"/>
      </c:scatterChart>
      <c:valAx>
        <c:axId val="20204646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097792"/>
        <c:crosses val="autoZero"/>
        <c:crossBetween val="midCat"/>
        <c:majorUnit val="5"/>
      </c:valAx>
      <c:valAx>
        <c:axId val="202097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04646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25uM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I'!$E$16:$E$23</c:f>
              <c:numCache>
                <c:formatCode>General</c:formatCode>
                <c:ptCount val="8"/>
                <c:pt idx="0">
                  <c:v>0</c:v>
                </c:pt>
                <c:pt idx="1">
                  <c:v>131</c:v>
                </c:pt>
                <c:pt idx="2">
                  <c:v>238</c:v>
                </c:pt>
                <c:pt idx="3">
                  <c:v>421</c:v>
                </c:pt>
                <c:pt idx="4">
                  <c:v>760</c:v>
                </c:pt>
                <c:pt idx="5">
                  <c:v>1378</c:v>
                </c:pt>
                <c:pt idx="6">
                  <c:v>2718</c:v>
                </c:pt>
                <c:pt idx="7">
                  <c:v>4629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I'!$E$16:$E$22</c:f>
              <c:numCache>
                <c:formatCode>General</c:formatCode>
                <c:ptCount val="7"/>
                <c:pt idx="0">
                  <c:v>0</c:v>
                </c:pt>
                <c:pt idx="1">
                  <c:v>131</c:v>
                </c:pt>
                <c:pt idx="2">
                  <c:v>238</c:v>
                </c:pt>
                <c:pt idx="3">
                  <c:v>421</c:v>
                </c:pt>
                <c:pt idx="4">
                  <c:v>760</c:v>
                </c:pt>
                <c:pt idx="5">
                  <c:v>1378</c:v>
                </c:pt>
                <c:pt idx="6">
                  <c:v>2718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536640"/>
        <c:axId val="206787712"/>
      </c:scatterChart>
      <c:valAx>
        <c:axId val="205536640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6787712"/>
        <c:crosses val="autoZero"/>
        <c:crossBetween val="midCat"/>
        <c:majorUnit val="5"/>
      </c:valAx>
      <c:valAx>
        <c:axId val="2067877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553664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4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chart" Target="../charts/chart15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Standard curve </a:t>
            </a:r>
            <a:r>
              <a:rPr lang="en-US" sz="2700" b="1" dirty="0" smtClean="0"/>
              <a:t>at in Assay Buffer</a:t>
            </a:r>
          </a:p>
          <a:p>
            <a:pPr algn="ctr"/>
            <a:r>
              <a:rPr lang="en-US" sz="2700" b="1" dirty="0" smtClean="0"/>
              <a:t>w/o </a:t>
            </a:r>
            <a:r>
              <a:rPr lang="en-US" sz="2700" b="1" dirty="0" smtClean="0"/>
              <a:t>[DHP2c]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276600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</a:t>
            </a:r>
            <a:r>
              <a:rPr lang="en-US" sz="1700" dirty="0"/>
              <a:t>assay buffer </a:t>
            </a:r>
            <a:r>
              <a:rPr lang="en-US" sz="1700" dirty="0" smtClean="0"/>
              <a:t>: ~ 100uM</a:t>
            </a:r>
            <a:endParaRPr lang="en-US" sz="17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DMSO: &gt;70mg/ml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697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2493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Remarks</a:t>
            </a:r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EC1.5 of DHP2c in assay buffer was performed in range 0-100uM. It did not reach saturation yet based on the results (Slide 9)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To achieve 400uM DHP2c, 0.2% DMSO is needed, which is the lowest concentration can be used.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EC1.5 of DHP2c in 0.2% DMSO was performed as well. Using the standard curve (blue dots), at 200uM of DHP2c, it shown saturation.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The ratio some how is higher than reported. Need to repeat to confirm.</a:t>
            </a:r>
          </a:p>
        </p:txBody>
      </p:sp>
    </p:spTree>
    <p:extLst>
      <p:ext uri="{BB962C8B-B14F-4D97-AF65-F5344CB8AC3E}">
        <p14:creationId xmlns:p14="http://schemas.microsoft.com/office/powerpoint/2010/main" val="179582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59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assay buffer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DHP2c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48546"/>
              </p:ext>
            </p:extLst>
          </p:nvPr>
        </p:nvGraphicFramePr>
        <p:xfrm>
          <a:off x="381000" y="1219200"/>
          <a:ext cx="8229598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5010"/>
                <a:gridCol w="1159098"/>
                <a:gridCol w="1159098"/>
                <a:gridCol w="1159098"/>
                <a:gridCol w="1159098"/>
                <a:gridCol w="1159098"/>
                <a:gridCol w="1159098"/>
              </a:tblGrid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[Standard], </a:t>
                      </a:r>
                      <a:r>
                        <a:rPr lang="en-US" sz="1200" b="1" u="none" strike="noStrike" dirty="0" err="1">
                          <a:effectLst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[DHP2c]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75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708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0.46875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861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0.9375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1422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1.875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895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1216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1630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2217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3.75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1908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2161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7.5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2456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2593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2749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3032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3531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3586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3611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30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4849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5078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 (-30uM)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172.05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170.17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157.61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138.87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124.9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112.98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0.9725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0.9827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0.9844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Slope(- 15uM)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207.89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199.61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183.87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165.09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142.71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125.51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0.9871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0.9698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9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290706"/>
              </p:ext>
            </p:extLst>
          </p:nvPr>
        </p:nvGraphicFramePr>
        <p:xfrm>
          <a:off x="71438" y="881062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229610"/>
              </p:ext>
            </p:extLst>
          </p:nvPr>
        </p:nvGraphicFramePr>
        <p:xfrm>
          <a:off x="3028949" y="871537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493137"/>
              </p:ext>
            </p:extLst>
          </p:nvPr>
        </p:nvGraphicFramePr>
        <p:xfrm>
          <a:off x="6057900" y="871537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067502"/>
              </p:ext>
            </p:extLst>
          </p:nvPr>
        </p:nvGraphicFramePr>
        <p:xfrm>
          <a:off x="71437" y="3471862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955701"/>
              </p:ext>
            </p:extLst>
          </p:nvPr>
        </p:nvGraphicFramePr>
        <p:xfrm>
          <a:off x="3028948" y="3462337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393573"/>
              </p:ext>
            </p:extLst>
          </p:nvPr>
        </p:nvGraphicFramePr>
        <p:xfrm>
          <a:off x="5953124" y="3462337"/>
          <a:ext cx="31146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3466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Standard curve </a:t>
            </a:r>
            <a:r>
              <a:rPr lang="en-US" sz="2700" b="1" dirty="0" smtClean="0"/>
              <a:t>at 0.2% </a:t>
            </a:r>
            <a:r>
              <a:rPr lang="en-US" sz="2700" b="1" dirty="0" smtClean="0"/>
              <a:t>DMSO </a:t>
            </a:r>
            <a:endParaRPr lang="en-US" sz="2700" b="1" dirty="0" smtClean="0"/>
          </a:p>
          <a:p>
            <a:pPr algn="ctr"/>
            <a:r>
              <a:rPr lang="en-US" sz="2700" b="1" dirty="0" smtClean="0"/>
              <a:t>w/o </a:t>
            </a:r>
            <a:r>
              <a:rPr lang="en-US" sz="2700" b="1" dirty="0" smtClean="0"/>
              <a:t>[DHP2c]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276600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</a:t>
            </a:r>
            <a:r>
              <a:rPr lang="en-US" sz="1700" dirty="0"/>
              <a:t>assay buffer </a:t>
            </a:r>
            <a:r>
              <a:rPr lang="en-US" sz="1700" dirty="0" smtClean="0"/>
              <a:t>: ~ 100uM</a:t>
            </a:r>
            <a:endParaRPr lang="en-US" sz="17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DMSO: &gt;70mg/ml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862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42816"/>
              </p:ext>
            </p:extLst>
          </p:nvPr>
        </p:nvGraphicFramePr>
        <p:xfrm>
          <a:off x="76204" y="609600"/>
          <a:ext cx="8991596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156"/>
                <a:gridCol w="894686"/>
                <a:gridCol w="894686"/>
                <a:gridCol w="894686"/>
                <a:gridCol w="894686"/>
                <a:gridCol w="894686"/>
                <a:gridCol w="894686"/>
                <a:gridCol w="894686"/>
                <a:gridCol w="894686"/>
                <a:gridCol w="849952"/>
              </a:tblGrid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[Standard], </a:t>
                      </a:r>
                      <a:r>
                        <a:rPr lang="en-US" sz="1200" b="1" u="none" strike="noStrike" dirty="0" err="1">
                          <a:effectLst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[DHP2c]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300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400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893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0.46875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2457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3068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4526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0.9375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1131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1819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3159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3540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1.875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886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2056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2663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3605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3.75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3533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4387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7.5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2271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3220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3569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3768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4166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4423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3413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3611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4207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4808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30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5350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5601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5613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5630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 (-30uM)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180.4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178.02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161.59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139.84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111.89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89.395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69.526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52.868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31.778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0.9707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0.9749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0.9885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0.9674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0.9927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0.9935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0.9861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0.9574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0.8274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Slope(- 15uM)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217.22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212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183.47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172.57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123.07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93.279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67.602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43.672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13.608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0.9866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0.9966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0.9938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0.9781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0.9389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0.8472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0.4027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5232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0.2% DMSO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DHP2c</a:t>
            </a:r>
            <a:endParaRPr lang="en-US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765190"/>
              </p:ext>
            </p:extLst>
          </p:nvPr>
        </p:nvGraphicFramePr>
        <p:xfrm>
          <a:off x="19050" y="37338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689853"/>
              </p:ext>
            </p:extLst>
          </p:nvPr>
        </p:nvGraphicFramePr>
        <p:xfrm>
          <a:off x="3067049" y="37338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389165"/>
              </p:ext>
            </p:extLst>
          </p:nvPr>
        </p:nvGraphicFramePr>
        <p:xfrm>
          <a:off x="6115049" y="37338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0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746860"/>
              </p:ext>
            </p:extLst>
          </p:nvPr>
        </p:nvGraphicFramePr>
        <p:xfrm>
          <a:off x="114300" y="609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947967"/>
              </p:ext>
            </p:extLst>
          </p:nvPr>
        </p:nvGraphicFramePr>
        <p:xfrm>
          <a:off x="3124200" y="609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948363"/>
              </p:ext>
            </p:extLst>
          </p:nvPr>
        </p:nvGraphicFramePr>
        <p:xfrm>
          <a:off x="6057900" y="609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047275"/>
              </p:ext>
            </p:extLst>
          </p:nvPr>
        </p:nvGraphicFramePr>
        <p:xfrm>
          <a:off x="152400" y="3657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292596"/>
              </p:ext>
            </p:extLst>
          </p:nvPr>
        </p:nvGraphicFramePr>
        <p:xfrm>
          <a:off x="3200399" y="3657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521068"/>
              </p:ext>
            </p:extLst>
          </p:nvPr>
        </p:nvGraphicFramePr>
        <p:xfrm>
          <a:off x="6096000" y="3657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7633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0.2% DMSO with </a:t>
            </a:r>
            <a:r>
              <a:rPr lang="en-US" b="1" dirty="0" smtClean="0"/>
              <a:t>different concentration of DHP2c (</a:t>
            </a:r>
            <a:r>
              <a:rPr lang="en-US" b="1" dirty="0" smtClean="0"/>
              <a:t>1/20/2016 </a:t>
            </a:r>
            <a:r>
              <a:rPr lang="en-US" b="1" dirty="0" smtClean="0"/>
              <a:t>– </a:t>
            </a:r>
            <a:r>
              <a:rPr lang="en-US" b="1" dirty="0" smtClean="0"/>
              <a:t>1/22/2016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107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96699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EC1.5 Calculation using standard curve at different [</a:t>
            </a:r>
            <a:r>
              <a:rPr lang="en-US" sz="2700" b="1" dirty="0" smtClean="0"/>
              <a:t>DHP2c</a:t>
            </a:r>
            <a:r>
              <a:rPr lang="en-US" sz="2700" b="1" dirty="0" smtClean="0"/>
              <a:t>]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54252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089" y="0"/>
            <a:ext cx="4530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EC1.5_DHP2c_Purified enzyme in 0.2% DMSO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45434"/>
              </p:ext>
            </p:extLst>
          </p:nvPr>
        </p:nvGraphicFramePr>
        <p:xfrm>
          <a:off x="609600" y="609603"/>
          <a:ext cx="7467600" cy="243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[DHP2c], </a:t>
                      </a:r>
                      <a:r>
                        <a:rPr lang="en-US" sz="1250" b="0" i="0" u="none" strike="noStrike" dirty="0" err="1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250" b="0" i="0" u="none" strike="noStrike" dirty="0" err="1" smtClean="0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50" b="0" i="0" u="none" strike="noStrike" dirty="0" err="1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Slope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184.66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0.349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184.76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166.36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140.58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7.07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110.23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2.003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9.13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67.89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47.91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2461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-0.01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-0.016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30.87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750343"/>
              </p:ext>
            </p:extLst>
          </p:nvPr>
        </p:nvGraphicFramePr>
        <p:xfrm>
          <a:off x="2057400" y="3276600"/>
          <a:ext cx="4648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62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254" y="0"/>
            <a:ext cx="4582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EC1.5_DHP2c_Purified enzyme in Assay buffer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26245"/>
              </p:ext>
            </p:extLst>
          </p:nvPr>
        </p:nvGraphicFramePr>
        <p:xfrm>
          <a:off x="609600" y="609603"/>
          <a:ext cx="7467600" cy="1896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[DHP2c], </a:t>
                      </a:r>
                      <a:r>
                        <a:rPr lang="en-US" sz="1250" b="0" i="0" u="none" strike="noStrike" dirty="0" err="1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250" b="0" i="0" u="none" strike="noStrike" dirty="0" err="1" smtClean="0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50" b="0" i="0" u="none" strike="noStrike" dirty="0" err="1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Slope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332.5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0.805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172.05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397.5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1.402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170.17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640.5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2.313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157.61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999.5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1421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3.035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138.87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75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5.51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124.9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2108.5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5.227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112.98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390399"/>
              </p:ext>
            </p:extLst>
          </p:nvPr>
        </p:nvGraphicFramePr>
        <p:xfrm>
          <a:off x="2133600" y="2819400"/>
          <a:ext cx="4648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124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24306</TotalTime>
  <Words>696</Words>
  <Application>Microsoft Office PowerPoint</Application>
  <PresentationFormat>On-screen Show (4:3)</PresentationFormat>
  <Paragraphs>420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54</cp:revision>
  <cp:lastPrinted>2016-01-10T18:21:29Z</cp:lastPrinted>
  <dcterms:created xsi:type="dcterms:W3CDTF">2015-12-02T14:53:39Z</dcterms:created>
  <dcterms:modified xsi:type="dcterms:W3CDTF">2016-01-22T21:42:39Z</dcterms:modified>
</cp:coreProperties>
</file>