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8" r:id="rId2"/>
    <p:sldId id="299" r:id="rId3"/>
    <p:sldId id="300" r:id="rId4"/>
    <p:sldId id="270" r:id="rId5"/>
    <p:sldId id="291" r:id="rId6"/>
    <p:sldId id="292" r:id="rId7"/>
    <p:sldId id="296" r:id="rId8"/>
    <p:sldId id="297" r:id="rId9"/>
    <p:sldId id="301" r:id="rId10"/>
    <p:sldId id="30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 autoAdjust="0"/>
    <p:restoredTop sz="94676" autoAdjust="0"/>
  </p:normalViewPr>
  <p:slideViewPr>
    <p:cSldViewPr>
      <p:cViewPr>
        <p:scale>
          <a:sx n="96" d="100"/>
          <a:sy n="96" d="100"/>
        </p:scale>
        <p:origin x="-73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6\01.22.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6\01.21.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6\01.21.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6\01.21.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6\01.21.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6\01.21.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6\01.21.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6\01.22.2016_2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6\01.22.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6\01.22.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6\01.22.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6\01.22.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6\01.22.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6\01.21.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6\01.21.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6\01.21.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en-US" sz="1200"/>
              <a:t>0uM</a:t>
            </a:r>
            <a:r>
              <a:rPr lang="en-US" sz="1200" baseline="0"/>
              <a:t> DHP2c</a:t>
            </a:r>
            <a:endParaRPr lang="en-US" sz="1200"/>
          </a:p>
        </c:rich>
      </c:tx>
      <c:layout>
        <c:manualLayout>
          <c:xMode val="edge"/>
          <c:yMode val="edge"/>
          <c:x val="0.39849297318847804"/>
          <c:y val="0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20515963985514468"/>
          <c:y val="8.2545534080967153E-2"/>
          <c:w val="0.74813149938536161"/>
          <c:h val="0.76401694106418516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trendline>
            <c:spPr>
              <a:ln>
                <a:solidFill>
                  <a:schemeClr val="accent1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2.2569991251093612E-2"/>
                  <c:y val="0.37418452901720617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</c:trendlineLbl>
          </c:trendline>
          <c:xVal>
            <c:numRef>
              <c:f>'Plate I'!$B$4:$B$11</c:f>
              <c:numCache>
                <c:formatCode>General</c:formatCode>
                <c:ptCount val="8"/>
                <c:pt idx="0">
                  <c:v>0</c:v>
                </c:pt>
                <c:pt idx="1">
                  <c:v>0.46875</c:v>
                </c:pt>
                <c:pt idx="2">
                  <c:v>0.9375</c:v>
                </c:pt>
                <c:pt idx="3">
                  <c:v>1.875</c:v>
                </c:pt>
                <c:pt idx="4">
                  <c:v>3.75</c:v>
                </c:pt>
                <c:pt idx="5">
                  <c:v>7.5</c:v>
                </c:pt>
                <c:pt idx="6">
                  <c:v>15</c:v>
                </c:pt>
                <c:pt idx="7">
                  <c:v>30</c:v>
                </c:pt>
              </c:numCache>
            </c:numRef>
          </c:xVal>
          <c:yVal>
            <c:numRef>
              <c:f>'Plate I'!$C$16:$C$23</c:f>
              <c:numCache>
                <c:formatCode>General</c:formatCode>
                <c:ptCount val="8"/>
                <c:pt idx="0">
                  <c:v>0</c:v>
                </c:pt>
                <c:pt idx="1">
                  <c:v>164</c:v>
                </c:pt>
                <c:pt idx="2">
                  <c:v>319</c:v>
                </c:pt>
                <c:pt idx="3">
                  <c:v>554</c:v>
                </c:pt>
                <c:pt idx="5">
                  <c:v>1729</c:v>
                </c:pt>
                <c:pt idx="6">
                  <c:v>3003</c:v>
                </c:pt>
                <c:pt idx="7">
                  <c:v>4820</c:v>
                </c:pt>
              </c:numCache>
            </c:numRef>
          </c:yVal>
          <c:smooth val="0"/>
        </c:ser>
        <c:ser>
          <c:idx val="1"/>
          <c:order val="1"/>
          <c:spPr>
            <a:ln w="28575">
              <a:noFill/>
            </a:ln>
          </c:spPr>
          <c:trendline>
            <c:spPr>
              <a:ln>
                <a:solidFill>
                  <a:schemeClr val="accent2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4.6609521911026942E-2"/>
                  <c:y val="-3.5155491927145469E-2"/>
                </c:manualLayout>
              </c:layout>
              <c:numFmt formatCode="General" sourceLinked="0"/>
              <c:spPr>
                <a:noFill/>
              </c:spPr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</c:trendlineLbl>
          </c:trendline>
          <c:xVal>
            <c:numRef>
              <c:f>'Plate I'!$B$4:$B$10</c:f>
              <c:numCache>
                <c:formatCode>General</c:formatCode>
                <c:ptCount val="7"/>
                <c:pt idx="0">
                  <c:v>0</c:v>
                </c:pt>
                <c:pt idx="1">
                  <c:v>0.46875</c:v>
                </c:pt>
                <c:pt idx="2">
                  <c:v>0.9375</c:v>
                </c:pt>
                <c:pt idx="3">
                  <c:v>1.875</c:v>
                </c:pt>
                <c:pt idx="4">
                  <c:v>3.75</c:v>
                </c:pt>
                <c:pt idx="5">
                  <c:v>7.5</c:v>
                </c:pt>
                <c:pt idx="6">
                  <c:v>15</c:v>
                </c:pt>
              </c:numCache>
            </c:numRef>
          </c:xVal>
          <c:yVal>
            <c:numRef>
              <c:f>'Plate I'!$C$16:$C$22</c:f>
              <c:numCache>
                <c:formatCode>General</c:formatCode>
                <c:ptCount val="7"/>
                <c:pt idx="0">
                  <c:v>0</c:v>
                </c:pt>
                <c:pt idx="1">
                  <c:v>164</c:v>
                </c:pt>
                <c:pt idx="2">
                  <c:v>319</c:v>
                </c:pt>
                <c:pt idx="3">
                  <c:v>554</c:v>
                </c:pt>
                <c:pt idx="5">
                  <c:v>1729</c:v>
                </c:pt>
                <c:pt idx="6">
                  <c:v>3003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1409536"/>
        <c:axId val="41720448"/>
      </c:scatterChart>
      <c:valAx>
        <c:axId val="41409536"/>
        <c:scaling>
          <c:orientation val="minMax"/>
          <c:max val="3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[Standard], uM</a:t>
                </a:r>
              </a:p>
            </c:rich>
          </c:tx>
          <c:layout>
            <c:manualLayout>
              <c:xMode val="edge"/>
              <c:yMode val="edge"/>
              <c:x val="0.39959467091929962"/>
              <c:y val="0.923206871868289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41720448"/>
        <c:crosses val="autoZero"/>
        <c:crossBetween val="midCat"/>
        <c:majorUnit val="5"/>
      </c:valAx>
      <c:valAx>
        <c:axId val="41720448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AFU</a:t>
                </a:r>
              </a:p>
            </c:rich>
          </c:tx>
          <c:layout>
            <c:manualLayout>
              <c:xMode val="edge"/>
              <c:yMode val="edge"/>
              <c:x val="2.2083790159141501E-3"/>
              <c:y val="0.38543346854370475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41409536"/>
        <c:crosses val="autoZero"/>
        <c:crossBetween val="midCat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en-US" sz="1200"/>
              <a:t>50uM</a:t>
            </a:r>
            <a:r>
              <a:rPr lang="en-US" sz="1200" baseline="0"/>
              <a:t> DHP2c</a:t>
            </a:r>
            <a:endParaRPr lang="en-US" sz="1200"/>
          </a:p>
        </c:rich>
      </c:tx>
      <c:layout>
        <c:manualLayout>
          <c:xMode val="edge"/>
          <c:yMode val="edge"/>
          <c:x val="0.41115120103657926"/>
          <c:y val="0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20515963985514468"/>
          <c:y val="8.2545534080967153E-2"/>
          <c:w val="0.74813149938536161"/>
          <c:h val="0.76401694106418516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trendline>
            <c:spPr>
              <a:ln>
                <a:solidFill>
                  <a:schemeClr val="accent1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2.2569991251093612E-2"/>
                  <c:y val="0.37418452901720617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</c:trendlineLbl>
          </c:trendline>
          <c:xVal>
            <c:numRef>
              <c:f>'Plate I'!$B$16:$B$23</c:f>
              <c:numCache>
                <c:formatCode>General</c:formatCode>
                <c:ptCount val="8"/>
                <c:pt idx="0">
                  <c:v>0</c:v>
                </c:pt>
                <c:pt idx="1">
                  <c:v>0.46875</c:v>
                </c:pt>
                <c:pt idx="2">
                  <c:v>0.9375</c:v>
                </c:pt>
                <c:pt idx="3">
                  <c:v>1.875</c:v>
                </c:pt>
                <c:pt idx="4">
                  <c:v>3.75</c:v>
                </c:pt>
                <c:pt idx="5">
                  <c:v>7.5</c:v>
                </c:pt>
                <c:pt idx="6">
                  <c:v>15</c:v>
                </c:pt>
                <c:pt idx="7">
                  <c:v>30</c:v>
                </c:pt>
              </c:numCache>
            </c:numRef>
          </c:xVal>
          <c:yVal>
            <c:numRef>
              <c:f>'Plate I'!$F$16:$F$23</c:f>
              <c:numCache>
                <c:formatCode>General</c:formatCode>
                <c:ptCount val="8"/>
                <c:pt idx="0">
                  <c:v>0</c:v>
                </c:pt>
                <c:pt idx="1">
                  <c:v>119</c:v>
                </c:pt>
                <c:pt idx="2">
                  <c:v>182</c:v>
                </c:pt>
                <c:pt idx="3">
                  <c:v>419</c:v>
                </c:pt>
                <c:pt idx="4">
                  <c:v>672</c:v>
                </c:pt>
                <c:pt idx="5">
                  <c:v>1290</c:v>
                </c:pt>
                <c:pt idx="6">
                  <c:v>2570</c:v>
                </c:pt>
                <c:pt idx="7">
                  <c:v>3868</c:v>
                </c:pt>
              </c:numCache>
            </c:numRef>
          </c:yVal>
          <c:smooth val="0"/>
        </c:ser>
        <c:ser>
          <c:idx val="1"/>
          <c:order val="1"/>
          <c:spPr>
            <a:ln w="28575">
              <a:noFill/>
            </a:ln>
          </c:spPr>
          <c:trendline>
            <c:spPr>
              <a:ln>
                <a:solidFill>
                  <a:schemeClr val="accent2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4.6609521911026942E-2"/>
                  <c:y val="-3.5155491927145469E-2"/>
                </c:manualLayout>
              </c:layout>
              <c:numFmt formatCode="General" sourceLinked="0"/>
              <c:spPr>
                <a:noFill/>
              </c:spPr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</c:trendlineLbl>
          </c:trendline>
          <c:xVal>
            <c:numRef>
              <c:f>'Plate I'!$B$16:$B$22</c:f>
              <c:numCache>
                <c:formatCode>General</c:formatCode>
                <c:ptCount val="7"/>
                <c:pt idx="0">
                  <c:v>0</c:v>
                </c:pt>
                <c:pt idx="1">
                  <c:v>0.46875</c:v>
                </c:pt>
                <c:pt idx="2">
                  <c:v>0.9375</c:v>
                </c:pt>
                <c:pt idx="3">
                  <c:v>1.875</c:v>
                </c:pt>
                <c:pt idx="4">
                  <c:v>3.75</c:v>
                </c:pt>
                <c:pt idx="5">
                  <c:v>7.5</c:v>
                </c:pt>
                <c:pt idx="6">
                  <c:v>15</c:v>
                </c:pt>
              </c:numCache>
            </c:numRef>
          </c:xVal>
          <c:yVal>
            <c:numRef>
              <c:f>'Plate I'!$F$16:$F$23</c:f>
              <c:numCache>
                <c:formatCode>General</c:formatCode>
                <c:ptCount val="8"/>
                <c:pt idx="0">
                  <c:v>0</c:v>
                </c:pt>
                <c:pt idx="1">
                  <c:v>119</c:v>
                </c:pt>
                <c:pt idx="2">
                  <c:v>182</c:v>
                </c:pt>
                <c:pt idx="3">
                  <c:v>419</c:v>
                </c:pt>
                <c:pt idx="4">
                  <c:v>672</c:v>
                </c:pt>
                <c:pt idx="5">
                  <c:v>1290</c:v>
                </c:pt>
                <c:pt idx="6">
                  <c:v>2570</c:v>
                </c:pt>
                <c:pt idx="7">
                  <c:v>3868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0004992"/>
        <c:axId val="80039936"/>
      </c:scatterChart>
      <c:valAx>
        <c:axId val="80004992"/>
        <c:scaling>
          <c:orientation val="minMax"/>
          <c:max val="3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[Standard], uM</a:t>
                </a:r>
              </a:p>
            </c:rich>
          </c:tx>
          <c:layout>
            <c:manualLayout>
              <c:xMode val="edge"/>
              <c:yMode val="edge"/>
              <c:x val="0.39959467091929962"/>
              <c:y val="0.923206871868289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80039936"/>
        <c:crosses val="autoZero"/>
        <c:crossBetween val="midCat"/>
        <c:majorUnit val="5"/>
      </c:valAx>
      <c:valAx>
        <c:axId val="80039936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AFU</a:t>
                </a:r>
              </a:p>
            </c:rich>
          </c:tx>
          <c:layout>
            <c:manualLayout>
              <c:xMode val="edge"/>
              <c:yMode val="edge"/>
              <c:x val="2.2083790159141501E-3"/>
              <c:y val="0.38543346854370475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80004992"/>
        <c:crosses val="autoZero"/>
        <c:crossBetween val="midCat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en-US" sz="1200"/>
              <a:t>100uM</a:t>
            </a:r>
            <a:r>
              <a:rPr lang="en-US" sz="1200" baseline="0"/>
              <a:t> DHP2c</a:t>
            </a:r>
            <a:endParaRPr lang="en-US" sz="1200"/>
          </a:p>
        </c:rich>
      </c:tx>
      <c:layout>
        <c:manualLayout>
          <c:xMode val="edge"/>
          <c:yMode val="edge"/>
          <c:x val="0.39849297318847804"/>
          <c:y val="0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20515963985514468"/>
          <c:y val="8.2545534080967153E-2"/>
          <c:w val="0.74813149938536161"/>
          <c:h val="0.76401694106418516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trendline>
            <c:spPr>
              <a:ln>
                <a:solidFill>
                  <a:schemeClr val="accent1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2.2569991251093612E-2"/>
                  <c:y val="0.37418452901720617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</c:trendlineLbl>
          </c:trendline>
          <c:xVal>
            <c:numRef>
              <c:f>'Plate I'!$B$16:$B$23</c:f>
              <c:numCache>
                <c:formatCode>General</c:formatCode>
                <c:ptCount val="8"/>
                <c:pt idx="0">
                  <c:v>0</c:v>
                </c:pt>
                <c:pt idx="1">
                  <c:v>0.46875</c:v>
                </c:pt>
                <c:pt idx="2">
                  <c:v>0.9375</c:v>
                </c:pt>
                <c:pt idx="3">
                  <c:v>1.875</c:v>
                </c:pt>
                <c:pt idx="4">
                  <c:v>3.75</c:v>
                </c:pt>
                <c:pt idx="5">
                  <c:v>7.5</c:v>
                </c:pt>
                <c:pt idx="6">
                  <c:v>15</c:v>
                </c:pt>
                <c:pt idx="7">
                  <c:v>30</c:v>
                </c:pt>
              </c:numCache>
            </c:numRef>
          </c:xVal>
          <c:yVal>
            <c:numRef>
              <c:f>'Plate I'!$G$16:$G$23</c:f>
              <c:numCache>
                <c:formatCode>General</c:formatCode>
                <c:ptCount val="8"/>
                <c:pt idx="0">
                  <c:v>0</c:v>
                </c:pt>
                <c:pt idx="1">
                  <c:v>101</c:v>
                </c:pt>
                <c:pt idx="2">
                  <c:v>179</c:v>
                </c:pt>
                <c:pt idx="3">
                  <c:v>307</c:v>
                </c:pt>
                <c:pt idx="4">
                  <c:v>476</c:v>
                </c:pt>
                <c:pt idx="5">
                  <c:v>864</c:v>
                </c:pt>
                <c:pt idx="6">
                  <c:v>1857</c:v>
                </c:pt>
                <c:pt idx="7">
                  <c:v>3245</c:v>
                </c:pt>
              </c:numCache>
            </c:numRef>
          </c:yVal>
          <c:smooth val="0"/>
        </c:ser>
        <c:ser>
          <c:idx val="1"/>
          <c:order val="1"/>
          <c:spPr>
            <a:ln w="28575">
              <a:noFill/>
            </a:ln>
          </c:spPr>
          <c:trendline>
            <c:spPr>
              <a:ln>
                <a:solidFill>
                  <a:schemeClr val="accent2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4.6609521911026942E-2"/>
                  <c:y val="-3.5155491927145469E-2"/>
                </c:manualLayout>
              </c:layout>
              <c:numFmt formatCode="General" sourceLinked="0"/>
              <c:spPr>
                <a:noFill/>
              </c:spPr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</c:trendlineLbl>
          </c:trendline>
          <c:xVal>
            <c:numRef>
              <c:f>'Plate I'!$B$16:$B$22</c:f>
              <c:numCache>
                <c:formatCode>General</c:formatCode>
                <c:ptCount val="7"/>
                <c:pt idx="0">
                  <c:v>0</c:v>
                </c:pt>
                <c:pt idx="1">
                  <c:v>0.46875</c:v>
                </c:pt>
                <c:pt idx="2">
                  <c:v>0.9375</c:v>
                </c:pt>
                <c:pt idx="3">
                  <c:v>1.875</c:v>
                </c:pt>
                <c:pt idx="4">
                  <c:v>3.75</c:v>
                </c:pt>
                <c:pt idx="5">
                  <c:v>7.5</c:v>
                </c:pt>
                <c:pt idx="6">
                  <c:v>15</c:v>
                </c:pt>
              </c:numCache>
            </c:numRef>
          </c:xVal>
          <c:yVal>
            <c:numRef>
              <c:f>'Plate I'!$G$16:$G$22</c:f>
              <c:numCache>
                <c:formatCode>General</c:formatCode>
                <c:ptCount val="7"/>
                <c:pt idx="0">
                  <c:v>0</c:v>
                </c:pt>
                <c:pt idx="1">
                  <c:v>101</c:v>
                </c:pt>
                <c:pt idx="2">
                  <c:v>179</c:v>
                </c:pt>
                <c:pt idx="3">
                  <c:v>307</c:v>
                </c:pt>
                <c:pt idx="4">
                  <c:v>476</c:v>
                </c:pt>
                <c:pt idx="5">
                  <c:v>864</c:v>
                </c:pt>
                <c:pt idx="6">
                  <c:v>1857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0798848"/>
        <c:axId val="81979648"/>
      </c:scatterChart>
      <c:valAx>
        <c:axId val="80798848"/>
        <c:scaling>
          <c:orientation val="minMax"/>
          <c:max val="3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[Standard], uM</a:t>
                </a:r>
              </a:p>
            </c:rich>
          </c:tx>
          <c:layout>
            <c:manualLayout>
              <c:xMode val="edge"/>
              <c:yMode val="edge"/>
              <c:x val="0.39959467091929962"/>
              <c:y val="0.923206871868289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81979648"/>
        <c:crosses val="autoZero"/>
        <c:crossBetween val="midCat"/>
        <c:majorUnit val="5"/>
      </c:valAx>
      <c:valAx>
        <c:axId val="81979648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AFU</a:t>
                </a:r>
              </a:p>
            </c:rich>
          </c:tx>
          <c:layout>
            <c:manualLayout>
              <c:xMode val="edge"/>
              <c:yMode val="edge"/>
              <c:x val="2.2083790159141501E-3"/>
              <c:y val="0.38543346854370475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80798848"/>
        <c:crosses val="autoZero"/>
        <c:crossBetween val="midCat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en-US" sz="1200"/>
              <a:t>150uM</a:t>
            </a:r>
            <a:r>
              <a:rPr lang="en-US" sz="1200" baseline="0"/>
              <a:t> DHP2c</a:t>
            </a:r>
            <a:endParaRPr lang="en-US" sz="1200"/>
          </a:p>
        </c:rich>
      </c:tx>
      <c:layout>
        <c:manualLayout>
          <c:xMode val="edge"/>
          <c:yMode val="edge"/>
          <c:x val="0.41115120103657926"/>
          <c:y val="0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20515963985514468"/>
          <c:y val="8.2545534080967153E-2"/>
          <c:w val="0.74813149938536161"/>
          <c:h val="0.76401694106418516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trendline>
            <c:spPr>
              <a:ln>
                <a:solidFill>
                  <a:schemeClr val="accent1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2.2569991251093612E-2"/>
                  <c:y val="0.37418452901720617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</c:trendlineLbl>
          </c:trendline>
          <c:xVal>
            <c:numRef>
              <c:f>'Plate I'!$B$16:$B$23</c:f>
              <c:numCache>
                <c:formatCode>General</c:formatCode>
                <c:ptCount val="8"/>
                <c:pt idx="0">
                  <c:v>0</c:v>
                </c:pt>
                <c:pt idx="1">
                  <c:v>0.46875</c:v>
                </c:pt>
                <c:pt idx="2">
                  <c:v>0.9375</c:v>
                </c:pt>
                <c:pt idx="3">
                  <c:v>1.875</c:v>
                </c:pt>
                <c:pt idx="4">
                  <c:v>3.75</c:v>
                </c:pt>
                <c:pt idx="5">
                  <c:v>7.5</c:v>
                </c:pt>
                <c:pt idx="6">
                  <c:v>15</c:v>
                </c:pt>
                <c:pt idx="7">
                  <c:v>30</c:v>
                </c:pt>
              </c:numCache>
            </c:numRef>
          </c:xVal>
          <c:yVal>
            <c:numRef>
              <c:f>'Plate I'!$H$16:$H$23</c:f>
              <c:numCache>
                <c:formatCode>General</c:formatCode>
                <c:ptCount val="8"/>
                <c:pt idx="0">
                  <c:v>0</c:v>
                </c:pt>
                <c:pt idx="1">
                  <c:v>98</c:v>
                </c:pt>
                <c:pt idx="2">
                  <c:v>189</c:v>
                </c:pt>
                <c:pt idx="3">
                  <c:v>252</c:v>
                </c:pt>
                <c:pt idx="4">
                  <c:v>325</c:v>
                </c:pt>
                <c:pt idx="5">
                  <c:v>599</c:v>
                </c:pt>
                <c:pt idx="6">
                  <c:v>1438</c:v>
                </c:pt>
                <c:pt idx="7">
                  <c:v>2643</c:v>
                </c:pt>
              </c:numCache>
            </c:numRef>
          </c:yVal>
          <c:smooth val="0"/>
        </c:ser>
        <c:ser>
          <c:idx val="1"/>
          <c:order val="1"/>
          <c:spPr>
            <a:ln w="28575">
              <a:noFill/>
            </a:ln>
          </c:spPr>
          <c:trendline>
            <c:spPr>
              <a:ln>
                <a:solidFill>
                  <a:schemeClr val="accent2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4.6609521911026942E-2"/>
                  <c:y val="-3.5155491927145469E-2"/>
                </c:manualLayout>
              </c:layout>
              <c:numFmt formatCode="General" sourceLinked="0"/>
              <c:spPr>
                <a:noFill/>
              </c:spPr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</c:trendlineLbl>
          </c:trendline>
          <c:xVal>
            <c:numRef>
              <c:f>'Plate I'!$B$16:$B$22</c:f>
              <c:numCache>
                <c:formatCode>General</c:formatCode>
                <c:ptCount val="7"/>
                <c:pt idx="0">
                  <c:v>0</c:v>
                </c:pt>
                <c:pt idx="1">
                  <c:v>0.46875</c:v>
                </c:pt>
                <c:pt idx="2">
                  <c:v>0.9375</c:v>
                </c:pt>
                <c:pt idx="3">
                  <c:v>1.875</c:v>
                </c:pt>
                <c:pt idx="4">
                  <c:v>3.75</c:v>
                </c:pt>
                <c:pt idx="5">
                  <c:v>7.5</c:v>
                </c:pt>
                <c:pt idx="6">
                  <c:v>15</c:v>
                </c:pt>
              </c:numCache>
            </c:numRef>
          </c:xVal>
          <c:yVal>
            <c:numRef>
              <c:f>'Plate I'!$H$16:$H$22</c:f>
              <c:numCache>
                <c:formatCode>General</c:formatCode>
                <c:ptCount val="7"/>
                <c:pt idx="0">
                  <c:v>0</c:v>
                </c:pt>
                <c:pt idx="1">
                  <c:v>98</c:v>
                </c:pt>
                <c:pt idx="2">
                  <c:v>189</c:v>
                </c:pt>
                <c:pt idx="3">
                  <c:v>252</c:v>
                </c:pt>
                <c:pt idx="4">
                  <c:v>325</c:v>
                </c:pt>
                <c:pt idx="5">
                  <c:v>599</c:v>
                </c:pt>
                <c:pt idx="6">
                  <c:v>1438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6554368"/>
        <c:axId val="131535616"/>
      </c:scatterChart>
      <c:valAx>
        <c:axId val="96554368"/>
        <c:scaling>
          <c:orientation val="minMax"/>
          <c:max val="3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[Standard], uM</a:t>
                </a:r>
              </a:p>
            </c:rich>
          </c:tx>
          <c:layout>
            <c:manualLayout>
              <c:xMode val="edge"/>
              <c:yMode val="edge"/>
              <c:x val="0.39959467091929962"/>
              <c:y val="0.923206871868289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31535616"/>
        <c:crosses val="autoZero"/>
        <c:crossBetween val="midCat"/>
        <c:majorUnit val="5"/>
      </c:valAx>
      <c:valAx>
        <c:axId val="131535616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AFU</a:t>
                </a:r>
              </a:p>
            </c:rich>
          </c:tx>
          <c:layout>
            <c:manualLayout>
              <c:xMode val="edge"/>
              <c:yMode val="edge"/>
              <c:x val="2.2083790159141501E-3"/>
              <c:y val="0.38543346854370475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96554368"/>
        <c:crosses val="autoZero"/>
        <c:crossBetween val="midCat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en-US" sz="1200"/>
              <a:t>200uM</a:t>
            </a:r>
            <a:r>
              <a:rPr lang="en-US" sz="1200" baseline="0"/>
              <a:t> DHP2c</a:t>
            </a:r>
            <a:endParaRPr lang="en-US" sz="1200"/>
          </a:p>
        </c:rich>
      </c:tx>
      <c:layout>
        <c:manualLayout>
          <c:xMode val="edge"/>
          <c:yMode val="edge"/>
          <c:x val="0.39849297318847804"/>
          <c:y val="0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20515963985514468"/>
          <c:y val="8.2545534080967153E-2"/>
          <c:w val="0.74813149938536161"/>
          <c:h val="0.76401694106418516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trendline>
            <c:spPr>
              <a:ln>
                <a:solidFill>
                  <a:schemeClr val="accent1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2.2569991251093612E-2"/>
                  <c:y val="0.37418452901720617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</c:trendlineLbl>
          </c:trendline>
          <c:xVal>
            <c:numRef>
              <c:f>'Plate I'!$B$16:$B$23</c:f>
              <c:numCache>
                <c:formatCode>General</c:formatCode>
                <c:ptCount val="8"/>
                <c:pt idx="0">
                  <c:v>0</c:v>
                </c:pt>
                <c:pt idx="1">
                  <c:v>0.46875</c:v>
                </c:pt>
                <c:pt idx="2">
                  <c:v>0.9375</c:v>
                </c:pt>
                <c:pt idx="3">
                  <c:v>1.875</c:v>
                </c:pt>
                <c:pt idx="4">
                  <c:v>3.75</c:v>
                </c:pt>
                <c:pt idx="5">
                  <c:v>7.5</c:v>
                </c:pt>
                <c:pt idx="6">
                  <c:v>15</c:v>
                </c:pt>
                <c:pt idx="7">
                  <c:v>30</c:v>
                </c:pt>
              </c:numCache>
            </c:numRef>
          </c:xVal>
          <c:yVal>
            <c:numRef>
              <c:f>'Plate I'!$I$16:$I$23</c:f>
              <c:numCache>
                <c:formatCode>General</c:formatCode>
                <c:ptCount val="8"/>
                <c:pt idx="0">
                  <c:v>0</c:v>
                </c:pt>
                <c:pt idx="1">
                  <c:v>71</c:v>
                </c:pt>
                <c:pt idx="2">
                  <c:v>158</c:v>
                </c:pt>
                <c:pt idx="3">
                  <c:v>223</c:v>
                </c:pt>
                <c:pt idx="4">
                  <c:v>151</c:v>
                </c:pt>
                <c:pt idx="5">
                  <c:v>386</c:v>
                </c:pt>
                <c:pt idx="6">
                  <c:v>1081</c:v>
                </c:pt>
                <c:pt idx="7">
                  <c:v>2105</c:v>
                </c:pt>
              </c:numCache>
            </c:numRef>
          </c:yVal>
          <c:smooth val="0"/>
        </c:ser>
        <c:ser>
          <c:idx val="1"/>
          <c:order val="1"/>
          <c:spPr>
            <a:ln w="28575">
              <a:noFill/>
            </a:ln>
          </c:spPr>
          <c:trendline>
            <c:spPr>
              <a:ln>
                <a:solidFill>
                  <a:schemeClr val="accent2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4.6609521911026942E-2"/>
                  <c:y val="-3.5155491927145469E-2"/>
                </c:manualLayout>
              </c:layout>
              <c:numFmt formatCode="General" sourceLinked="0"/>
              <c:spPr>
                <a:noFill/>
              </c:spPr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</c:trendlineLbl>
          </c:trendline>
          <c:xVal>
            <c:numRef>
              <c:f>'Plate I'!$B$16:$B$22</c:f>
              <c:numCache>
                <c:formatCode>General</c:formatCode>
                <c:ptCount val="7"/>
                <c:pt idx="0">
                  <c:v>0</c:v>
                </c:pt>
                <c:pt idx="1">
                  <c:v>0.46875</c:v>
                </c:pt>
                <c:pt idx="2">
                  <c:v>0.9375</c:v>
                </c:pt>
                <c:pt idx="3">
                  <c:v>1.875</c:v>
                </c:pt>
                <c:pt idx="4">
                  <c:v>3.75</c:v>
                </c:pt>
                <c:pt idx="5">
                  <c:v>7.5</c:v>
                </c:pt>
                <c:pt idx="6">
                  <c:v>15</c:v>
                </c:pt>
              </c:numCache>
            </c:numRef>
          </c:xVal>
          <c:yVal>
            <c:numRef>
              <c:f>'Plate I'!$I$16:$I$22</c:f>
              <c:numCache>
                <c:formatCode>General</c:formatCode>
                <c:ptCount val="7"/>
                <c:pt idx="0">
                  <c:v>0</c:v>
                </c:pt>
                <c:pt idx="1">
                  <c:v>71</c:v>
                </c:pt>
                <c:pt idx="2">
                  <c:v>158</c:v>
                </c:pt>
                <c:pt idx="3">
                  <c:v>223</c:v>
                </c:pt>
                <c:pt idx="4">
                  <c:v>151</c:v>
                </c:pt>
                <c:pt idx="5">
                  <c:v>386</c:v>
                </c:pt>
                <c:pt idx="6">
                  <c:v>1081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3401472"/>
        <c:axId val="205215232"/>
      </c:scatterChart>
      <c:valAx>
        <c:axId val="203401472"/>
        <c:scaling>
          <c:orientation val="minMax"/>
          <c:max val="3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[Standard], uM</a:t>
                </a:r>
              </a:p>
            </c:rich>
          </c:tx>
          <c:layout>
            <c:manualLayout>
              <c:xMode val="edge"/>
              <c:yMode val="edge"/>
              <c:x val="0.39959467091929962"/>
              <c:y val="0.923206871868289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05215232"/>
        <c:crosses val="autoZero"/>
        <c:crossBetween val="midCat"/>
        <c:majorUnit val="5"/>
      </c:valAx>
      <c:valAx>
        <c:axId val="205215232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AFU</a:t>
                </a:r>
              </a:p>
            </c:rich>
          </c:tx>
          <c:layout>
            <c:manualLayout>
              <c:xMode val="edge"/>
              <c:yMode val="edge"/>
              <c:x val="2.2083790159141501E-3"/>
              <c:y val="0.38543346854370475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03401472"/>
        <c:crosses val="autoZero"/>
        <c:crossBetween val="midCat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en-US" sz="1200"/>
              <a:t>300uM</a:t>
            </a:r>
            <a:r>
              <a:rPr lang="en-US" sz="1200" baseline="0"/>
              <a:t> DHP2c</a:t>
            </a:r>
            <a:endParaRPr lang="en-US" sz="1200"/>
          </a:p>
        </c:rich>
      </c:tx>
      <c:layout>
        <c:manualLayout>
          <c:xMode val="edge"/>
          <c:yMode val="edge"/>
          <c:x val="0.41115120103657926"/>
          <c:y val="0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20515963985514468"/>
          <c:y val="8.2545534080967153E-2"/>
          <c:w val="0.74813149938536161"/>
          <c:h val="0.76401694106418516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trendline>
            <c:spPr>
              <a:ln>
                <a:solidFill>
                  <a:schemeClr val="accent1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2.2569991251093612E-2"/>
                  <c:y val="0.37418452901720617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</c:trendlineLbl>
          </c:trendline>
          <c:xVal>
            <c:numRef>
              <c:f>'Plate I'!$B$16:$B$23</c:f>
              <c:numCache>
                <c:formatCode>General</c:formatCode>
                <c:ptCount val="8"/>
                <c:pt idx="0">
                  <c:v>0</c:v>
                </c:pt>
                <c:pt idx="1">
                  <c:v>0.46875</c:v>
                </c:pt>
                <c:pt idx="2">
                  <c:v>0.9375</c:v>
                </c:pt>
                <c:pt idx="3">
                  <c:v>1.875</c:v>
                </c:pt>
                <c:pt idx="4">
                  <c:v>3.75</c:v>
                </c:pt>
                <c:pt idx="5">
                  <c:v>7.5</c:v>
                </c:pt>
                <c:pt idx="6">
                  <c:v>15</c:v>
                </c:pt>
                <c:pt idx="7">
                  <c:v>30</c:v>
                </c:pt>
              </c:numCache>
            </c:numRef>
          </c:xVal>
          <c:yVal>
            <c:numRef>
              <c:f>'Plate I'!$J$16:$J$23</c:f>
              <c:numCache>
                <c:formatCode>General</c:formatCode>
                <c:ptCount val="8"/>
                <c:pt idx="0">
                  <c:v>0</c:v>
                </c:pt>
                <c:pt idx="1">
                  <c:v>55</c:v>
                </c:pt>
                <c:pt idx="2">
                  <c:v>26</c:v>
                </c:pt>
                <c:pt idx="3">
                  <c:v>47</c:v>
                </c:pt>
                <c:pt idx="4">
                  <c:v>24</c:v>
                </c:pt>
                <c:pt idx="5">
                  <c:v>144</c:v>
                </c:pt>
                <c:pt idx="6">
                  <c:v>786</c:v>
                </c:pt>
                <c:pt idx="7">
                  <c:v>1678</c:v>
                </c:pt>
              </c:numCache>
            </c:numRef>
          </c:yVal>
          <c:smooth val="0"/>
        </c:ser>
        <c:ser>
          <c:idx val="1"/>
          <c:order val="1"/>
          <c:spPr>
            <a:ln w="28575">
              <a:noFill/>
            </a:ln>
          </c:spPr>
          <c:trendline>
            <c:spPr>
              <a:ln>
                <a:solidFill>
                  <a:schemeClr val="accent2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4.6609521911026942E-2"/>
                  <c:y val="-3.5155491927145469E-2"/>
                </c:manualLayout>
              </c:layout>
              <c:numFmt formatCode="General" sourceLinked="0"/>
              <c:spPr>
                <a:noFill/>
              </c:spPr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</c:trendlineLbl>
          </c:trendline>
          <c:xVal>
            <c:numRef>
              <c:f>'Plate I'!$B$16:$B$22</c:f>
              <c:numCache>
                <c:formatCode>General</c:formatCode>
                <c:ptCount val="7"/>
                <c:pt idx="0">
                  <c:v>0</c:v>
                </c:pt>
                <c:pt idx="1">
                  <c:v>0.46875</c:v>
                </c:pt>
                <c:pt idx="2">
                  <c:v>0.9375</c:v>
                </c:pt>
                <c:pt idx="3">
                  <c:v>1.875</c:v>
                </c:pt>
                <c:pt idx="4">
                  <c:v>3.75</c:v>
                </c:pt>
                <c:pt idx="5">
                  <c:v>7.5</c:v>
                </c:pt>
                <c:pt idx="6">
                  <c:v>15</c:v>
                </c:pt>
              </c:numCache>
            </c:numRef>
          </c:xVal>
          <c:yVal>
            <c:numRef>
              <c:f>'Plate I'!$J$16:$J$22</c:f>
              <c:numCache>
                <c:formatCode>General</c:formatCode>
                <c:ptCount val="7"/>
                <c:pt idx="0">
                  <c:v>0</c:v>
                </c:pt>
                <c:pt idx="1">
                  <c:v>55</c:v>
                </c:pt>
                <c:pt idx="2">
                  <c:v>26</c:v>
                </c:pt>
                <c:pt idx="3">
                  <c:v>47</c:v>
                </c:pt>
                <c:pt idx="4">
                  <c:v>24</c:v>
                </c:pt>
                <c:pt idx="5">
                  <c:v>144</c:v>
                </c:pt>
                <c:pt idx="6">
                  <c:v>786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5566592"/>
        <c:axId val="233906560"/>
      </c:scatterChart>
      <c:valAx>
        <c:axId val="215566592"/>
        <c:scaling>
          <c:orientation val="minMax"/>
          <c:max val="3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[Standard], uM</a:t>
                </a:r>
              </a:p>
            </c:rich>
          </c:tx>
          <c:layout>
            <c:manualLayout>
              <c:xMode val="edge"/>
              <c:yMode val="edge"/>
              <c:x val="0.39959467091929962"/>
              <c:y val="0.923206871868289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33906560"/>
        <c:crosses val="autoZero"/>
        <c:crossBetween val="midCat"/>
        <c:majorUnit val="5"/>
      </c:valAx>
      <c:valAx>
        <c:axId val="233906560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AFU</a:t>
                </a:r>
              </a:p>
            </c:rich>
          </c:tx>
          <c:layout>
            <c:manualLayout>
              <c:xMode val="edge"/>
              <c:yMode val="edge"/>
              <c:x val="2.2083790159141501E-3"/>
              <c:y val="0.38543346854370475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15566592"/>
        <c:crosses val="autoZero"/>
        <c:crossBetween val="midCat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en-US" sz="1200"/>
              <a:t>400uM</a:t>
            </a:r>
            <a:r>
              <a:rPr lang="en-US" sz="1200" baseline="0"/>
              <a:t> DHP2c</a:t>
            </a:r>
            <a:endParaRPr lang="en-US" sz="1200"/>
          </a:p>
        </c:rich>
      </c:tx>
      <c:layout>
        <c:manualLayout>
          <c:xMode val="edge"/>
          <c:yMode val="edge"/>
          <c:x val="0.41115120103657926"/>
          <c:y val="0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20515963985514468"/>
          <c:y val="8.2545534080967153E-2"/>
          <c:w val="0.74813149938536161"/>
          <c:h val="0.76401694106418516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trendline>
            <c:spPr>
              <a:ln>
                <a:solidFill>
                  <a:schemeClr val="accent1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2.2569991251093612E-2"/>
                  <c:y val="0.37418452901720617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</c:trendlineLbl>
          </c:trendline>
          <c:xVal>
            <c:numRef>
              <c:f>'Plate I'!$B$16:$B$23</c:f>
              <c:numCache>
                <c:formatCode>General</c:formatCode>
                <c:ptCount val="8"/>
                <c:pt idx="0">
                  <c:v>0</c:v>
                </c:pt>
                <c:pt idx="1">
                  <c:v>0.46875</c:v>
                </c:pt>
                <c:pt idx="2">
                  <c:v>0.9375</c:v>
                </c:pt>
                <c:pt idx="3">
                  <c:v>1.875</c:v>
                </c:pt>
                <c:pt idx="4">
                  <c:v>3.75</c:v>
                </c:pt>
                <c:pt idx="5">
                  <c:v>7.5</c:v>
                </c:pt>
                <c:pt idx="6">
                  <c:v>15</c:v>
                </c:pt>
                <c:pt idx="7">
                  <c:v>30</c:v>
                </c:pt>
              </c:numCache>
            </c:numRef>
          </c:xVal>
          <c:yVal>
            <c:numRef>
              <c:f>'Plate I'!$K$16:$K$23</c:f>
              <c:numCache>
                <c:formatCode>General</c:formatCode>
                <c:ptCount val="8"/>
                <c:pt idx="0">
                  <c:v>0</c:v>
                </c:pt>
                <c:pt idx="1">
                  <c:v>31</c:v>
                </c:pt>
                <c:pt idx="2">
                  <c:v>4</c:v>
                </c:pt>
                <c:pt idx="3">
                  <c:v>-25</c:v>
                </c:pt>
                <c:pt idx="4">
                  <c:v>-108</c:v>
                </c:pt>
                <c:pt idx="5">
                  <c:v>-72</c:v>
                </c:pt>
                <c:pt idx="6">
                  <c:v>337</c:v>
                </c:pt>
                <c:pt idx="7">
                  <c:v>1135</c:v>
                </c:pt>
              </c:numCache>
            </c:numRef>
          </c:yVal>
          <c:smooth val="0"/>
        </c:ser>
        <c:ser>
          <c:idx val="1"/>
          <c:order val="1"/>
          <c:spPr>
            <a:ln w="28575">
              <a:noFill/>
            </a:ln>
          </c:spPr>
          <c:trendline>
            <c:spPr>
              <a:ln>
                <a:solidFill>
                  <a:schemeClr val="accent2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8.8803614738031167E-2"/>
                  <c:y val="-0.17801877038097511"/>
                </c:manualLayout>
              </c:layout>
              <c:numFmt formatCode="General" sourceLinked="0"/>
              <c:spPr>
                <a:noFill/>
              </c:spPr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</c:trendlineLbl>
          </c:trendline>
          <c:xVal>
            <c:numRef>
              <c:f>'Plate I'!$B$16:$B$22</c:f>
              <c:numCache>
                <c:formatCode>General</c:formatCode>
                <c:ptCount val="7"/>
                <c:pt idx="0">
                  <c:v>0</c:v>
                </c:pt>
                <c:pt idx="1">
                  <c:v>0.46875</c:v>
                </c:pt>
                <c:pt idx="2">
                  <c:v>0.9375</c:v>
                </c:pt>
                <c:pt idx="3">
                  <c:v>1.875</c:v>
                </c:pt>
                <c:pt idx="4">
                  <c:v>3.75</c:v>
                </c:pt>
                <c:pt idx="5">
                  <c:v>7.5</c:v>
                </c:pt>
                <c:pt idx="6">
                  <c:v>15</c:v>
                </c:pt>
              </c:numCache>
            </c:numRef>
          </c:xVal>
          <c:yVal>
            <c:numRef>
              <c:f>'Plate I'!$K$16:$K$22</c:f>
              <c:numCache>
                <c:formatCode>General</c:formatCode>
                <c:ptCount val="7"/>
                <c:pt idx="0">
                  <c:v>0</c:v>
                </c:pt>
                <c:pt idx="1">
                  <c:v>31</c:v>
                </c:pt>
                <c:pt idx="2">
                  <c:v>4</c:v>
                </c:pt>
                <c:pt idx="3">
                  <c:v>-25</c:v>
                </c:pt>
                <c:pt idx="4">
                  <c:v>-108</c:v>
                </c:pt>
                <c:pt idx="5">
                  <c:v>-72</c:v>
                </c:pt>
                <c:pt idx="6">
                  <c:v>337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55287296"/>
        <c:axId val="130881024"/>
      </c:scatterChart>
      <c:valAx>
        <c:axId val="255287296"/>
        <c:scaling>
          <c:orientation val="minMax"/>
          <c:max val="3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[Standard], uM</a:t>
                </a:r>
              </a:p>
            </c:rich>
          </c:tx>
          <c:layout>
            <c:manualLayout>
              <c:xMode val="edge"/>
              <c:yMode val="edge"/>
              <c:x val="0.39959467091929962"/>
              <c:y val="0.923206871868289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30881024"/>
        <c:crosses val="autoZero"/>
        <c:crossBetween val="midCat"/>
        <c:majorUnit val="5"/>
      </c:valAx>
      <c:valAx>
        <c:axId val="130881024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AFU</a:t>
                </a:r>
              </a:p>
            </c:rich>
          </c:tx>
          <c:layout>
            <c:manualLayout>
              <c:xMode val="edge"/>
              <c:yMode val="edge"/>
              <c:x val="2.2083790159141501E-3"/>
              <c:y val="0.38543346854370475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55287296"/>
        <c:crosses val="autoZero"/>
        <c:crossBetween val="midCat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xVal>
            <c:numRef>
              <c:f>Sheet4!$K$79:$K$86</c:f>
              <c:numCache>
                <c:formatCode>General</c:formatCode>
                <c:ptCount val="8"/>
                <c:pt idx="0">
                  <c:v>0</c:v>
                </c:pt>
                <c:pt idx="1">
                  <c:v>10</c:v>
                </c:pt>
                <c:pt idx="2">
                  <c:v>25</c:v>
                </c:pt>
                <c:pt idx="3">
                  <c:v>50</c:v>
                </c:pt>
                <c:pt idx="4">
                  <c:v>100</c:v>
                </c:pt>
                <c:pt idx="5">
                  <c:v>200</c:v>
                </c:pt>
                <c:pt idx="6">
                  <c:v>300</c:v>
                </c:pt>
                <c:pt idx="7">
                  <c:v>400</c:v>
                </c:pt>
              </c:numCache>
            </c:numRef>
          </c:xVal>
          <c:yVal>
            <c:numRef>
              <c:f>Sheet4!$U$89:$U$96</c:f>
              <c:numCache>
                <c:formatCode>0.00</c:formatCode>
                <c:ptCount val="8"/>
                <c:pt idx="0">
                  <c:v>1</c:v>
                </c:pt>
                <c:pt idx="1">
                  <c:v>1.5917306134885698</c:v>
                </c:pt>
                <c:pt idx="2">
                  <c:v>3.7549358040276046</c:v>
                </c:pt>
                <c:pt idx="3">
                  <c:v>5.4165927858025791</c:v>
                </c:pt>
                <c:pt idx="4">
                  <c:v>7.0731702400032255</c:v>
                </c:pt>
                <c:pt idx="5">
                  <c:v>9.1342584977303716</c:v>
                </c:pt>
                <c:pt idx="6">
                  <c:v>3.5210746450797648</c:v>
                </c:pt>
                <c:pt idx="7">
                  <c:v>-7.3846527911496151E-2</c:v>
                </c:pt>
              </c:numCache>
            </c:numRef>
          </c:yVal>
          <c:smooth val="0"/>
        </c:ser>
        <c:ser>
          <c:idx val="1"/>
          <c:order val="1"/>
          <c:spPr>
            <a:ln w="28575">
              <a:noFill/>
            </a:ln>
          </c:spPr>
          <c:xVal>
            <c:numRef>
              <c:f>Sheet4!$K$79:$K$86</c:f>
              <c:numCache>
                <c:formatCode>General</c:formatCode>
                <c:ptCount val="8"/>
                <c:pt idx="0">
                  <c:v>0</c:v>
                </c:pt>
                <c:pt idx="1">
                  <c:v>10</c:v>
                </c:pt>
                <c:pt idx="2">
                  <c:v>25</c:v>
                </c:pt>
                <c:pt idx="3">
                  <c:v>50</c:v>
                </c:pt>
                <c:pt idx="4">
                  <c:v>100</c:v>
                </c:pt>
                <c:pt idx="5">
                  <c:v>200</c:v>
                </c:pt>
                <c:pt idx="6">
                  <c:v>300</c:v>
                </c:pt>
                <c:pt idx="7">
                  <c:v>400</c:v>
                </c:pt>
              </c:numCache>
            </c:numRef>
          </c:xVal>
          <c:yVal>
            <c:numRef>
              <c:f>Sheet4!$S$89:$S$96</c:f>
              <c:numCache>
                <c:formatCode>0.00</c:formatCode>
                <c:ptCount val="8"/>
                <c:pt idx="0">
                  <c:v>1</c:v>
                </c:pt>
                <c:pt idx="1">
                  <c:v>1.5925925925925926</c:v>
                </c:pt>
                <c:pt idx="2">
                  <c:v>3.382716049382716</c:v>
                </c:pt>
                <c:pt idx="3">
                  <c:v>4.1234567901234565</c:v>
                </c:pt>
                <c:pt idx="4">
                  <c:v>4.2222222222222223</c:v>
                </c:pt>
                <c:pt idx="5">
                  <c:v>3.3580246913580245</c:v>
                </c:pt>
                <c:pt idx="6">
                  <c:v>0.9135802469135802</c:v>
                </c:pt>
                <c:pt idx="7">
                  <c:v>-1.2345679012345678E-2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63592448"/>
        <c:axId val="163595008"/>
      </c:scatterChart>
      <c:valAx>
        <c:axId val="163592448"/>
        <c:scaling>
          <c:orientation val="minMax"/>
          <c:max val="400"/>
        </c:scaling>
        <c:delete val="0"/>
        <c:axPos val="b"/>
        <c:title>
          <c:tx>
            <c:rich>
              <a:bodyPr/>
              <a:lstStyle/>
              <a:p>
                <a:pPr>
                  <a:defRPr sz="1200"/>
                </a:pPr>
                <a:r>
                  <a:rPr lang="en-US" sz="1200"/>
                  <a:t>[DHP2c}, uM</a:t>
                </a:r>
              </a:p>
            </c:rich>
          </c:tx>
          <c:layout>
            <c:manualLayout>
              <c:xMode val="edge"/>
              <c:yMode val="edge"/>
              <c:x val="0.47272363495546665"/>
              <c:y val="0.9410657388756638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63595008"/>
        <c:crosses val="autoZero"/>
        <c:crossBetween val="midCat"/>
      </c:valAx>
      <c:valAx>
        <c:axId val="163595008"/>
        <c:scaling>
          <c:orientation val="minMax"/>
          <c:min val="-1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200"/>
                </a:pPr>
                <a:r>
                  <a:rPr lang="en-US" sz="1200"/>
                  <a:t>Ratio</a:t>
                </a:r>
              </a:p>
            </c:rich>
          </c:tx>
          <c:layout>
            <c:manualLayout>
              <c:xMode val="edge"/>
              <c:yMode val="edge"/>
              <c:x val="1.912568306010929E-2"/>
              <c:y val="0.39649697857535249"/>
            </c:manualLayout>
          </c:layout>
          <c:overlay val="0"/>
        </c:title>
        <c:numFmt formatCode="0.00" sourceLinked="1"/>
        <c:majorTickMark val="out"/>
        <c:minorTickMark val="none"/>
        <c:tickLblPos val="nextTo"/>
        <c:crossAx val="163592448"/>
        <c:crosses val="autoZero"/>
        <c:crossBetween val="midCat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v>In deltauM</c:v>
          </c:tx>
          <c:spPr>
            <a:ln w="28575">
              <a:noFill/>
            </a:ln>
          </c:spPr>
          <c:xVal>
            <c:numRef>
              <c:f>Sheet6!$L$79:$L$84</c:f>
              <c:numCache>
                <c:formatCode>General</c:formatCode>
                <c:ptCount val="6"/>
                <c:pt idx="0">
                  <c:v>0</c:v>
                </c:pt>
                <c:pt idx="1">
                  <c:v>10</c:v>
                </c:pt>
                <c:pt idx="2">
                  <c:v>25</c:v>
                </c:pt>
                <c:pt idx="3">
                  <c:v>50</c:v>
                </c:pt>
                <c:pt idx="4">
                  <c:v>75</c:v>
                </c:pt>
                <c:pt idx="5">
                  <c:v>100</c:v>
                </c:pt>
              </c:numCache>
            </c:numRef>
          </c:xVal>
          <c:yVal>
            <c:numRef>
              <c:f>Sheet6!$V$79:$V$84</c:f>
              <c:numCache>
                <c:formatCode>0.00</c:formatCode>
                <c:ptCount val="6"/>
                <c:pt idx="0">
                  <c:v>1</c:v>
                </c:pt>
                <c:pt idx="1">
                  <c:v>1.7410461697996209</c:v>
                </c:pt>
                <c:pt idx="2">
                  <c:v>2.8728878140692293</c:v>
                </c:pt>
                <c:pt idx="3">
                  <c:v>3.7704574753574431</c:v>
                </c:pt>
                <c:pt idx="4">
                  <c:v>5.5100080064051244</c:v>
                </c:pt>
                <c:pt idx="5">
                  <c:v>6.492668585155803</c:v>
                </c:pt>
              </c:numCache>
            </c:numRef>
          </c:yVal>
          <c:smooth val="0"/>
        </c:ser>
        <c:ser>
          <c:idx val="1"/>
          <c:order val="1"/>
          <c:tx>
            <c:v>in deltaAFU</c:v>
          </c:tx>
          <c:spPr>
            <a:ln w="28575">
              <a:noFill/>
            </a:ln>
          </c:spPr>
          <c:xVal>
            <c:numRef>
              <c:f>Sheet6!$L$79:$L$84</c:f>
              <c:numCache>
                <c:formatCode>General</c:formatCode>
                <c:ptCount val="6"/>
                <c:pt idx="0">
                  <c:v>0</c:v>
                </c:pt>
                <c:pt idx="1">
                  <c:v>10</c:v>
                </c:pt>
                <c:pt idx="2">
                  <c:v>25</c:v>
                </c:pt>
                <c:pt idx="3">
                  <c:v>50</c:v>
                </c:pt>
                <c:pt idx="4">
                  <c:v>75</c:v>
                </c:pt>
                <c:pt idx="5">
                  <c:v>100</c:v>
                </c:pt>
              </c:numCache>
            </c:numRef>
          </c:xVal>
          <c:yVal>
            <c:numRef>
              <c:f>Sheet6!$R$86:$R$91</c:f>
              <c:numCache>
                <c:formatCode>0.00</c:formatCode>
                <c:ptCount val="6"/>
                <c:pt idx="0">
                  <c:v>1</c:v>
                </c:pt>
                <c:pt idx="1">
                  <c:v>1.7220216606498195</c:v>
                </c:pt>
                <c:pt idx="2">
                  <c:v>2.6317689530685922</c:v>
                </c:pt>
                <c:pt idx="3">
                  <c:v>3.0433212996389893</c:v>
                </c:pt>
                <c:pt idx="4">
                  <c:v>4</c:v>
                </c:pt>
                <c:pt idx="5">
                  <c:v>4.2635379061371843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31564672"/>
        <c:axId val="161526912"/>
      </c:scatterChart>
      <c:valAx>
        <c:axId val="13156467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[DHP2c], uM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61526912"/>
        <c:crosses val="autoZero"/>
        <c:crossBetween val="midCat"/>
      </c:valAx>
      <c:valAx>
        <c:axId val="161526912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Ratio</a:t>
                </a:r>
              </a:p>
            </c:rich>
          </c:tx>
          <c:layout>
            <c:manualLayout>
              <c:xMode val="edge"/>
              <c:yMode val="edge"/>
              <c:x val="1.6666666666666666E-2"/>
              <c:y val="0.35413385826771654"/>
            </c:manualLayout>
          </c:layout>
          <c:overlay val="0"/>
        </c:title>
        <c:numFmt formatCode="0.00" sourceLinked="1"/>
        <c:majorTickMark val="out"/>
        <c:minorTickMark val="none"/>
        <c:tickLblPos val="nextTo"/>
        <c:crossAx val="131564672"/>
        <c:crosses val="autoZero"/>
        <c:crossBetween val="midCat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en-US" sz="1200"/>
              <a:t>10uM</a:t>
            </a:r>
            <a:r>
              <a:rPr lang="en-US" sz="1200" baseline="0"/>
              <a:t> DHP2c</a:t>
            </a:r>
            <a:endParaRPr lang="en-US" sz="1200"/>
          </a:p>
        </c:rich>
      </c:tx>
      <c:layout>
        <c:manualLayout>
          <c:xMode val="edge"/>
          <c:yMode val="edge"/>
          <c:x val="0.39849297318847804"/>
          <c:y val="0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20515963985514468"/>
          <c:y val="8.2545534080967153E-2"/>
          <c:w val="0.74813149938536161"/>
          <c:h val="0.76401694106418516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trendline>
            <c:spPr>
              <a:ln>
                <a:solidFill>
                  <a:schemeClr val="accent1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2.2569991251093612E-2"/>
                  <c:y val="0.37418452901720617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</c:trendlineLbl>
          </c:trendline>
          <c:xVal>
            <c:numRef>
              <c:f>'Plate I'!$B$16:$B$23</c:f>
              <c:numCache>
                <c:formatCode>General</c:formatCode>
                <c:ptCount val="8"/>
                <c:pt idx="0">
                  <c:v>0</c:v>
                </c:pt>
                <c:pt idx="1">
                  <c:v>0.46875</c:v>
                </c:pt>
                <c:pt idx="2">
                  <c:v>0.9375</c:v>
                </c:pt>
                <c:pt idx="3">
                  <c:v>1.875</c:v>
                </c:pt>
                <c:pt idx="4">
                  <c:v>3.75</c:v>
                </c:pt>
                <c:pt idx="5">
                  <c:v>7.5</c:v>
                </c:pt>
                <c:pt idx="6">
                  <c:v>15</c:v>
                </c:pt>
                <c:pt idx="7">
                  <c:v>30</c:v>
                </c:pt>
              </c:numCache>
            </c:numRef>
          </c:xVal>
          <c:yVal>
            <c:numRef>
              <c:f>'Plate I'!$D$16:$D$23</c:f>
              <c:numCache>
                <c:formatCode>General</c:formatCode>
                <c:ptCount val="8"/>
                <c:pt idx="0">
                  <c:v>0</c:v>
                </c:pt>
                <c:pt idx="1">
                  <c:v>159</c:v>
                </c:pt>
                <c:pt idx="2">
                  <c:v>317</c:v>
                </c:pt>
                <c:pt idx="3">
                  <c:v>551</c:v>
                </c:pt>
                <c:pt idx="4">
                  <c:v>940</c:v>
                </c:pt>
                <c:pt idx="5">
                  <c:v>1607</c:v>
                </c:pt>
                <c:pt idx="6">
                  <c:v>2859</c:v>
                </c:pt>
                <c:pt idx="7">
                  <c:v>4811</c:v>
                </c:pt>
              </c:numCache>
            </c:numRef>
          </c:yVal>
          <c:smooth val="0"/>
        </c:ser>
        <c:ser>
          <c:idx val="1"/>
          <c:order val="1"/>
          <c:spPr>
            <a:ln w="28575">
              <a:noFill/>
            </a:ln>
          </c:spPr>
          <c:trendline>
            <c:spPr>
              <a:ln>
                <a:solidFill>
                  <a:schemeClr val="accent2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4.6609521911026942E-2"/>
                  <c:y val="-3.5155491927145469E-2"/>
                </c:manualLayout>
              </c:layout>
              <c:numFmt formatCode="General" sourceLinked="0"/>
              <c:spPr>
                <a:noFill/>
              </c:spPr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</c:trendlineLbl>
          </c:trendline>
          <c:xVal>
            <c:numRef>
              <c:f>'Plate I'!$B$16:$B$22</c:f>
              <c:numCache>
                <c:formatCode>General</c:formatCode>
                <c:ptCount val="7"/>
                <c:pt idx="0">
                  <c:v>0</c:v>
                </c:pt>
                <c:pt idx="1">
                  <c:v>0.46875</c:v>
                </c:pt>
                <c:pt idx="2">
                  <c:v>0.9375</c:v>
                </c:pt>
                <c:pt idx="3">
                  <c:v>1.875</c:v>
                </c:pt>
                <c:pt idx="4">
                  <c:v>3.75</c:v>
                </c:pt>
                <c:pt idx="5">
                  <c:v>7.5</c:v>
                </c:pt>
                <c:pt idx="6">
                  <c:v>15</c:v>
                </c:pt>
              </c:numCache>
            </c:numRef>
          </c:xVal>
          <c:yVal>
            <c:numRef>
              <c:f>'Plate I'!$D$16:$D$22</c:f>
              <c:numCache>
                <c:formatCode>General</c:formatCode>
                <c:ptCount val="7"/>
                <c:pt idx="0">
                  <c:v>0</c:v>
                </c:pt>
                <c:pt idx="1">
                  <c:v>159</c:v>
                </c:pt>
                <c:pt idx="2">
                  <c:v>317</c:v>
                </c:pt>
                <c:pt idx="3">
                  <c:v>551</c:v>
                </c:pt>
                <c:pt idx="4">
                  <c:v>940</c:v>
                </c:pt>
                <c:pt idx="5">
                  <c:v>1607</c:v>
                </c:pt>
                <c:pt idx="6">
                  <c:v>2859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3787776"/>
        <c:axId val="43829120"/>
      </c:scatterChart>
      <c:valAx>
        <c:axId val="43787776"/>
        <c:scaling>
          <c:orientation val="minMax"/>
          <c:max val="3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[Standard], uM</a:t>
                </a:r>
              </a:p>
            </c:rich>
          </c:tx>
          <c:layout>
            <c:manualLayout>
              <c:xMode val="edge"/>
              <c:yMode val="edge"/>
              <c:x val="0.39959467091929962"/>
              <c:y val="0.923206871868289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43829120"/>
        <c:crosses val="autoZero"/>
        <c:crossBetween val="midCat"/>
        <c:majorUnit val="5"/>
      </c:valAx>
      <c:valAx>
        <c:axId val="43829120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AFU</a:t>
                </a:r>
              </a:p>
            </c:rich>
          </c:tx>
          <c:layout>
            <c:manualLayout>
              <c:xMode val="edge"/>
              <c:yMode val="edge"/>
              <c:x val="2.2083790159141501E-3"/>
              <c:y val="0.38543346854370475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43787776"/>
        <c:crosses val="autoZero"/>
        <c:crossBetween val="midCat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en-US" sz="1200"/>
              <a:t>25uM</a:t>
            </a:r>
            <a:r>
              <a:rPr lang="en-US" sz="1200" baseline="0"/>
              <a:t> DHP2c</a:t>
            </a:r>
            <a:endParaRPr lang="en-US" sz="1200"/>
          </a:p>
        </c:rich>
      </c:tx>
      <c:layout>
        <c:manualLayout>
          <c:xMode val="edge"/>
          <c:yMode val="edge"/>
          <c:x val="0.39849297318847804"/>
          <c:y val="0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20515963985514468"/>
          <c:y val="8.2545534080967153E-2"/>
          <c:w val="0.74813149938536161"/>
          <c:h val="0.76401694106418516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trendline>
            <c:spPr>
              <a:ln>
                <a:solidFill>
                  <a:schemeClr val="accent1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2.2569991251093612E-2"/>
                  <c:y val="0.37418452901720617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</c:trendlineLbl>
          </c:trendline>
          <c:xVal>
            <c:numRef>
              <c:f>'Plate I'!$B$16:$B$23</c:f>
              <c:numCache>
                <c:formatCode>General</c:formatCode>
                <c:ptCount val="8"/>
                <c:pt idx="0">
                  <c:v>0</c:v>
                </c:pt>
                <c:pt idx="1">
                  <c:v>0.46875</c:v>
                </c:pt>
                <c:pt idx="2">
                  <c:v>0.9375</c:v>
                </c:pt>
                <c:pt idx="3">
                  <c:v>1.875</c:v>
                </c:pt>
                <c:pt idx="4">
                  <c:v>3.75</c:v>
                </c:pt>
                <c:pt idx="5">
                  <c:v>7.5</c:v>
                </c:pt>
                <c:pt idx="6">
                  <c:v>15</c:v>
                </c:pt>
                <c:pt idx="7">
                  <c:v>30</c:v>
                </c:pt>
              </c:numCache>
            </c:numRef>
          </c:xVal>
          <c:yVal>
            <c:numRef>
              <c:f>'Plate I'!$E$16:$E$23</c:f>
              <c:numCache>
                <c:formatCode>General</c:formatCode>
                <c:ptCount val="8"/>
                <c:pt idx="0">
                  <c:v>0</c:v>
                </c:pt>
                <c:pt idx="1">
                  <c:v>153</c:v>
                </c:pt>
                <c:pt idx="2">
                  <c:v>294</c:v>
                </c:pt>
                <c:pt idx="3">
                  <c:v>508</c:v>
                </c:pt>
                <c:pt idx="4">
                  <c:v>943</c:v>
                </c:pt>
                <c:pt idx="5">
                  <c:v>1404</c:v>
                </c:pt>
                <c:pt idx="6">
                  <c:v>2652</c:v>
                </c:pt>
                <c:pt idx="7">
                  <c:v>4466</c:v>
                </c:pt>
              </c:numCache>
            </c:numRef>
          </c:yVal>
          <c:smooth val="0"/>
        </c:ser>
        <c:ser>
          <c:idx val="1"/>
          <c:order val="1"/>
          <c:spPr>
            <a:ln w="28575">
              <a:noFill/>
            </a:ln>
          </c:spPr>
          <c:trendline>
            <c:spPr>
              <a:ln>
                <a:solidFill>
                  <a:schemeClr val="accent2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4.6609521911026942E-2"/>
                  <c:y val="-3.5155491927145469E-2"/>
                </c:manualLayout>
              </c:layout>
              <c:numFmt formatCode="General" sourceLinked="0"/>
              <c:spPr>
                <a:noFill/>
              </c:spPr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</c:trendlineLbl>
          </c:trendline>
          <c:xVal>
            <c:numRef>
              <c:f>'Plate I'!$B$16:$B$22</c:f>
              <c:numCache>
                <c:formatCode>General</c:formatCode>
                <c:ptCount val="7"/>
                <c:pt idx="0">
                  <c:v>0</c:v>
                </c:pt>
                <c:pt idx="1">
                  <c:v>0.46875</c:v>
                </c:pt>
                <c:pt idx="2">
                  <c:v>0.9375</c:v>
                </c:pt>
                <c:pt idx="3">
                  <c:v>1.875</c:v>
                </c:pt>
                <c:pt idx="4">
                  <c:v>3.75</c:v>
                </c:pt>
                <c:pt idx="5">
                  <c:v>7.5</c:v>
                </c:pt>
                <c:pt idx="6">
                  <c:v>15</c:v>
                </c:pt>
              </c:numCache>
            </c:numRef>
          </c:xVal>
          <c:yVal>
            <c:numRef>
              <c:f>'Plate I'!$E$16:$E$22</c:f>
              <c:numCache>
                <c:formatCode>General</c:formatCode>
                <c:ptCount val="7"/>
                <c:pt idx="0">
                  <c:v>0</c:v>
                </c:pt>
                <c:pt idx="1">
                  <c:v>153</c:v>
                </c:pt>
                <c:pt idx="2">
                  <c:v>294</c:v>
                </c:pt>
                <c:pt idx="3">
                  <c:v>508</c:v>
                </c:pt>
                <c:pt idx="4">
                  <c:v>943</c:v>
                </c:pt>
                <c:pt idx="5">
                  <c:v>1404</c:v>
                </c:pt>
                <c:pt idx="6">
                  <c:v>2652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4980864"/>
        <c:axId val="96274688"/>
      </c:scatterChart>
      <c:valAx>
        <c:axId val="84980864"/>
        <c:scaling>
          <c:orientation val="minMax"/>
          <c:max val="3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[Standard], uM</a:t>
                </a:r>
              </a:p>
            </c:rich>
          </c:tx>
          <c:layout>
            <c:manualLayout>
              <c:xMode val="edge"/>
              <c:yMode val="edge"/>
              <c:x val="0.39959467091929962"/>
              <c:y val="0.923206871868289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96274688"/>
        <c:crosses val="autoZero"/>
        <c:crossBetween val="midCat"/>
        <c:majorUnit val="5"/>
      </c:valAx>
      <c:valAx>
        <c:axId val="96274688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AFU</a:t>
                </a:r>
              </a:p>
            </c:rich>
          </c:tx>
          <c:layout>
            <c:manualLayout>
              <c:xMode val="edge"/>
              <c:yMode val="edge"/>
              <c:x val="2.2083790159141501E-3"/>
              <c:y val="0.38543346854370475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84980864"/>
        <c:crosses val="autoZero"/>
        <c:crossBetween val="midCat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en-US" sz="1200"/>
              <a:t>50uM</a:t>
            </a:r>
            <a:r>
              <a:rPr lang="en-US" sz="1200" baseline="0"/>
              <a:t> DHP2c</a:t>
            </a:r>
            <a:endParaRPr lang="en-US" sz="1200"/>
          </a:p>
        </c:rich>
      </c:tx>
      <c:layout>
        <c:manualLayout>
          <c:xMode val="edge"/>
          <c:yMode val="edge"/>
          <c:x val="0.39849297318847804"/>
          <c:y val="0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20515963985514468"/>
          <c:y val="8.2545534080967153E-2"/>
          <c:w val="0.74813149938536161"/>
          <c:h val="0.76401694106418516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trendline>
            <c:spPr>
              <a:ln>
                <a:solidFill>
                  <a:schemeClr val="accent1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2.2569991251093612E-2"/>
                  <c:y val="0.37418452901720617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</c:trendlineLbl>
          </c:trendline>
          <c:xVal>
            <c:numRef>
              <c:f>'Plate I'!$B$16:$B$23</c:f>
              <c:numCache>
                <c:formatCode>General</c:formatCode>
                <c:ptCount val="8"/>
                <c:pt idx="0">
                  <c:v>0</c:v>
                </c:pt>
                <c:pt idx="1">
                  <c:v>0.46875</c:v>
                </c:pt>
                <c:pt idx="2">
                  <c:v>0.9375</c:v>
                </c:pt>
                <c:pt idx="3">
                  <c:v>1.875</c:v>
                </c:pt>
                <c:pt idx="4">
                  <c:v>3.75</c:v>
                </c:pt>
                <c:pt idx="5">
                  <c:v>7.5</c:v>
                </c:pt>
                <c:pt idx="6">
                  <c:v>15</c:v>
                </c:pt>
                <c:pt idx="7">
                  <c:v>30</c:v>
                </c:pt>
              </c:numCache>
            </c:numRef>
          </c:xVal>
          <c:yVal>
            <c:numRef>
              <c:f>'Plate I'!$F$16:$F$23</c:f>
              <c:numCache>
                <c:formatCode>General</c:formatCode>
                <c:ptCount val="8"/>
                <c:pt idx="0">
                  <c:v>0</c:v>
                </c:pt>
                <c:pt idx="1">
                  <c:v>143</c:v>
                </c:pt>
                <c:pt idx="2">
                  <c:v>270</c:v>
                </c:pt>
                <c:pt idx="3">
                  <c:v>478</c:v>
                </c:pt>
                <c:pt idx="4">
                  <c:v>756</c:v>
                </c:pt>
                <c:pt idx="5">
                  <c:v>1304</c:v>
                </c:pt>
                <c:pt idx="6">
                  <c:v>2379</c:v>
                </c:pt>
                <c:pt idx="7">
                  <c:v>3904</c:v>
                </c:pt>
              </c:numCache>
            </c:numRef>
          </c:yVal>
          <c:smooth val="0"/>
        </c:ser>
        <c:ser>
          <c:idx val="1"/>
          <c:order val="1"/>
          <c:spPr>
            <a:ln w="28575">
              <a:noFill/>
            </a:ln>
          </c:spPr>
          <c:trendline>
            <c:spPr>
              <a:ln>
                <a:solidFill>
                  <a:schemeClr val="accent2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4.6609521911026942E-2"/>
                  <c:y val="-3.5155491927145469E-2"/>
                </c:manualLayout>
              </c:layout>
              <c:numFmt formatCode="General" sourceLinked="0"/>
              <c:spPr>
                <a:noFill/>
              </c:spPr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</c:trendlineLbl>
          </c:trendline>
          <c:xVal>
            <c:numRef>
              <c:f>'Plate I'!$B$16:$B$22</c:f>
              <c:numCache>
                <c:formatCode>General</c:formatCode>
                <c:ptCount val="7"/>
                <c:pt idx="0">
                  <c:v>0</c:v>
                </c:pt>
                <c:pt idx="1">
                  <c:v>0.46875</c:v>
                </c:pt>
                <c:pt idx="2">
                  <c:v>0.9375</c:v>
                </c:pt>
                <c:pt idx="3">
                  <c:v>1.875</c:v>
                </c:pt>
                <c:pt idx="4">
                  <c:v>3.75</c:v>
                </c:pt>
                <c:pt idx="5">
                  <c:v>7.5</c:v>
                </c:pt>
                <c:pt idx="6">
                  <c:v>15</c:v>
                </c:pt>
              </c:numCache>
            </c:numRef>
          </c:xVal>
          <c:yVal>
            <c:numRef>
              <c:f>'Plate I'!$F$16:$F$22</c:f>
              <c:numCache>
                <c:formatCode>General</c:formatCode>
                <c:ptCount val="7"/>
                <c:pt idx="0">
                  <c:v>0</c:v>
                </c:pt>
                <c:pt idx="1">
                  <c:v>143</c:v>
                </c:pt>
                <c:pt idx="2">
                  <c:v>270</c:v>
                </c:pt>
                <c:pt idx="3">
                  <c:v>478</c:v>
                </c:pt>
                <c:pt idx="4">
                  <c:v>756</c:v>
                </c:pt>
                <c:pt idx="5">
                  <c:v>1304</c:v>
                </c:pt>
                <c:pt idx="6">
                  <c:v>2379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6316416"/>
        <c:axId val="96446336"/>
      </c:scatterChart>
      <c:valAx>
        <c:axId val="96316416"/>
        <c:scaling>
          <c:orientation val="minMax"/>
          <c:max val="3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[Standard], uM</a:t>
                </a:r>
              </a:p>
            </c:rich>
          </c:tx>
          <c:layout>
            <c:manualLayout>
              <c:xMode val="edge"/>
              <c:yMode val="edge"/>
              <c:x val="0.39959467091929962"/>
              <c:y val="0.923206871868289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96446336"/>
        <c:crosses val="autoZero"/>
        <c:crossBetween val="midCat"/>
        <c:majorUnit val="5"/>
      </c:valAx>
      <c:valAx>
        <c:axId val="96446336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AFU</a:t>
                </a:r>
              </a:p>
            </c:rich>
          </c:tx>
          <c:layout>
            <c:manualLayout>
              <c:xMode val="edge"/>
              <c:yMode val="edge"/>
              <c:x val="2.2083790159141501E-3"/>
              <c:y val="0.38543346854370475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96316416"/>
        <c:crosses val="autoZero"/>
        <c:crossBetween val="midCat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en-US" sz="1200"/>
              <a:t>75uM</a:t>
            </a:r>
            <a:r>
              <a:rPr lang="en-US" sz="1200" baseline="0"/>
              <a:t> DHP2c</a:t>
            </a:r>
            <a:endParaRPr lang="en-US" sz="1200"/>
          </a:p>
        </c:rich>
      </c:tx>
      <c:layout>
        <c:manualLayout>
          <c:xMode val="edge"/>
          <c:yMode val="edge"/>
          <c:x val="0.39849297318847804"/>
          <c:y val="0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20515963985514468"/>
          <c:y val="8.2545534080967153E-2"/>
          <c:w val="0.74813149938536161"/>
          <c:h val="0.76401694106418516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trendline>
            <c:spPr>
              <a:ln>
                <a:solidFill>
                  <a:schemeClr val="accent1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2.2569991251093612E-2"/>
                  <c:y val="0.37418452901720617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</c:trendlineLbl>
          </c:trendline>
          <c:xVal>
            <c:numRef>
              <c:f>'Plate I'!$B$4:$B$11</c:f>
              <c:numCache>
                <c:formatCode>General</c:formatCode>
                <c:ptCount val="8"/>
                <c:pt idx="0">
                  <c:v>0</c:v>
                </c:pt>
                <c:pt idx="1">
                  <c:v>0.46875</c:v>
                </c:pt>
                <c:pt idx="2">
                  <c:v>0.9375</c:v>
                </c:pt>
                <c:pt idx="3">
                  <c:v>1.875</c:v>
                </c:pt>
                <c:pt idx="4">
                  <c:v>3.75</c:v>
                </c:pt>
                <c:pt idx="5">
                  <c:v>7.5</c:v>
                </c:pt>
                <c:pt idx="6">
                  <c:v>15</c:v>
                </c:pt>
                <c:pt idx="7">
                  <c:v>30</c:v>
                </c:pt>
              </c:numCache>
            </c:numRef>
          </c:xVal>
          <c:yVal>
            <c:numRef>
              <c:f>'Plate I'!$G$16:$G$23</c:f>
              <c:numCache>
                <c:formatCode>General</c:formatCode>
                <c:ptCount val="8"/>
                <c:pt idx="0">
                  <c:v>0</c:v>
                </c:pt>
                <c:pt idx="1">
                  <c:v>135</c:v>
                </c:pt>
                <c:pt idx="2">
                  <c:v>220</c:v>
                </c:pt>
                <c:pt idx="3">
                  <c:v>428</c:v>
                </c:pt>
                <c:pt idx="4">
                  <c:v>652</c:v>
                </c:pt>
                <c:pt idx="5">
                  <c:v>1084</c:v>
                </c:pt>
                <c:pt idx="6">
                  <c:v>2077</c:v>
                </c:pt>
                <c:pt idx="7">
                  <c:v>3569</c:v>
                </c:pt>
              </c:numCache>
            </c:numRef>
          </c:yVal>
          <c:smooth val="0"/>
        </c:ser>
        <c:ser>
          <c:idx val="1"/>
          <c:order val="1"/>
          <c:spPr>
            <a:ln w="28575">
              <a:noFill/>
            </a:ln>
          </c:spPr>
          <c:trendline>
            <c:spPr>
              <a:ln>
                <a:solidFill>
                  <a:schemeClr val="accent2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4.6609521911026942E-2"/>
                  <c:y val="-3.5155491927145469E-2"/>
                </c:manualLayout>
              </c:layout>
              <c:numFmt formatCode="General" sourceLinked="0"/>
              <c:spPr>
                <a:noFill/>
              </c:spPr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</c:trendlineLbl>
          </c:trendline>
          <c:xVal>
            <c:numRef>
              <c:f>'Plate I'!$B$4:$B$10</c:f>
              <c:numCache>
                <c:formatCode>General</c:formatCode>
                <c:ptCount val="7"/>
                <c:pt idx="0">
                  <c:v>0</c:v>
                </c:pt>
                <c:pt idx="1">
                  <c:v>0.46875</c:v>
                </c:pt>
                <c:pt idx="2">
                  <c:v>0.9375</c:v>
                </c:pt>
                <c:pt idx="3">
                  <c:v>1.875</c:v>
                </c:pt>
                <c:pt idx="4">
                  <c:v>3.75</c:v>
                </c:pt>
                <c:pt idx="5">
                  <c:v>7.5</c:v>
                </c:pt>
                <c:pt idx="6">
                  <c:v>15</c:v>
                </c:pt>
              </c:numCache>
            </c:numRef>
          </c:xVal>
          <c:yVal>
            <c:numRef>
              <c:f>'Plate I'!$G$16:$G$22</c:f>
              <c:numCache>
                <c:formatCode>General</c:formatCode>
                <c:ptCount val="7"/>
                <c:pt idx="0">
                  <c:v>0</c:v>
                </c:pt>
                <c:pt idx="1">
                  <c:v>135</c:v>
                </c:pt>
                <c:pt idx="2">
                  <c:v>220</c:v>
                </c:pt>
                <c:pt idx="3">
                  <c:v>428</c:v>
                </c:pt>
                <c:pt idx="4">
                  <c:v>652</c:v>
                </c:pt>
                <c:pt idx="5">
                  <c:v>1084</c:v>
                </c:pt>
                <c:pt idx="6">
                  <c:v>2077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2657024"/>
        <c:axId val="110773376"/>
      </c:scatterChart>
      <c:valAx>
        <c:axId val="102657024"/>
        <c:scaling>
          <c:orientation val="minMax"/>
          <c:max val="3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[Standard], uM</a:t>
                </a:r>
              </a:p>
            </c:rich>
          </c:tx>
          <c:layout>
            <c:manualLayout>
              <c:xMode val="edge"/>
              <c:yMode val="edge"/>
              <c:x val="0.39959467091929962"/>
              <c:y val="0.923206871868289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10773376"/>
        <c:crosses val="autoZero"/>
        <c:crossBetween val="midCat"/>
        <c:majorUnit val="5"/>
      </c:valAx>
      <c:valAx>
        <c:axId val="110773376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AFU</a:t>
                </a:r>
              </a:p>
            </c:rich>
          </c:tx>
          <c:layout>
            <c:manualLayout>
              <c:xMode val="edge"/>
              <c:yMode val="edge"/>
              <c:x val="2.2083790159141501E-3"/>
              <c:y val="0.38543346854370475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02657024"/>
        <c:crosses val="autoZero"/>
        <c:crossBetween val="midCat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en-US" sz="1200"/>
              <a:t>100uM</a:t>
            </a:r>
            <a:r>
              <a:rPr lang="en-US" sz="1200" baseline="0"/>
              <a:t> DHP2c</a:t>
            </a:r>
            <a:endParaRPr lang="en-US" sz="1200"/>
          </a:p>
        </c:rich>
      </c:tx>
      <c:layout>
        <c:manualLayout>
          <c:xMode val="edge"/>
          <c:yMode val="edge"/>
          <c:x val="0.39849297318847804"/>
          <c:y val="0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20515963985514468"/>
          <c:y val="8.2545534080967153E-2"/>
          <c:w val="0.74813149938536161"/>
          <c:h val="0.76401694106418516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trendline>
            <c:spPr>
              <a:ln>
                <a:solidFill>
                  <a:schemeClr val="accent1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2.2569991251093612E-2"/>
                  <c:y val="0.37418452901720617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</c:trendlineLbl>
          </c:trendline>
          <c:xVal>
            <c:numRef>
              <c:f>'Plate I'!$B$4:$B$11</c:f>
              <c:numCache>
                <c:formatCode>General</c:formatCode>
                <c:ptCount val="8"/>
                <c:pt idx="0">
                  <c:v>0</c:v>
                </c:pt>
                <c:pt idx="1">
                  <c:v>0.46875</c:v>
                </c:pt>
                <c:pt idx="2">
                  <c:v>0.9375</c:v>
                </c:pt>
                <c:pt idx="3">
                  <c:v>1.875</c:v>
                </c:pt>
                <c:pt idx="4">
                  <c:v>3.75</c:v>
                </c:pt>
                <c:pt idx="5">
                  <c:v>7.5</c:v>
                </c:pt>
                <c:pt idx="6">
                  <c:v>15</c:v>
                </c:pt>
                <c:pt idx="7">
                  <c:v>30</c:v>
                </c:pt>
              </c:numCache>
            </c:numRef>
          </c:xVal>
          <c:yVal>
            <c:numRef>
              <c:f>'Plate I'!$H$16:$H$23</c:f>
              <c:numCache>
                <c:formatCode>General</c:formatCode>
                <c:ptCount val="8"/>
                <c:pt idx="0">
                  <c:v>0</c:v>
                </c:pt>
                <c:pt idx="1">
                  <c:v>150</c:v>
                </c:pt>
                <c:pt idx="2">
                  <c:v>234</c:v>
                </c:pt>
                <c:pt idx="3">
                  <c:v>424</c:v>
                </c:pt>
                <c:pt idx="4">
                  <c:v>565</c:v>
                </c:pt>
                <c:pt idx="5">
                  <c:v>956</c:v>
                </c:pt>
                <c:pt idx="6">
                  <c:v>1818</c:v>
                </c:pt>
                <c:pt idx="7">
                  <c:v>3264</c:v>
                </c:pt>
              </c:numCache>
            </c:numRef>
          </c:yVal>
          <c:smooth val="0"/>
        </c:ser>
        <c:ser>
          <c:idx val="1"/>
          <c:order val="1"/>
          <c:spPr>
            <a:ln w="28575">
              <a:noFill/>
            </a:ln>
          </c:spPr>
          <c:trendline>
            <c:spPr>
              <a:ln>
                <a:solidFill>
                  <a:schemeClr val="accent2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4.6609521911026942E-2"/>
                  <c:y val="-3.5155491927145469E-2"/>
                </c:manualLayout>
              </c:layout>
              <c:numFmt formatCode="General" sourceLinked="0"/>
              <c:spPr>
                <a:noFill/>
              </c:spPr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</c:trendlineLbl>
          </c:trendline>
          <c:xVal>
            <c:numRef>
              <c:f>'Plate I'!$B$4:$B$10</c:f>
              <c:numCache>
                <c:formatCode>General</c:formatCode>
                <c:ptCount val="7"/>
                <c:pt idx="0">
                  <c:v>0</c:v>
                </c:pt>
                <c:pt idx="1">
                  <c:v>0.46875</c:v>
                </c:pt>
                <c:pt idx="2">
                  <c:v>0.9375</c:v>
                </c:pt>
                <c:pt idx="3">
                  <c:v>1.875</c:v>
                </c:pt>
                <c:pt idx="4">
                  <c:v>3.75</c:v>
                </c:pt>
                <c:pt idx="5">
                  <c:v>7.5</c:v>
                </c:pt>
                <c:pt idx="6">
                  <c:v>15</c:v>
                </c:pt>
              </c:numCache>
            </c:numRef>
          </c:xVal>
          <c:yVal>
            <c:numRef>
              <c:f>'Plate I'!$H$16:$H$22</c:f>
              <c:numCache>
                <c:formatCode>General</c:formatCode>
                <c:ptCount val="7"/>
                <c:pt idx="0">
                  <c:v>0</c:v>
                </c:pt>
                <c:pt idx="1">
                  <c:v>150</c:v>
                </c:pt>
                <c:pt idx="2">
                  <c:v>234</c:v>
                </c:pt>
                <c:pt idx="3">
                  <c:v>424</c:v>
                </c:pt>
                <c:pt idx="4">
                  <c:v>565</c:v>
                </c:pt>
                <c:pt idx="5">
                  <c:v>956</c:v>
                </c:pt>
                <c:pt idx="6">
                  <c:v>1818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3823232"/>
        <c:axId val="123880192"/>
      </c:scatterChart>
      <c:valAx>
        <c:axId val="123823232"/>
        <c:scaling>
          <c:orientation val="minMax"/>
          <c:max val="3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[Standard], uM</a:t>
                </a:r>
              </a:p>
            </c:rich>
          </c:tx>
          <c:layout>
            <c:manualLayout>
              <c:xMode val="edge"/>
              <c:yMode val="edge"/>
              <c:x val="0.39959467091929962"/>
              <c:y val="0.923206871868289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23880192"/>
        <c:crosses val="autoZero"/>
        <c:crossBetween val="midCat"/>
        <c:majorUnit val="5"/>
      </c:valAx>
      <c:valAx>
        <c:axId val="123880192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AFU</a:t>
                </a:r>
              </a:p>
            </c:rich>
          </c:tx>
          <c:layout>
            <c:manualLayout>
              <c:xMode val="edge"/>
              <c:yMode val="edge"/>
              <c:x val="2.2083790159141501E-3"/>
              <c:y val="0.38543346854370475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23823232"/>
        <c:crosses val="autoZero"/>
        <c:crossBetween val="midCat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en-US" sz="1200"/>
              <a:t>0uM</a:t>
            </a:r>
            <a:r>
              <a:rPr lang="en-US" sz="1200" baseline="0"/>
              <a:t> DHP2c</a:t>
            </a:r>
            <a:endParaRPr lang="en-US" sz="1200"/>
          </a:p>
        </c:rich>
      </c:tx>
      <c:layout>
        <c:manualLayout>
          <c:xMode val="edge"/>
          <c:yMode val="edge"/>
          <c:x val="0.39849297318847804"/>
          <c:y val="0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20515963985514468"/>
          <c:y val="8.2545534080967153E-2"/>
          <c:w val="0.74813149938536161"/>
          <c:h val="0.76401694106418516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trendline>
            <c:spPr>
              <a:ln>
                <a:solidFill>
                  <a:schemeClr val="accent1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2.2569991251093612E-2"/>
                  <c:y val="0.37418452901720617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</c:trendlineLbl>
          </c:trendline>
          <c:xVal>
            <c:numRef>
              <c:f>'Plate I'!$B$16:$B$23</c:f>
              <c:numCache>
                <c:formatCode>General</c:formatCode>
                <c:ptCount val="8"/>
                <c:pt idx="0">
                  <c:v>0</c:v>
                </c:pt>
                <c:pt idx="1">
                  <c:v>0.46875</c:v>
                </c:pt>
                <c:pt idx="2">
                  <c:v>0.9375</c:v>
                </c:pt>
                <c:pt idx="3">
                  <c:v>1.875</c:v>
                </c:pt>
                <c:pt idx="4">
                  <c:v>3.75</c:v>
                </c:pt>
                <c:pt idx="5">
                  <c:v>7.5</c:v>
                </c:pt>
                <c:pt idx="6">
                  <c:v>15</c:v>
                </c:pt>
                <c:pt idx="7">
                  <c:v>30</c:v>
                </c:pt>
              </c:numCache>
            </c:numRef>
          </c:xVal>
          <c:yVal>
            <c:numRef>
              <c:f>'Plate I'!$C$16:$C$23</c:f>
              <c:numCache>
                <c:formatCode>General</c:formatCode>
                <c:ptCount val="8"/>
                <c:pt idx="0">
                  <c:v>0</c:v>
                </c:pt>
                <c:pt idx="1">
                  <c:v>153</c:v>
                </c:pt>
                <c:pt idx="2">
                  <c:v>303</c:v>
                </c:pt>
                <c:pt idx="3">
                  <c:v>563</c:v>
                </c:pt>
                <c:pt idx="4">
                  <c:v>985</c:v>
                </c:pt>
                <c:pt idx="5">
                  <c:v>1758</c:v>
                </c:pt>
                <c:pt idx="6">
                  <c:v>3124</c:v>
                </c:pt>
                <c:pt idx="7">
                  <c:v>5044</c:v>
                </c:pt>
              </c:numCache>
            </c:numRef>
          </c:yVal>
          <c:smooth val="0"/>
        </c:ser>
        <c:ser>
          <c:idx val="1"/>
          <c:order val="1"/>
          <c:spPr>
            <a:ln w="28575">
              <a:noFill/>
            </a:ln>
          </c:spPr>
          <c:trendline>
            <c:spPr>
              <a:ln>
                <a:solidFill>
                  <a:schemeClr val="accent2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4.6609521911026942E-2"/>
                  <c:y val="-3.5155491927145469E-2"/>
                </c:manualLayout>
              </c:layout>
              <c:numFmt formatCode="General" sourceLinked="0"/>
              <c:spPr>
                <a:noFill/>
              </c:spPr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</c:trendlineLbl>
          </c:trendline>
          <c:xVal>
            <c:numRef>
              <c:f>'Plate I'!$B$16:$B$22</c:f>
              <c:numCache>
                <c:formatCode>General</c:formatCode>
                <c:ptCount val="7"/>
                <c:pt idx="0">
                  <c:v>0</c:v>
                </c:pt>
                <c:pt idx="1">
                  <c:v>0.46875</c:v>
                </c:pt>
                <c:pt idx="2">
                  <c:v>0.9375</c:v>
                </c:pt>
                <c:pt idx="3">
                  <c:v>1.875</c:v>
                </c:pt>
                <c:pt idx="4">
                  <c:v>3.75</c:v>
                </c:pt>
                <c:pt idx="5">
                  <c:v>7.5</c:v>
                </c:pt>
                <c:pt idx="6">
                  <c:v>15</c:v>
                </c:pt>
              </c:numCache>
            </c:numRef>
          </c:xVal>
          <c:yVal>
            <c:numRef>
              <c:f>'Plate I'!$C$16:$C$22</c:f>
              <c:numCache>
                <c:formatCode>General</c:formatCode>
                <c:ptCount val="7"/>
                <c:pt idx="0">
                  <c:v>0</c:v>
                </c:pt>
                <c:pt idx="1">
                  <c:v>153</c:v>
                </c:pt>
                <c:pt idx="2">
                  <c:v>303</c:v>
                </c:pt>
                <c:pt idx="3">
                  <c:v>563</c:v>
                </c:pt>
                <c:pt idx="4">
                  <c:v>985</c:v>
                </c:pt>
                <c:pt idx="5">
                  <c:v>1758</c:v>
                </c:pt>
                <c:pt idx="6">
                  <c:v>3124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5046144"/>
        <c:axId val="185063296"/>
      </c:scatterChart>
      <c:valAx>
        <c:axId val="185046144"/>
        <c:scaling>
          <c:orientation val="minMax"/>
          <c:max val="3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[Standard], uM</a:t>
                </a:r>
              </a:p>
            </c:rich>
          </c:tx>
          <c:layout>
            <c:manualLayout>
              <c:xMode val="edge"/>
              <c:yMode val="edge"/>
              <c:x val="0.39959467091929962"/>
              <c:y val="0.923206871868289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85063296"/>
        <c:crosses val="autoZero"/>
        <c:crossBetween val="midCat"/>
        <c:majorUnit val="5"/>
      </c:valAx>
      <c:valAx>
        <c:axId val="185063296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AFU</a:t>
                </a:r>
              </a:p>
            </c:rich>
          </c:tx>
          <c:layout>
            <c:manualLayout>
              <c:xMode val="edge"/>
              <c:yMode val="edge"/>
              <c:x val="2.2083790159141501E-3"/>
              <c:y val="0.38543346854370475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85046144"/>
        <c:crosses val="autoZero"/>
        <c:crossBetween val="midCat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en-US" sz="1200"/>
              <a:t>10uM</a:t>
            </a:r>
            <a:r>
              <a:rPr lang="en-US" sz="1200" baseline="0"/>
              <a:t> DHP2c</a:t>
            </a:r>
            <a:endParaRPr lang="en-US" sz="1200"/>
          </a:p>
        </c:rich>
      </c:tx>
      <c:layout>
        <c:manualLayout>
          <c:xMode val="edge"/>
          <c:yMode val="edge"/>
          <c:x val="0.41115120103657926"/>
          <c:y val="0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20515963985514468"/>
          <c:y val="8.2545534080967153E-2"/>
          <c:w val="0.74813149938536161"/>
          <c:h val="0.76401694106418516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trendline>
            <c:spPr>
              <a:ln>
                <a:solidFill>
                  <a:schemeClr val="accent1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2.2569991251093612E-2"/>
                  <c:y val="0.37418452901720617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</c:trendlineLbl>
          </c:trendline>
          <c:xVal>
            <c:numRef>
              <c:f>'Plate I'!$B$16:$B$23</c:f>
              <c:numCache>
                <c:formatCode>General</c:formatCode>
                <c:ptCount val="8"/>
                <c:pt idx="0">
                  <c:v>0</c:v>
                </c:pt>
                <c:pt idx="1">
                  <c:v>0.46875</c:v>
                </c:pt>
                <c:pt idx="2">
                  <c:v>0.9375</c:v>
                </c:pt>
                <c:pt idx="3">
                  <c:v>1.875</c:v>
                </c:pt>
                <c:pt idx="4">
                  <c:v>3.75</c:v>
                </c:pt>
                <c:pt idx="5">
                  <c:v>7.5</c:v>
                </c:pt>
                <c:pt idx="6">
                  <c:v>15</c:v>
                </c:pt>
                <c:pt idx="7">
                  <c:v>30</c:v>
                </c:pt>
              </c:numCache>
            </c:numRef>
          </c:xVal>
          <c:yVal>
            <c:numRef>
              <c:f>'Plate I'!$D$16:$D$23</c:f>
              <c:numCache>
                <c:formatCode>General</c:formatCode>
                <c:ptCount val="8"/>
                <c:pt idx="0">
                  <c:v>0</c:v>
                </c:pt>
                <c:pt idx="1">
                  <c:v>117</c:v>
                </c:pt>
                <c:pt idx="2">
                  <c:v>275</c:v>
                </c:pt>
                <c:pt idx="3">
                  <c:v>537</c:v>
                </c:pt>
                <c:pt idx="4">
                  <c:v>974</c:v>
                </c:pt>
                <c:pt idx="5">
                  <c:v>1687</c:v>
                </c:pt>
                <c:pt idx="6">
                  <c:v>3064</c:v>
                </c:pt>
                <c:pt idx="7">
                  <c:v>5001</c:v>
                </c:pt>
              </c:numCache>
            </c:numRef>
          </c:yVal>
          <c:smooth val="0"/>
        </c:ser>
        <c:ser>
          <c:idx val="1"/>
          <c:order val="1"/>
          <c:spPr>
            <a:ln w="28575">
              <a:noFill/>
            </a:ln>
          </c:spPr>
          <c:trendline>
            <c:spPr>
              <a:ln>
                <a:solidFill>
                  <a:schemeClr val="accent2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4.6609521911026942E-2"/>
                  <c:y val="-3.5155491927145469E-2"/>
                </c:manualLayout>
              </c:layout>
              <c:numFmt formatCode="General" sourceLinked="0"/>
              <c:spPr>
                <a:noFill/>
              </c:spPr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</c:trendlineLbl>
          </c:trendline>
          <c:xVal>
            <c:numRef>
              <c:f>'Plate I'!$B$16:$B$22</c:f>
              <c:numCache>
                <c:formatCode>General</c:formatCode>
                <c:ptCount val="7"/>
                <c:pt idx="0">
                  <c:v>0</c:v>
                </c:pt>
                <c:pt idx="1">
                  <c:v>0.46875</c:v>
                </c:pt>
                <c:pt idx="2">
                  <c:v>0.9375</c:v>
                </c:pt>
                <c:pt idx="3">
                  <c:v>1.875</c:v>
                </c:pt>
                <c:pt idx="4">
                  <c:v>3.75</c:v>
                </c:pt>
                <c:pt idx="5">
                  <c:v>7.5</c:v>
                </c:pt>
                <c:pt idx="6">
                  <c:v>15</c:v>
                </c:pt>
              </c:numCache>
            </c:numRef>
          </c:xVal>
          <c:yVal>
            <c:numRef>
              <c:f>'Plate I'!$D$16:$D$22</c:f>
              <c:numCache>
                <c:formatCode>General</c:formatCode>
                <c:ptCount val="7"/>
                <c:pt idx="0">
                  <c:v>0</c:v>
                </c:pt>
                <c:pt idx="1">
                  <c:v>117</c:v>
                </c:pt>
                <c:pt idx="2">
                  <c:v>275</c:v>
                </c:pt>
                <c:pt idx="3">
                  <c:v>537</c:v>
                </c:pt>
                <c:pt idx="4">
                  <c:v>974</c:v>
                </c:pt>
                <c:pt idx="5">
                  <c:v>1687</c:v>
                </c:pt>
                <c:pt idx="6">
                  <c:v>3064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2046464"/>
        <c:axId val="202097792"/>
      </c:scatterChart>
      <c:valAx>
        <c:axId val="202046464"/>
        <c:scaling>
          <c:orientation val="minMax"/>
          <c:max val="3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[Standard], uM</a:t>
                </a:r>
              </a:p>
            </c:rich>
          </c:tx>
          <c:layout>
            <c:manualLayout>
              <c:xMode val="edge"/>
              <c:yMode val="edge"/>
              <c:x val="0.39959467091929962"/>
              <c:y val="0.923206871868289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02097792"/>
        <c:crosses val="autoZero"/>
        <c:crossBetween val="midCat"/>
        <c:majorUnit val="5"/>
      </c:valAx>
      <c:valAx>
        <c:axId val="202097792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AFU</a:t>
                </a:r>
              </a:p>
            </c:rich>
          </c:tx>
          <c:layout>
            <c:manualLayout>
              <c:xMode val="edge"/>
              <c:yMode val="edge"/>
              <c:x val="2.2083790159141501E-3"/>
              <c:y val="0.38543346854370475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02046464"/>
        <c:crosses val="autoZero"/>
        <c:crossBetween val="midCat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en-US" sz="1200"/>
              <a:t>25uM</a:t>
            </a:r>
            <a:r>
              <a:rPr lang="en-US" sz="1200" baseline="0"/>
              <a:t> DHP2c</a:t>
            </a:r>
            <a:endParaRPr lang="en-US" sz="1200"/>
          </a:p>
        </c:rich>
      </c:tx>
      <c:layout>
        <c:manualLayout>
          <c:xMode val="edge"/>
          <c:yMode val="edge"/>
          <c:x val="0.39849297318847804"/>
          <c:y val="0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20515963985514468"/>
          <c:y val="8.2545534080967153E-2"/>
          <c:w val="0.74813149938536161"/>
          <c:h val="0.76401694106418516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trendline>
            <c:spPr>
              <a:ln>
                <a:solidFill>
                  <a:schemeClr val="accent1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2.2569991251093612E-2"/>
                  <c:y val="0.37418452901720617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</c:trendlineLbl>
          </c:trendline>
          <c:xVal>
            <c:numRef>
              <c:f>'Plate I'!$B$16:$B$23</c:f>
              <c:numCache>
                <c:formatCode>General</c:formatCode>
                <c:ptCount val="8"/>
                <c:pt idx="0">
                  <c:v>0</c:v>
                </c:pt>
                <c:pt idx="1">
                  <c:v>0.46875</c:v>
                </c:pt>
                <c:pt idx="2">
                  <c:v>0.9375</c:v>
                </c:pt>
                <c:pt idx="3">
                  <c:v>1.875</c:v>
                </c:pt>
                <c:pt idx="4">
                  <c:v>3.75</c:v>
                </c:pt>
                <c:pt idx="5">
                  <c:v>7.5</c:v>
                </c:pt>
                <c:pt idx="6">
                  <c:v>15</c:v>
                </c:pt>
                <c:pt idx="7">
                  <c:v>30</c:v>
                </c:pt>
              </c:numCache>
            </c:numRef>
          </c:xVal>
          <c:yVal>
            <c:numRef>
              <c:f>'Plate I'!$E$16:$E$23</c:f>
              <c:numCache>
                <c:formatCode>General</c:formatCode>
                <c:ptCount val="8"/>
                <c:pt idx="0">
                  <c:v>0</c:v>
                </c:pt>
                <c:pt idx="1">
                  <c:v>131</c:v>
                </c:pt>
                <c:pt idx="2">
                  <c:v>238</c:v>
                </c:pt>
                <c:pt idx="3">
                  <c:v>421</c:v>
                </c:pt>
                <c:pt idx="4">
                  <c:v>760</c:v>
                </c:pt>
                <c:pt idx="5">
                  <c:v>1378</c:v>
                </c:pt>
                <c:pt idx="6">
                  <c:v>2718</c:v>
                </c:pt>
                <c:pt idx="7">
                  <c:v>4629</c:v>
                </c:pt>
              </c:numCache>
            </c:numRef>
          </c:yVal>
          <c:smooth val="0"/>
        </c:ser>
        <c:ser>
          <c:idx val="1"/>
          <c:order val="1"/>
          <c:spPr>
            <a:ln w="28575">
              <a:noFill/>
            </a:ln>
          </c:spPr>
          <c:trendline>
            <c:spPr>
              <a:ln>
                <a:solidFill>
                  <a:schemeClr val="accent2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4.6609521911026942E-2"/>
                  <c:y val="-3.5155491927145469E-2"/>
                </c:manualLayout>
              </c:layout>
              <c:numFmt formatCode="General" sourceLinked="0"/>
              <c:spPr>
                <a:noFill/>
              </c:spPr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</c:trendlineLbl>
          </c:trendline>
          <c:xVal>
            <c:numRef>
              <c:f>'Plate I'!$B$16:$B$22</c:f>
              <c:numCache>
                <c:formatCode>General</c:formatCode>
                <c:ptCount val="7"/>
                <c:pt idx="0">
                  <c:v>0</c:v>
                </c:pt>
                <c:pt idx="1">
                  <c:v>0.46875</c:v>
                </c:pt>
                <c:pt idx="2">
                  <c:v>0.9375</c:v>
                </c:pt>
                <c:pt idx="3">
                  <c:v>1.875</c:v>
                </c:pt>
                <c:pt idx="4">
                  <c:v>3.75</c:v>
                </c:pt>
                <c:pt idx="5">
                  <c:v>7.5</c:v>
                </c:pt>
                <c:pt idx="6">
                  <c:v>15</c:v>
                </c:pt>
              </c:numCache>
            </c:numRef>
          </c:xVal>
          <c:yVal>
            <c:numRef>
              <c:f>'Plate I'!$E$16:$E$22</c:f>
              <c:numCache>
                <c:formatCode>General</c:formatCode>
                <c:ptCount val="7"/>
                <c:pt idx="0">
                  <c:v>0</c:v>
                </c:pt>
                <c:pt idx="1">
                  <c:v>131</c:v>
                </c:pt>
                <c:pt idx="2">
                  <c:v>238</c:v>
                </c:pt>
                <c:pt idx="3">
                  <c:v>421</c:v>
                </c:pt>
                <c:pt idx="4">
                  <c:v>760</c:v>
                </c:pt>
                <c:pt idx="5">
                  <c:v>1378</c:v>
                </c:pt>
                <c:pt idx="6">
                  <c:v>2718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5536640"/>
        <c:axId val="206787712"/>
      </c:scatterChart>
      <c:valAx>
        <c:axId val="205536640"/>
        <c:scaling>
          <c:orientation val="minMax"/>
          <c:max val="3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[Standard], uM</a:t>
                </a:r>
              </a:p>
            </c:rich>
          </c:tx>
          <c:layout>
            <c:manualLayout>
              <c:xMode val="edge"/>
              <c:yMode val="edge"/>
              <c:x val="0.39959467091929962"/>
              <c:y val="0.923206871868289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06787712"/>
        <c:crosses val="autoZero"/>
        <c:crossBetween val="midCat"/>
        <c:majorUnit val="5"/>
      </c:valAx>
      <c:valAx>
        <c:axId val="206787712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AFU</a:t>
                </a:r>
              </a:p>
            </c:rich>
          </c:tx>
          <c:layout>
            <c:manualLayout>
              <c:xMode val="edge"/>
              <c:yMode val="edge"/>
              <c:x val="2.2083790159141501E-3"/>
              <c:y val="0.38543346854370475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05536640"/>
        <c:crosses val="autoZero"/>
        <c:crossBetween val="midCat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C4651-BAD9-45E0-97C3-4EE1A7C650B3}" type="datetimeFigureOut">
              <a:rPr lang="en-US" smtClean="0"/>
              <a:t>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1E2A-D9EE-42E6-9597-E4323C13F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584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C4651-BAD9-45E0-97C3-4EE1A7C650B3}" type="datetimeFigureOut">
              <a:rPr lang="en-US" smtClean="0"/>
              <a:t>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1E2A-D9EE-42E6-9597-E4323C13F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618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C4651-BAD9-45E0-97C3-4EE1A7C650B3}" type="datetimeFigureOut">
              <a:rPr lang="en-US" smtClean="0"/>
              <a:t>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1E2A-D9EE-42E6-9597-E4323C13F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922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C4651-BAD9-45E0-97C3-4EE1A7C650B3}" type="datetimeFigureOut">
              <a:rPr lang="en-US" smtClean="0"/>
              <a:t>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1E2A-D9EE-42E6-9597-E4323C13F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09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C4651-BAD9-45E0-97C3-4EE1A7C650B3}" type="datetimeFigureOut">
              <a:rPr lang="en-US" smtClean="0"/>
              <a:t>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1E2A-D9EE-42E6-9597-E4323C13F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130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C4651-BAD9-45E0-97C3-4EE1A7C650B3}" type="datetimeFigureOut">
              <a:rPr lang="en-US" smtClean="0"/>
              <a:t>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1E2A-D9EE-42E6-9597-E4323C13F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158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C4651-BAD9-45E0-97C3-4EE1A7C650B3}" type="datetimeFigureOut">
              <a:rPr lang="en-US" smtClean="0"/>
              <a:t>1/21/2016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1E2A-D9EE-42E6-9597-E4323C13F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374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C4651-BAD9-45E0-97C3-4EE1A7C650B3}" type="datetimeFigureOut">
              <a:rPr lang="en-US" smtClean="0"/>
              <a:t>1/21/2016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1E2A-D9EE-42E6-9597-E4323C13F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183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C4651-BAD9-45E0-97C3-4EE1A7C650B3}" type="datetimeFigureOut">
              <a:rPr lang="en-US" smtClean="0"/>
              <a:t>1/21/2016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1E2A-D9EE-42E6-9597-E4323C13F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335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C4651-BAD9-45E0-97C3-4EE1A7C650B3}" type="datetimeFigureOut">
              <a:rPr lang="en-US" smtClean="0"/>
              <a:t>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1E2A-D9EE-42E6-9597-E4323C13F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649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C4651-BAD9-45E0-97C3-4EE1A7C650B3}" type="datetimeFigureOut">
              <a:rPr lang="en-US" smtClean="0"/>
              <a:t>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1E2A-D9EE-42E6-9597-E4323C13F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404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C4651-BAD9-45E0-97C3-4EE1A7C650B3}" type="datetimeFigureOut">
              <a:rPr lang="en-US" smtClean="0"/>
              <a:t>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3E1E2A-D9EE-42E6-9597-E4323C13F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945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7" Type="http://schemas.openxmlformats.org/officeDocument/2006/relationships/chart" Target="../charts/chart6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5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7" Type="http://schemas.openxmlformats.org/officeDocument/2006/relationships/chart" Target="../charts/chart15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14.xml"/><Relationship Id="rId5" Type="http://schemas.openxmlformats.org/officeDocument/2006/relationships/chart" Target="../charts/chart13.xml"/><Relationship Id="rId4" Type="http://schemas.openxmlformats.org/officeDocument/2006/relationships/chart" Target="../charts/char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2057400"/>
            <a:ext cx="7620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700" b="1" dirty="0" smtClean="0"/>
              <a:t>Standard curve </a:t>
            </a:r>
            <a:r>
              <a:rPr lang="en-US" sz="2700" b="1" dirty="0" smtClean="0"/>
              <a:t>at in Assay Buffer</a:t>
            </a:r>
          </a:p>
          <a:p>
            <a:pPr algn="ctr"/>
            <a:r>
              <a:rPr lang="en-US" sz="2700" b="1" dirty="0" smtClean="0"/>
              <a:t>w/o </a:t>
            </a:r>
            <a:r>
              <a:rPr lang="en-US" sz="2700" b="1" dirty="0" smtClean="0"/>
              <a:t>[DHP2c]</a:t>
            </a:r>
          </a:p>
        </p:txBody>
      </p:sp>
      <p:sp>
        <p:nvSpPr>
          <p:cNvPr id="3" name="Rectangle 2"/>
          <p:cNvSpPr/>
          <p:nvPr/>
        </p:nvSpPr>
        <p:spPr>
          <a:xfrm>
            <a:off x="1828800" y="3276600"/>
            <a:ext cx="6858000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US" sz="1700" dirty="0" smtClean="0"/>
              <a:t>Solubility of DHP2c in </a:t>
            </a:r>
            <a:r>
              <a:rPr lang="en-US" sz="1700" dirty="0"/>
              <a:t>assay buffer </a:t>
            </a:r>
            <a:r>
              <a:rPr lang="en-US" sz="1700" dirty="0" smtClean="0"/>
              <a:t>: ~ 100uM</a:t>
            </a:r>
            <a:endParaRPr lang="en-US" sz="1700" dirty="0"/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US" sz="1700" dirty="0" smtClean="0"/>
              <a:t>Solubility of DHP2c in DMSO: &gt;70mg/ml</a:t>
            </a: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769714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1" y="424934"/>
            <a:ext cx="8305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Remarks</a:t>
            </a:r>
          </a:p>
          <a:p>
            <a:endParaRPr lang="en-US" b="1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 smtClean="0"/>
              <a:t>EC1.5 of DHP2c in assay buffer was performed in range 0-100uM. It did not reach saturation yet based on the results (Slide 9)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 smtClean="0"/>
              <a:t>To achieve 400uM DHP2c, 0.2% DMSO is needed, which is the lowest concentration can be used.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 smtClean="0"/>
              <a:t>EC1.5 of DHP2c in 0.2% DMSO was performed as well. Using the standard curve (blue dots), at 200uM of DHP2c, it shown saturation.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 smtClean="0"/>
              <a:t>The ratio some how is higher than reported. Need to repeat to confirm.</a:t>
            </a:r>
          </a:p>
        </p:txBody>
      </p:sp>
    </p:spTree>
    <p:extLst>
      <p:ext uri="{BB962C8B-B14F-4D97-AF65-F5344CB8AC3E}">
        <p14:creationId xmlns:p14="http://schemas.microsoft.com/office/powerpoint/2010/main" val="1795820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52596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In </a:t>
            </a:r>
            <a:r>
              <a:rPr lang="en-US" b="1" dirty="0" smtClean="0"/>
              <a:t>assay buffer with </a:t>
            </a:r>
            <a:r>
              <a:rPr lang="en-US" b="1" dirty="0" smtClean="0"/>
              <a:t>different concentration of </a:t>
            </a:r>
            <a:r>
              <a:rPr lang="en-US" b="1" dirty="0" smtClean="0"/>
              <a:t>DHP2c</a:t>
            </a:r>
            <a:endParaRPr lang="en-US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4448546"/>
              </p:ext>
            </p:extLst>
          </p:nvPr>
        </p:nvGraphicFramePr>
        <p:xfrm>
          <a:off x="381000" y="1219200"/>
          <a:ext cx="8229598" cy="2651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75010"/>
                <a:gridCol w="1159098"/>
                <a:gridCol w="1159098"/>
                <a:gridCol w="1159098"/>
                <a:gridCol w="1159098"/>
                <a:gridCol w="1159098"/>
                <a:gridCol w="1159098"/>
              </a:tblGrid>
              <a:tr h="161925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[Standard], </a:t>
                      </a:r>
                      <a:r>
                        <a:rPr lang="en-US" sz="1200" b="1" u="none" strike="noStrike" dirty="0" err="1">
                          <a:effectLst/>
                        </a:rPr>
                        <a:t>uM</a:t>
                      </a:r>
                      <a:endParaRPr lang="en-US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effectLst/>
                          <a:latin typeface="+mn-lt"/>
                        </a:rPr>
                        <a:t>[DHP2c]</a:t>
                      </a:r>
                      <a:r>
                        <a:rPr lang="en-US" sz="1200" b="1" i="0" u="none" strike="noStrike" baseline="0" dirty="0" smtClean="0">
                          <a:effectLst/>
                          <a:latin typeface="+mn-lt"/>
                        </a:rPr>
                        <a:t>, </a:t>
                      </a:r>
                      <a:r>
                        <a:rPr lang="en-US" sz="1200" b="1" i="0" u="none" strike="noStrike" baseline="0" dirty="0" err="1" smtClean="0">
                          <a:effectLst/>
                          <a:latin typeface="+mn-lt"/>
                        </a:rPr>
                        <a:t>uM</a:t>
                      </a:r>
                      <a:endParaRPr lang="en-US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 v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effectLst/>
                          <a:latin typeface="+mn-lt"/>
                        </a:rPr>
                        <a:t>0</a:t>
                      </a:r>
                      <a:endParaRPr lang="en-US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effectLst/>
                          <a:latin typeface="+mn-lt"/>
                        </a:rPr>
                        <a:t>10</a:t>
                      </a:r>
                      <a:endParaRPr lang="en-US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effectLst/>
                          <a:latin typeface="+mn-lt"/>
                        </a:rPr>
                        <a:t>25</a:t>
                      </a:r>
                      <a:endParaRPr lang="en-US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effectLst/>
                          <a:latin typeface="+mn-lt"/>
                        </a:rPr>
                        <a:t>50</a:t>
                      </a:r>
                      <a:endParaRPr lang="en-US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effectLst/>
                          <a:latin typeface="+mn-lt"/>
                        </a:rPr>
                        <a:t>75</a:t>
                      </a:r>
                      <a:endParaRPr lang="en-US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effectLst/>
                          <a:latin typeface="+mn-lt"/>
                        </a:rPr>
                        <a:t>100</a:t>
                      </a:r>
                      <a:endParaRPr lang="en-US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1" u="none" strike="noStrike" dirty="0">
                          <a:effectLst/>
                        </a:rPr>
                        <a:t>0</a:t>
                      </a:r>
                      <a:endParaRPr lang="en-US" sz="125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29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344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708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1152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1509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1793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1" u="none" strike="noStrike" dirty="0">
                          <a:effectLst/>
                        </a:rPr>
                        <a:t>0.46875</a:t>
                      </a:r>
                      <a:endParaRPr lang="en-US" sz="125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193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503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861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1295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1644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1943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1" u="none" strike="noStrike" dirty="0">
                          <a:effectLst/>
                        </a:rPr>
                        <a:t>0.9375</a:t>
                      </a:r>
                      <a:endParaRPr lang="en-US" sz="125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348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661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1002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1422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1729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2027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1" u="none" strike="noStrike" dirty="0">
                          <a:effectLst/>
                        </a:rPr>
                        <a:t>1.875</a:t>
                      </a:r>
                      <a:endParaRPr lang="en-US" sz="125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583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895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1216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1630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1937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2217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1" u="none" strike="noStrike" dirty="0">
                          <a:effectLst/>
                        </a:rPr>
                        <a:t>3.75</a:t>
                      </a:r>
                      <a:endParaRPr lang="en-US" sz="125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1284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1651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1908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2161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2358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1" u="none" strike="noStrike" dirty="0">
                          <a:effectLst/>
                        </a:rPr>
                        <a:t>7.5</a:t>
                      </a:r>
                      <a:endParaRPr lang="en-US" sz="125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1758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1951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2112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2456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2593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2749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1" u="none" strike="noStrike" dirty="0">
                          <a:effectLst/>
                        </a:rPr>
                        <a:t>15</a:t>
                      </a:r>
                      <a:endParaRPr lang="en-US" sz="125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3032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3203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3360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3531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3586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3611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/>
                      <a:r>
                        <a:rPr lang="en-US" sz="1250" b="1" dirty="0" smtClean="0"/>
                        <a:t>30</a:t>
                      </a:r>
                      <a:endParaRPr lang="en-US" sz="1250" b="1" dirty="0"/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4849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5155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5174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5056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5078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5057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/>
                      <a:r>
                        <a:rPr lang="en-US" sz="1250" b="1" dirty="0" smtClean="0"/>
                        <a:t>Slope (-30uM)</a:t>
                      </a:r>
                      <a:endParaRPr lang="en-US" sz="1250" b="1" dirty="0"/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172.05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170.17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157.61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138.87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124.9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112.98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/>
                      <a:r>
                        <a:rPr lang="en-US" sz="1250" b="1" dirty="0" smtClean="0"/>
                        <a:t>R</a:t>
                      </a:r>
                      <a:r>
                        <a:rPr lang="en-US" sz="1250" b="1" baseline="30000" dirty="0" smtClean="0"/>
                        <a:t>2</a:t>
                      </a:r>
                      <a:endParaRPr lang="en-US" sz="1250" b="1" baseline="30000" dirty="0"/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0.9709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0.976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0.9761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0.9725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0.9827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0.9844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/>
                      <a:r>
                        <a:rPr lang="en-US" sz="1250" b="1" dirty="0" smtClean="0"/>
                        <a:t>Slope(- 15uM)</a:t>
                      </a:r>
                      <a:endParaRPr lang="en-US" sz="1250" b="1" dirty="0"/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207.89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199.61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183.87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165.09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142.71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125.51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/>
                      <a:r>
                        <a:rPr lang="en-US" sz="1250" b="1" dirty="0" smtClean="0"/>
                        <a:t>R</a:t>
                      </a:r>
                      <a:r>
                        <a:rPr lang="en-US" sz="1250" b="1" baseline="30000" dirty="0" smtClean="0"/>
                        <a:t>2</a:t>
                      </a:r>
                      <a:endParaRPr lang="en-US" sz="1250" b="1" baseline="30000" dirty="0"/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0.9871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0.9806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0.9765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0.9813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0.9823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0.9698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0940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6290706"/>
              </p:ext>
            </p:extLst>
          </p:nvPr>
        </p:nvGraphicFramePr>
        <p:xfrm>
          <a:off x="71438" y="881062"/>
          <a:ext cx="3009900" cy="251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43229610"/>
              </p:ext>
            </p:extLst>
          </p:nvPr>
        </p:nvGraphicFramePr>
        <p:xfrm>
          <a:off x="3028949" y="871537"/>
          <a:ext cx="3009900" cy="251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19493137"/>
              </p:ext>
            </p:extLst>
          </p:nvPr>
        </p:nvGraphicFramePr>
        <p:xfrm>
          <a:off x="6057900" y="871537"/>
          <a:ext cx="3009900" cy="251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5067502"/>
              </p:ext>
            </p:extLst>
          </p:nvPr>
        </p:nvGraphicFramePr>
        <p:xfrm>
          <a:off x="71437" y="3471862"/>
          <a:ext cx="3009900" cy="251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99955701"/>
              </p:ext>
            </p:extLst>
          </p:nvPr>
        </p:nvGraphicFramePr>
        <p:xfrm>
          <a:off x="3028948" y="3462337"/>
          <a:ext cx="3009900" cy="251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69393573"/>
              </p:ext>
            </p:extLst>
          </p:nvPr>
        </p:nvGraphicFramePr>
        <p:xfrm>
          <a:off x="5953124" y="3462337"/>
          <a:ext cx="3114675" cy="251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27346696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2057400"/>
            <a:ext cx="7620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700" b="1" dirty="0" smtClean="0"/>
              <a:t>Standard curve </a:t>
            </a:r>
            <a:r>
              <a:rPr lang="en-US" sz="2700" b="1" dirty="0" smtClean="0"/>
              <a:t>at 0.2% </a:t>
            </a:r>
            <a:r>
              <a:rPr lang="en-US" sz="2700" b="1" dirty="0" smtClean="0"/>
              <a:t>DMSO </a:t>
            </a:r>
            <a:endParaRPr lang="en-US" sz="2700" b="1" dirty="0" smtClean="0"/>
          </a:p>
          <a:p>
            <a:pPr algn="ctr"/>
            <a:r>
              <a:rPr lang="en-US" sz="2700" b="1" dirty="0" smtClean="0"/>
              <a:t>w/o </a:t>
            </a:r>
            <a:r>
              <a:rPr lang="en-US" sz="2700" b="1" dirty="0" smtClean="0"/>
              <a:t>[DHP2c]</a:t>
            </a:r>
          </a:p>
        </p:txBody>
      </p:sp>
      <p:sp>
        <p:nvSpPr>
          <p:cNvPr id="3" name="Rectangle 2"/>
          <p:cNvSpPr/>
          <p:nvPr/>
        </p:nvSpPr>
        <p:spPr>
          <a:xfrm>
            <a:off x="1828800" y="3276600"/>
            <a:ext cx="6858000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US" sz="1700" dirty="0" smtClean="0"/>
              <a:t>Solubility of DHP2c in </a:t>
            </a:r>
            <a:r>
              <a:rPr lang="en-US" sz="1700" dirty="0"/>
              <a:t>assay buffer </a:t>
            </a:r>
            <a:r>
              <a:rPr lang="en-US" sz="1700" dirty="0" smtClean="0"/>
              <a:t>: ~ 100uM</a:t>
            </a:r>
            <a:endParaRPr lang="en-US" sz="1700" dirty="0"/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US" sz="1700" dirty="0" smtClean="0"/>
              <a:t>Solubility of DHP2c in DMSO: &gt;70mg/ml</a:t>
            </a: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27386248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8142816"/>
              </p:ext>
            </p:extLst>
          </p:nvPr>
        </p:nvGraphicFramePr>
        <p:xfrm>
          <a:off x="76204" y="609600"/>
          <a:ext cx="8991596" cy="2651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84156"/>
                <a:gridCol w="894686"/>
                <a:gridCol w="894686"/>
                <a:gridCol w="894686"/>
                <a:gridCol w="894686"/>
                <a:gridCol w="894686"/>
                <a:gridCol w="894686"/>
                <a:gridCol w="894686"/>
                <a:gridCol w="894686"/>
                <a:gridCol w="849952"/>
              </a:tblGrid>
              <a:tr h="161925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[Standard], </a:t>
                      </a:r>
                      <a:r>
                        <a:rPr lang="en-US" sz="1200" b="1" u="none" strike="noStrike" dirty="0" err="1">
                          <a:effectLst/>
                        </a:rPr>
                        <a:t>uM</a:t>
                      </a:r>
                      <a:endParaRPr lang="en-US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effectLst/>
                          <a:latin typeface="+mn-lt"/>
                        </a:rPr>
                        <a:t>[DHP2c]</a:t>
                      </a:r>
                      <a:r>
                        <a:rPr lang="en-US" sz="1200" b="1" i="0" u="none" strike="noStrike" baseline="0" dirty="0" smtClean="0">
                          <a:effectLst/>
                          <a:latin typeface="+mn-lt"/>
                        </a:rPr>
                        <a:t>, </a:t>
                      </a:r>
                      <a:r>
                        <a:rPr lang="en-US" sz="1200" b="1" i="0" u="none" strike="noStrike" baseline="0" dirty="0" err="1" smtClean="0">
                          <a:effectLst/>
                          <a:latin typeface="+mn-lt"/>
                        </a:rPr>
                        <a:t>uM</a:t>
                      </a:r>
                      <a:endParaRPr lang="en-US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 v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effectLst/>
                          <a:latin typeface="+mn-lt"/>
                        </a:rPr>
                        <a:t>0</a:t>
                      </a:r>
                      <a:endParaRPr lang="en-US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effectLst/>
                          <a:latin typeface="+mn-lt"/>
                        </a:rPr>
                        <a:t>10</a:t>
                      </a:r>
                      <a:endParaRPr lang="en-US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effectLst/>
                          <a:latin typeface="+mn-lt"/>
                        </a:rPr>
                        <a:t>25</a:t>
                      </a:r>
                      <a:endParaRPr lang="en-US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effectLst/>
                          <a:latin typeface="+mn-lt"/>
                        </a:rPr>
                        <a:t>50</a:t>
                      </a:r>
                      <a:endParaRPr lang="en-US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effectLst/>
                          <a:latin typeface="+mn-lt"/>
                        </a:rPr>
                        <a:t>100</a:t>
                      </a:r>
                      <a:endParaRPr lang="en-US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effectLst/>
                          <a:latin typeface="+mn-lt"/>
                        </a:rPr>
                        <a:t>150</a:t>
                      </a:r>
                      <a:endParaRPr lang="en-US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effectLst/>
                          <a:latin typeface="+mn-lt"/>
                        </a:rPr>
                        <a:t>200</a:t>
                      </a:r>
                      <a:endParaRPr lang="en-US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effectLst/>
                          <a:latin typeface="+mn-lt"/>
                        </a:rPr>
                        <a:t>300</a:t>
                      </a:r>
                      <a:endParaRPr lang="en-US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effectLst/>
                          <a:latin typeface="+mn-lt"/>
                        </a:rPr>
                        <a:t>400</a:t>
                      </a:r>
                      <a:endParaRPr lang="en-US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1" u="none" strike="noStrike" dirty="0">
                          <a:effectLst/>
                        </a:rPr>
                        <a:t>0</a:t>
                      </a:r>
                      <a:endParaRPr lang="en-US" sz="125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29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349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893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1637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2356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2970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3382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4022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4495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1" u="none" strike="noStrike" dirty="0">
                          <a:effectLst/>
                        </a:rPr>
                        <a:t>0.46875</a:t>
                      </a:r>
                      <a:endParaRPr lang="en-US" sz="125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182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466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1024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1756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2457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3068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3453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4077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4526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1" u="none" strike="noStrike" dirty="0">
                          <a:effectLst/>
                        </a:rPr>
                        <a:t>0.9375</a:t>
                      </a:r>
                      <a:endParaRPr lang="en-US" sz="125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332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624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1131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1819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2535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3159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3540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4048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4499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1" u="none" strike="noStrike" dirty="0">
                          <a:effectLst/>
                        </a:rPr>
                        <a:t>1.875</a:t>
                      </a:r>
                      <a:endParaRPr lang="en-US" sz="125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592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886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1314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2056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2663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3222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3605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4069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4470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1" u="none" strike="noStrike" dirty="0">
                          <a:effectLst/>
                        </a:rPr>
                        <a:t>3.75</a:t>
                      </a:r>
                      <a:endParaRPr lang="en-US" sz="125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1014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1323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1653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2309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2832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3295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3533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4046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4387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1" u="none" strike="noStrike" dirty="0">
                          <a:effectLst/>
                        </a:rPr>
                        <a:t>7.5</a:t>
                      </a:r>
                      <a:endParaRPr lang="en-US" sz="125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1787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2036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2271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2927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3220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3569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3768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4166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4423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1" u="none" strike="noStrike" dirty="0">
                          <a:effectLst/>
                        </a:rPr>
                        <a:t>15</a:t>
                      </a:r>
                      <a:endParaRPr lang="en-US" sz="125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3153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3413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3611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4207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4213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4408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4463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4808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4832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/>
                      <a:r>
                        <a:rPr lang="en-US" sz="1250" b="1" dirty="0" smtClean="0"/>
                        <a:t>30</a:t>
                      </a:r>
                      <a:endParaRPr lang="en-US" sz="1250" b="1" dirty="0"/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5073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5350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5522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5505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5601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5613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5487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5700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5630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/>
                      <a:r>
                        <a:rPr lang="en-US" sz="1250" b="1" dirty="0" smtClean="0"/>
                        <a:t>Slope (-30uM)</a:t>
                      </a:r>
                      <a:endParaRPr lang="en-US" sz="1250" b="1" dirty="0"/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 smtClean="0">
                          <a:effectLst/>
                          <a:latin typeface="+mn-lt"/>
                        </a:rPr>
                        <a:t>180.4</a:t>
                      </a:r>
                      <a:endParaRPr lang="en-US" sz="125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 smtClean="0">
                          <a:effectLst/>
                          <a:latin typeface="+mn-lt"/>
                        </a:rPr>
                        <a:t>178.02</a:t>
                      </a:r>
                      <a:endParaRPr lang="en-US" sz="125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 smtClean="0">
                          <a:effectLst/>
                          <a:latin typeface="+mn-lt"/>
                        </a:rPr>
                        <a:t>161.59</a:t>
                      </a:r>
                      <a:endParaRPr lang="en-US" sz="125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 smtClean="0">
                          <a:effectLst/>
                          <a:latin typeface="+mn-lt"/>
                        </a:rPr>
                        <a:t>139.84</a:t>
                      </a:r>
                      <a:endParaRPr lang="en-US" sz="125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 smtClean="0">
                          <a:effectLst/>
                          <a:latin typeface="+mn-lt"/>
                        </a:rPr>
                        <a:t>111.89</a:t>
                      </a:r>
                      <a:endParaRPr lang="en-US" sz="125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 smtClean="0">
                          <a:effectLst/>
                          <a:latin typeface="+mn-lt"/>
                        </a:rPr>
                        <a:t>89.395</a:t>
                      </a:r>
                      <a:endParaRPr lang="en-US" sz="125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 smtClean="0">
                          <a:effectLst/>
                          <a:latin typeface="+mn-lt"/>
                        </a:rPr>
                        <a:t>69.526</a:t>
                      </a:r>
                      <a:endParaRPr lang="en-US" sz="125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 smtClean="0">
                          <a:effectLst/>
                          <a:latin typeface="+mn-lt"/>
                        </a:rPr>
                        <a:t>52.868</a:t>
                      </a:r>
                      <a:endParaRPr lang="en-US" sz="125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 smtClean="0">
                          <a:effectLst/>
                          <a:latin typeface="+mn-lt"/>
                        </a:rPr>
                        <a:t>31.778</a:t>
                      </a:r>
                      <a:endParaRPr lang="en-US" sz="125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/>
                      <a:r>
                        <a:rPr lang="en-US" sz="1250" b="1" dirty="0" smtClean="0"/>
                        <a:t>R</a:t>
                      </a:r>
                      <a:r>
                        <a:rPr lang="en-US" sz="1250" b="1" baseline="30000" dirty="0" smtClean="0"/>
                        <a:t>2</a:t>
                      </a:r>
                      <a:endParaRPr lang="en-US" sz="1250" b="1" baseline="30000" dirty="0"/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 smtClean="0">
                          <a:effectLst/>
                          <a:latin typeface="+mn-lt"/>
                        </a:rPr>
                        <a:t>0.9707</a:t>
                      </a:r>
                      <a:endParaRPr lang="en-US" sz="125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 smtClean="0">
                          <a:effectLst/>
                          <a:latin typeface="+mn-lt"/>
                        </a:rPr>
                        <a:t>0.9749</a:t>
                      </a:r>
                      <a:endParaRPr lang="en-US" sz="125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 smtClean="0">
                          <a:effectLst/>
                          <a:latin typeface="+mn-lt"/>
                        </a:rPr>
                        <a:t>0.9885</a:t>
                      </a:r>
                      <a:endParaRPr lang="en-US" sz="125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 smtClean="0">
                          <a:effectLst/>
                          <a:latin typeface="+mn-lt"/>
                        </a:rPr>
                        <a:t>0.9674</a:t>
                      </a:r>
                      <a:endParaRPr lang="en-US" sz="125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 smtClean="0">
                          <a:effectLst/>
                          <a:latin typeface="+mn-lt"/>
                        </a:rPr>
                        <a:t>0.9927</a:t>
                      </a:r>
                      <a:endParaRPr lang="en-US" sz="125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 smtClean="0">
                          <a:effectLst/>
                          <a:latin typeface="+mn-lt"/>
                        </a:rPr>
                        <a:t>0.9935</a:t>
                      </a:r>
                      <a:endParaRPr lang="en-US" sz="125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 smtClean="0">
                          <a:effectLst/>
                          <a:latin typeface="+mn-lt"/>
                        </a:rPr>
                        <a:t>0.9861</a:t>
                      </a:r>
                      <a:endParaRPr lang="en-US" sz="125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 smtClean="0">
                          <a:effectLst/>
                          <a:latin typeface="+mn-lt"/>
                        </a:rPr>
                        <a:t>0.9574</a:t>
                      </a:r>
                      <a:endParaRPr lang="en-US" sz="125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 smtClean="0">
                          <a:effectLst/>
                          <a:latin typeface="+mn-lt"/>
                        </a:rPr>
                        <a:t>0.8274</a:t>
                      </a:r>
                      <a:endParaRPr lang="en-US" sz="125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/>
                      <a:r>
                        <a:rPr lang="en-US" sz="1250" b="1" dirty="0" smtClean="0"/>
                        <a:t>Slope(- 15uM)</a:t>
                      </a:r>
                      <a:endParaRPr lang="en-US" sz="1250" b="1" dirty="0"/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 smtClean="0">
                          <a:effectLst/>
                          <a:latin typeface="+mn-lt"/>
                        </a:rPr>
                        <a:t>217.22</a:t>
                      </a:r>
                      <a:endParaRPr lang="en-US" sz="125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 smtClean="0">
                          <a:effectLst/>
                          <a:latin typeface="+mn-lt"/>
                        </a:rPr>
                        <a:t>212</a:t>
                      </a:r>
                      <a:endParaRPr lang="en-US" sz="125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 smtClean="0">
                          <a:effectLst/>
                          <a:latin typeface="+mn-lt"/>
                        </a:rPr>
                        <a:t>183.47</a:t>
                      </a:r>
                      <a:endParaRPr lang="en-US" sz="125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 smtClean="0">
                          <a:effectLst/>
                          <a:latin typeface="+mn-lt"/>
                        </a:rPr>
                        <a:t>172.57</a:t>
                      </a:r>
                      <a:endParaRPr lang="en-US" sz="125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 smtClean="0">
                          <a:effectLst/>
                          <a:latin typeface="+mn-lt"/>
                        </a:rPr>
                        <a:t>123.07</a:t>
                      </a:r>
                      <a:endParaRPr lang="en-US" sz="125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 smtClean="0">
                          <a:effectLst/>
                          <a:latin typeface="+mn-lt"/>
                        </a:rPr>
                        <a:t>93.279</a:t>
                      </a:r>
                      <a:endParaRPr lang="en-US" sz="125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 smtClean="0">
                          <a:effectLst/>
                          <a:latin typeface="+mn-lt"/>
                        </a:rPr>
                        <a:t>67.602</a:t>
                      </a:r>
                      <a:endParaRPr lang="en-US" sz="125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 smtClean="0">
                          <a:effectLst/>
                          <a:latin typeface="+mn-lt"/>
                        </a:rPr>
                        <a:t>43.672</a:t>
                      </a:r>
                      <a:endParaRPr lang="en-US" sz="125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 smtClean="0">
                          <a:effectLst/>
                          <a:latin typeface="+mn-lt"/>
                        </a:rPr>
                        <a:t>13.608</a:t>
                      </a:r>
                      <a:endParaRPr lang="en-US" sz="125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/>
                      <a:r>
                        <a:rPr lang="en-US" sz="1250" b="1" dirty="0" smtClean="0"/>
                        <a:t>R</a:t>
                      </a:r>
                      <a:r>
                        <a:rPr lang="en-US" sz="1250" b="1" baseline="30000" dirty="0" smtClean="0"/>
                        <a:t>2</a:t>
                      </a:r>
                      <a:endParaRPr lang="en-US" sz="1250" b="1" baseline="30000" dirty="0"/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 smtClean="0">
                          <a:effectLst/>
                          <a:latin typeface="+mn-lt"/>
                        </a:rPr>
                        <a:t>0.9866</a:t>
                      </a:r>
                      <a:endParaRPr lang="en-US" sz="125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 smtClean="0">
                          <a:effectLst/>
                          <a:latin typeface="+mn-lt"/>
                        </a:rPr>
                        <a:t>0.9889</a:t>
                      </a:r>
                      <a:endParaRPr lang="en-US" sz="125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 smtClean="0">
                          <a:effectLst/>
                          <a:latin typeface="+mn-lt"/>
                        </a:rPr>
                        <a:t>0.9966</a:t>
                      </a:r>
                      <a:endParaRPr lang="en-US" sz="125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 smtClean="0">
                          <a:effectLst/>
                          <a:latin typeface="+mn-lt"/>
                        </a:rPr>
                        <a:t>0.9976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 smtClean="0">
                          <a:effectLst/>
                          <a:latin typeface="+mn-lt"/>
                        </a:rPr>
                        <a:t>0.9938</a:t>
                      </a:r>
                      <a:endParaRPr lang="en-US" sz="125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 smtClean="0">
                          <a:effectLst/>
                          <a:latin typeface="+mn-lt"/>
                        </a:rPr>
                        <a:t>0.9781</a:t>
                      </a:r>
                      <a:endParaRPr lang="en-US" sz="125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 smtClean="0">
                          <a:effectLst/>
                          <a:latin typeface="+mn-lt"/>
                        </a:rPr>
                        <a:t>0.9389</a:t>
                      </a:r>
                      <a:endParaRPr lang="en-US" sz="125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 smtClean="0">
                          <a:effectLst/>
                          <a:latin typeface="+mn-lt"/>
                        </a:rPr>
                        <a:t>0.8472</a:t>
                      </a:r>
                      <a:endParaRPr lang="en-US" sz="125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 smtClean="0">
                          <a:effectLst/>
                          <a:latin typeface="+mn-lt"/>
                        </a:rPr>
                        <a:t>0.4027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0" y="0"/>
            <a:ext cx="52325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In </a:t>
            </a:r>
            <a:r>
              <a:rPr lang="en-US" b="1" dirty="0" smtClean="0"/>
              <a:t>0.2% DMSO with </a:t>
            </a:r>
            <a:r>
              <a:rPr lang="en-US" b="1" dirty="0" smtClean="0"/>
              <a:t>different concentration of </a:t>
            </a:r>
            <a:r>
              <a:rPr lang="en-US" b="1" dirty="0" smtClean="0"/>
              <a:t>DHP2c</a:t>
            </a:r>
            <a:endParaRPr lang="en-US" b="1" dirty="0"/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93765190"/>
              </p:ext>
            </p:extLst>
          </p:nvPr>
        </p:nvGraphicFramePr>
        <p:xfrm>
          <a:off x="19050" y="3733800"/>
          <a:ext cx="3009900" cy="251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80689853"/>
              </p:ext>
            </p:extLst>
          </p:nvPr>
        </p:nvGraphicFramePr>
        <p:xfrm>
          <a:off x="3067049" y="3733800"/>
          <a:ext cx="3009900" cy="251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51389165"/>
              </p:ext>
            </p:extLst>
          </p:nvPr>
        </p:nvGraphicFramePr>
        <p:xfrm>
          <a:off x="6115049" y="3733800"/>
          <a:ext cx="3009900" cy="251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891028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3746860"/>
              </p:ext>
            </p:extLst>
          </p:nvPr>
        </p:nvGraphicFramePr>
        <p:xfrm>
          <a:off x="114300" y="609600"/>
          <a:ext cx="3009900" cy="251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2947967"/>
              </p:ext>
            </p:extLst>
          </p:nvPr>
        </p:nvGraphicFramePr>
        <p:xfrm>
          <a:off x="3124200" y="609600"/>
          <a:ext cx="3009900" cy="251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51948363"/>
              </p:ext>
            </p:extLst>
          </p:nvPr>
        </p:nvGraphicFramePr>
        <p:xfrm>
          <a:off x="6057900" y="609600"/>
          <a:ext cx="3009900" cy="251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73047275"/>
              </p:ext>
            </p:extLst>
          </p:nvPr>
        </p:nvGraphicFramePr>
        <p:xfrm>
          <a:off x="152400" y="3657600"/>
          <a:ext cx="3009900" cy="251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80292596"/>
              </p:ext>
            </p:extLst>
          </p:nvPr>
        </p:nvGraphicFramePr>
        <p:xfrm>
          <a:off x="3200399" y="3657600"/>
          <a:ext cx="3009900" cy="251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66521068"/>
              </p:ext>
            </p:extLst>
          </p:nvPr>
        </p:nvGraphicFramePr>
        <p:xfrm>
          <a:off x="6096000" y="3657600"/>
          <a:ext cx="3009900" cy="251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0"/>
            <a:ext cx="76338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In </a:t>
            </a:r>
            <a:r>
              <a:rPr lang="en-US" b="1" dirty="0" smtClean="0"/>
              <a:t>0.2% DMSO with </a:t>
            </a:r>
            <a:r>
              <a:rPr lang="en-US" b="1" dirty="0" smtClean="0"/>
              <a:t>different concentration of DHP2c (</a:t>
            </a:r>
            <a:r>
              <a:rPr lang="en-US" b="1" dirty="0" smtClean="0"/>
              <a:t>1/20/2016 </a:t>
            </a:r>
            <a:r>
              <a:rPr lang="en-US" b="1" dirty="0" smtClean="0"/>
              <a:t>– </a:t>
            </a:r>
            <a:r>
              <a:rPr lang="en-US" b="1" dirty="0" smtClean="0"/>
              <a:t>1/22/2016</a:t>
            </a:r>
            <a:r>
              <a:rPr lang="en-US" b="1" dirty="0" smtClean="0"/>
              <a:t>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810757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76400" y="2196699"/>
            <a:ext cx="5943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700" b="1" dirty="0" smtClean="0"/>
              <a:t>EC1.5 Calculation using standard curve at different [</a:t>
            </a:r>
            <a:r>
              <a:rPr lang="en-US" sz="2700" b="1" dirty="0" smtClean="0"/>
              <a:t>DHP2c</a:t>
            </a:r>
            <a:r>
              <a:rPr lang="en-US" sz="2700" b="1" dirty="0" smtClean="0"/>
              <a:t>]</a:t>
            </a:r>
            <a:endParaRPr lang="en-US" sz="2700" b="1" dirty="0"/>
          </a:p>
        </p:txBody>
      </p:sp>
    </p:spTree>
    <p:extLst>
      <p:ext uri="{BB962C8B-B14F-4D97-AF65-F5344CB8AC3E}">
        <p14:creationId xmlns:p14="http://schemas.microsoft.com/office/powerpoint/2010/main" val="5425298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81089" y="0"/>
            <a:ext cx="45301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smtClean="0"/>
              <a:t>EC1.5_DHP2c_Purified enzyme in 0.2% DMSO</a:t>
            </a:r>
            <a:endParaRPr lang="en-US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6945434"/>
              </p:ext>
            </p:extLst>
          </p:nvPr>
        </p:nvGraphicFramePr>
        <p:xfrm>
          <a:off x="609600" y="609603"/>
          <a:ext cx="7467600" cy="243839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33450"/>
                <a:gridCol w="933450"/>
                <a:gridCol w="933450"/>
                <a:gridCol w="933450"/>
                <a:gridCol w="933450"/>
                <a:gridCol w="933450"/>
                <a:gridCol w="933450"/>
                <a:gridCol w="933450"/>
              </a:tblGrid>
              <a:tr h="2709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 smtClean="0">
                          <a:effectLst/>
                          <a:latin typeface="+mn-lt"/>
                        </a:rPr>
                        <a:t>[DHP2c], </a:t>
                      </a:r>
                      <a:r>
                        <a:rPr lang="en-US" sz="1250" b="0" i="0" u="none" strike="noStrike" dirty="0" err="1" smtClean="0">
                          <a:effectLst/>
                          <a:latin typeface="Symbol" panose="05050102010706020507" pitchFamily="18" charset="2"/>
                        </a:rPr>
                        <a:t>m</a:t>
                      </a:r>
                      <a:r>
                        <a:rPr lang="en-US" sz="1250" b="0" i="0" u="none" strike="noStrike" dirty="0" err="1" smtClean="0">
                          <a:effectLst/>
                          <a:latin typeface="+mn-lt"/>
                        </a:rPr>
                        <a:t>M</a:t>
                      </a:r>
                      <a:endParaRPr lang="en-US" sz="125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 smtClean="0">
                          <a:effectLst/>
                          <a:latin typeface="+mn-lt"/>
                        </a:rPr>
                        <a:t>0min</a:t>
                      </a:r>
                      <a:endParaRPr lang="en-US" sz="125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 smtClean="0">
                          <a:effectLst/>
                          <a:latin typeface="+mn-lt"/>
                        </a:rPr>
                        <a:t>60min</a:t>
                      </a:r>
                      <a:endParaRPr lang="en-US" sz="125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Symbol" panose="05050102010706020507" pitchFamily="18" charset="2"/>
                        </a:rPr>
                        <a:t>D</a:t>
                      </a:r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AFU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Ratio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 err="1">
                          <a:effectLst/>
                          <a:latin typeface="Symbol" panose="05050102010706020507" pitchFamily="18" charset="2"/>
                        </a:rPr>
                        <a:t>Dm</a:t>
                      </a:r>
                      <a:r>
                        <a:rPr lang="en-US" sz="1250" b="0" i="0" u="none" strike="noStrike" dirty="0" err="1">
                          <a:effectLst/>
                          <a:latin typeface="+mn-lt"/>
                        </a:rPr>
                        <a:t>M</a:t>
                      </a:r>
                      <a:endParaRPr lang="en-US" sz="125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Ratio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Slope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09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253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294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41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1.00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0.219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1.00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184.66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09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435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499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65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1.59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0.349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1.59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184.76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09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591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728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137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3.38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0.824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3.75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166.36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09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1005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1172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167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4.12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1.188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5.42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140.58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09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100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1226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1397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171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4.22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1.551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7.07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110.23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09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200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1887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136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3.36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2.003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9.13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67.89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09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300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2331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2368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37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0.91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0.772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3.52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47.91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09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400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2462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2461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-0.01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-0.016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-0.07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30.87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41750343"/>
              </p:ext>
            </p:extLst>
          </p:nvPr>
        </p:nvGraphicFramePr>
        <p:xfrm>
          <a:off x="2057400" y="3276600"/>
          <a:ext cx="4648200" cy="327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656274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27254" y="0"/>
            <a:ext cx="45828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smtClean="0"/>
              <a:t>EC1.5_DHP2c_Purified enzyme in Assay buffer</a:t>
            </a:r>
            <a:endParaRPr lang="en-US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5626245"/>
              </p:ext>
            </p:extLst>
          </p:nvPr>
        </p:nvGraphicFramePr>
        <p:xfrm>
          <a:off x="609600" y="609603"/>
          <a:ext cx="7467600" cy="18965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33450"/>
                <a:gridCol w="933450"/>
                <a:gridCol w="933450"/>
                <a:gridCol w="933450"/>
                <a:gridCol w="933450"/>
                <a:gridCol w="933450"/>
                <a:gridCol w="933450"/>
                <a:gridCol w="933450"/>
              </a:tblGrid>
              <a:tr h="2709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 smtClean="0">
                          <a:effectLst/>
                          <a:latin typeface="+mn-lt"/>
                        </a:rPr>
                        <a:t>[DHP2c], </a:t>
                      </a:r>
                      <a:r>
                        <a:rPr lang="en-US" sz="1250" b="0" i="0" u="none" strike="noStrike" dirty="0" err="1" smtClean="0">
                          <a:effectLst/>
                          <a:latin typeface="Symbol" panose="05050102010706020507" pitchFamily="18" charset="2"/>
                        </a:rPr>
                        <a:t>m</a:t>
                      </a:r>
                      <a:r>
                        <a:rPr lang="en-US" sz="1250" b="0" i="0" u="none" strike="noStrike" dirty="0" err="1" smtClean="0">
                          <a:effectLst/>
                          <a:latin typeface="+mn-lt"/>
                        </a:rPr>
                        <a:t>M</a:t>
                      </a:r>
                      <a:endParaRPr lang="en-US" sz="125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 smtClean="0">
                          <a:effectLst/>
                          <a:latin typeface="+mn-lt"/>
                        </a:rPr>
                        <a:t>0min</a:t>
                      </a:r>
                      <a:endParaRPr lang="en-US" sz="125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 smtClean="0">
                          <a:effectLst/>
                          <a:latin typeface="+mn-lt"/>
                        </a:rPr>
                        <a:t>60min</a:t>
                      </a:r>
                      <a:endParaRPr lang="en-US" sz="125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Symbol" panose="05050102010706020507" pitchFamily="18" charset="2"/>
                        </a:rPr>
                        <a:t>D</a:t>
                      </a:r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AFU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Ratio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 err="1">
                          <a:effectLst/>
                          <a:latin typeface="Symbol" panose="05050102010706020507" pitchFamily="18" charset="2"/>
                        </a:rPr>
                        <a:t>Dm</a:t>
                      </a:r>
                      <a:r>
                        <a:rPr lang="en-US" sz="1250" b="0" i="0" u="none" strike="noStrike" dirty="0" err="1">
                          <a:effectLst/>
                          <a:latin typeface="+mn-lt"/>
                        </a:rPr>
                        <a:t>M</a:t>
                      </a:r>
                      <a:endParaRPr lang="en-US" sz="125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Ratio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Slope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09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194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332.5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1.00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1.00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0.805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1.00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172.05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09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397.5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636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1.72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1.59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1.402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1.74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170.17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09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640.5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1005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2.63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3.38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2.313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2.87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157.61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09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999.5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1421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3.04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4.12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3.035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3.77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138.87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09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 smtClean="0">
                          <a:effectLst/>
                          <a:latin typeface="+mn-lt"/>
                        </a:rPr>
                        <a:t>75</a:t>
                      </a:r>
                      <a:endParaRPr lang="en-US" sz="125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1369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1923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4.00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4.22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4.436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5.51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124.9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09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 smtClean="0">
                          <a:effectLst/>
                          <a:latin typeface="+mn-lt"/>
                        </a:rPr>
                        <a:t>100</a:t>
                      </a:r>
                      <a:endParaRPr lang="en-US" sz="125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1518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2108.5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4.26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3.36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5.227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6.49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112.98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50390399"/>
              </p:ext>
            </p:extLst>
          </p:nvPr>
        </p:nvGraphicFramePr>
        <p:xfrm>
          <a:off x="2133600" y="2819400"/>
          <a:ext cx="4648200" cy="335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412438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24306</TotalTime>
  <Words>696</Words>
  <Application>Microsoft Office PowerPoint</Application>
  <PresentationFormat>On-screen Show (4:3)</PresentationFormat>
  <Paragraphs>420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xguan</dc:creator>
  <cp:lastModifiedBy>xguan</cp:lastModifiedBy>
  <cp:revision>54</cp:revision>
  <cp:lastPrinted>2016-01-10T18:21:29Z</cp:lastPrinted>
  <dcterms:created xsi:type="dcterms:W3CDTF">2015-12-02T14:53:39Z</dcterms:created>
  <dcterms:modified xsi:type="dcterms:W3CDTF">2016-01-22T21:42:39Z</dcterms:modified>
</cp:coreProperties>
</file>