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rts/chart47.xml" ContentType="application/vnd.openxmlformats-officedocument.drawingml.chart+xml"/>
  <Override PartName="/ppt/charts/chart48.xml" ContentType="application/vnd.openxmlformats-officedocument.drawingml.chart+xml"/>
  <Override PartName="/ppt/charts/chart49.xml" ContentType="application/vnd.openxmlformats-officedocument.drawingml.chart+xml"/>
  <Override PartName="/ppt/charts/chart50.xml" ContentType="application/vnd.openxmlformats-officedocument.drawingml.chart+xml"/>
  <Override PartName="/ppt/charts/chart51.xml" ContentType="application/vnd.openxmlformats-officedocument.drawingml.chart+xml"/>
  <Override PartName="/ppt/charts/chart52.xml" ContentType="application/vnd.openxmlformats-officedocument.drawingml.chart+xml"/>
  <Override PartName="/ppt/charts/chart53.xml" ContentType="application/vnd.openxmlformats-officedocument.drawingml.chart+xml"/>
  <Override PartName="/ppt/charts/chart54.xml" ContentType="application/vnd.openxmlformats-officedocument.drawingml.chart+xml"/>
  <Override PartName="/ppt/charts/chart5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58" r:id="rId3"/>
    <p:sldId id="263" r:id="rId4"/>
    <p:sldId id="264" r:id="rId5"/>
    <p:sldId id="265" r:id="rId6"/>
    <p:sldId id="266" r:id="rId7"/>
    <p:sldId id="267" r:id="rId8"/>
    <p:sldId id="268" r:id="rId9"/>
    <p:sldId id="269" r:id="rId10"/>
    <p:sldId id="279" r:id="rId11"/>
    <p:sldId id="270" r:id="rId12"/>
    <p:sldId id="281" r:id="rId13"/>
    <p:sldId id="271" r:id="rId14"/>
    <p:sldId id="276" r:id="rId15"/>
    <p:sldId id="277" r:id="rId16"/>
    <p:sldId id="278" r:id="rId17"/>
    <p:sldId id="272" r:id="rId18"/>
    <p:sldId id="273" r:id="rId19"/>
    <p:sldId id="274" r:id="rId20"/>
    <p:sldId id="275" r:id="rId21"/>
    <p:sldId id="28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4676" autoAdjust="0"/>
  </p:normalViewPr>
  <p:slideViewPr>
    <p:cSldViewPr>
      <p:cViewPr varScale="1">
        <p:scale>
          <a:sx n="88" d="100"/>
          <a:sy n="88" d="100"/>
        </p:scale>
        <p:origin x="-97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1" Type="http://schemas.openxmlformats.org/officeDocument/2006/relationships/oleObject" Target="file:///H:\11.2015\New%20fitting%20using%20new%20standard%20curv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xguan\Documents\gxy\Data\2015\DMSO%20issue\12.22.2015.xls"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xguan\Documents\gxy\Data\2015\DMSO%20issue\12.22.2015.xls"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39.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41.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42.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43.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44.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45.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46.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47.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48.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49.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50.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51.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52.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53.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54.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55.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xguan\Documents\gxy\Data\2015\DMSO%20issue\Standard%20curve_12.21.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28575">
              <a:noFill/>
            </a:ln>
          </c:spPr>
          <c:trendline>
            <c:spPr>
              <a:ln>
                <a:solidFill>
                  <a:schemeClr val="accent1"/>
                </a:solidFill>
              </a:ln>
            </c:spPr>
            <c:trendlineType val="linear"/>
            <c:intercept val="0"/>
            <c:dispRSqr val="1"/>
            <c:dispEq val="1"/>
            <c:trendlineLbl>
              <c:layout>
                <c:manualLayout>
                  <c:x val="-0.21391907571837224"/>
                  <c:y val="1.2513852435112285E-2"/>
                </c:manualLayout>
              </c:layout>
              <c:numFmt formatCode="General" sourceLinked="0"/>
            </c:trendlineLbl>
          </c:trendline>
          <c:xVal>
            <c:numRef>
              <c:f>Data!$B$26:$B$33</c:f>
              <c:numCache>
                <c:formatCode>General</c:formatCode>
                <c:ptCount val="8"/>
                <c:pt idx="0">
                  <c:v>15</c:v>
                </c:pt>
                <c:pt idx="1">
                  <c:v>7.5</c:v>
                </c:pt>
                <c:pt idx="2">
                  <c:v>3.75</c:v>
                </c:pt>
                <c:pt idx="3">
                  <c:v>1.875</c:v>
                </c:pt>
                <c:pt idx="4">
                  <c:v>0.9375</c:v>
                </c:pt>
                <c:pt idx="5">
                  <c:v>0.46875</c:v>
                </c:pt>
                <c:pt idx="6">
                  <c:v>0.234375</c:v>
                </c:pt>
                <c:pt idx="7">
                  <c:v>0</c:v>
                </c:pt>
              </c:numCache>
            </c:numRef>
          </c:xVal>
          <c:yVal>
            <c:numRef>
              <c:f>Data!$D$26:$D$33</c:f>
              <c:numCache>
                <c:formatCode>General</c:formatCode>
                <c:ptCount val="8"/>
                <c:pt idx="0">
                  <c:v>5153</c:v>
                </c:pt>
                <c:pt idx="1">
                  <c:v>2535</c:v>
                </c:pt>
                <c:pt idx="2">
                  <c:v>1292</c:v>
                </c:pt>
                <c:pt idx="3">
                  <c:v>626</c:v>
                </c:pt>
                <c:pt idx="4">
                  <c:v>281</c:v>
                </c:pt>
                <c:pt idx="5">
                  <c:v>133</c:v>
                </c:pt>
                <c:pt idx="6">
                  <c:v>61</c:v>
                </c:pt>
                <c:pt idx="7">
                  <c:v>0</c:v>
                </c:pt>
              </c:numCache>
            </c:numRef>
          </c:yVal>
          <c:smooth val="0"/>
        </c:ser>
        <c:dLbls>
          <c:showLegendKey val="0"/>
          <c:showVal val="0"/>
          <c:showCatName val="0"/>
          <c:showSerName val="0"/>
          <c:showPercent val="0"/>
          <c:showBubbleSize val="0"/>
        </c:dLbls>
        <c:axId val="74222976"/>
        <c:axId val="74256384"/>
      </c:scatterChart>
      <c:valAx>
        <c:axId val="74222976"/>
        <c:scaling>
          <c:orientation val="minMax"/>
        </c:scaling>
        <c:delete val="0"/>
        <c:axPos val="b"/>
        <c:title>
          <c:tx>
            <c:rich>
              <a:bodyPr/>
              <a:lstStyle/>
              <a:p>
                <a:pPr>
                  <a:defRPr/>
                </a:pPr>
                <a:r>
                  <a:rPr lang="en-US"/>
                  <a:t>[Standard], uM</a:t>
                </a:r>
              </a:p>
            </c:rich>
          </c:tx>
          <c:layout/>
          <c:overlay val="0"/>
        </c:title>
        <c:numFmt formatCode="General" sourceLinked="1"/>
        <c:majorTickMark val="out"/>
        <c:minorTickMark val="none"/>
        <c:tickLblPos val="nextTo"/>
        <c:crossAx val="74256384"/>
        <c:crosses val="autoZero"/>
        <c:crossBetween val="midCat"/>
      </c:valAx>
      <c:valAx>
        <c:axId val="74256384"/>
        <c:scaling>
          <c:orientation val="minMax"/>
        </c:scaling>
        <c:delete val="0"/>
        <c:axPos val="l"/>
        <c:title>
          <c:tx>
            <c:rich>
              <a:bodyPr rot="-5400000" vert="horz"/>
              <a:lstStyle/>
              <a:p>
                <a:pPr>
                  <a:defRPr/>
                </a:pPr>
                <a:r>
                  <a:rPr lang="en-US"/>
                  <a:t>AFU</a:t>
                </a:r>
              </a:p>
            </c:rich>
          </c:tx>
          <c:layout/>
          <c:overlay val="0"/>
        </c:title>
        <c:numFmt formatCode="General" sourceLinked="1"/>
        <c:majorTickMark val="out"/>
        <c:minorTickMark val="none"/>
        <c:tickLblPos val="nextTo"/>
        <c:crossAx val="74222976"/>
        <c:crosses val="autoZero"/>
        <c:crossBetween val="midCat"/>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0.5% DMSO 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DHP1c!$J$14:$J$21</c:f>
              <c:numCache>
                <c:formatCode>General</c:formatCode>
                <c:ptCount val="8"/>
                <c:pt idx="0">
                  <c:v>0</c:v>
                </c:pt>
                <c:pt idx="1">
                  <c:v>55</c:v>
                </c:pt>
                <c:pt idx="2">
                  <c:v>93</c:v>
                </c:pt>
                <c:pt idx="3">
                  <c:v>178</c:v>
                </c:pt>
                <c:pt idx="4">
                  <c:v>318</c:v>
                </c:pt>
                <c:pt idx="5">
                  <c:v>510</c:v>
                </c:pt>
                <c:pt idx="6">
                  <c:v>661</c:v>
                </c:pt>
                <c:pt idx="7">
                  <c:v>1409</c:v>
                </c:pt>
              </c:numCache>
            </c:numRef>
          </c:yVal>
          <c:smooth val="0"/>
        </c:ser>
        <c:dLbls>
          <c:showLegendKey val="0"/>
          <c:showVal val="0"/>
          <c:showCatName val="0"/>
          <c:showSerName val="0"/>
          <c:showPercent val="0"/>
          <c:showBubbleSize val="0"/>
        </c:dLbls>
        <c:axId val="116669440"/>
        <c:axId val="150097920"/>
      </c:scatterChart>
      <c:valAx>
        <c:axId val="116669440"/>
        <c:scaling>
          <c:orientation val="minMax"/>
        </c:scaling>
        <c:delete val="0"/>
        <c:axPos val="b"/>
        <c:numFmt formatCode="General" sourceLinked="1"/>
        <c:majorTickMark val="out"/>
        <c:minorTickMark val="none"/>
        <c:tickLblPos val="nextTo"/>
        <c:crossAx val="150097920"/>
        <c:crosses val="autoZero"/>
        <c:crossBetween val="midCat"/>
      </c:valAx>
      <c:valAx>
        <c:axId val="150097920"/>
        <c:scaling>
          <c:orientation val="minMax"/>
        </c:scaling>
        <c:delete val="0"/>
        <c:axPos val="l"/>
        <c:numFmt formatCode="General" sourceLinked="1"/>
        <c:majorTickMark val="out"/>
        <c:minorTickMark val="none"/>
        <c:tickLblPos val="nextTo"/>
        <c:crossAx val="116669440"/>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0.5% DMSO 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DHP1c!$K$14:$K$21</c:f>
              <c:numCache>
                <c:formatCode>General</c:formatCode>
                <c:ptCount val="8"/>
                <c:pt idx="0">
                  <c:v>0</c:v>
                </c:pt>
                <c:pt idx="1">
                  <c:v>23</c:v>
                </c:pt>
                <c:pt idx="2">
                  <c:v>63</c:v>
                </c:pt>
                <c:pt idx="3">
                  <c:v>132</c:v>
                </c:pt>
                <c:pt idx="4">
                  <c:v>272</c:v>
                </c:pt>
                <c:pt idx="5">
                  <c:v>465</c:v>
                </c:pt>
                <c:pt idx="6">
                  <c:v>904</c:v>
                </c:pt>
                <c:pt idx="7">
                  <c:v>1397</c:v>
                </c:pt>
              </c:numCache>
            </c:numRef>
          </c:yVal>
          <c:smooth val="0"/>
        </c:ser>
        <c:dLbls>
          <c:showLegendKey val="0"/>
          <c:showVal val="0"/>
          <c:showCatName val="0"/>
          <c:showSerName val="0"/>
          <c:showPercent val="0"/>
          <c:showBubbleSize val="0"/>
        </c:dLbls>
        <c:axId val="157591808"/>
        <c:axId val="157893376"/>
      </c:scatterChart>
      <c:valAx>
        <c:axId val="157591808"/>
        <c:scaling>
          <c:orientation val="minMax"/>
        </c:scaling>
        <c:delete val="0"/>
        <c:axPos val="b"/>
        <c:numFmt formatCode="General" sourceLinked="1"/>
        <c:majorTickMark val="out"/>
        <c:minorTickMark val="none"/>
        <c:tickLblPos val="nextTo"/>
        <c:crossAx val="157893376"/>
        <c:crosses val="autoZero"/>
        <c:crossBetween val="midCat"/>
      </c:valAx>
      <c:valAx>
        <c:axId val="157893376"/>
        <c:scaling>
          <c:orientation val="minMax"/>
        </c:scaling>
        <c:delete val="0"/>
        <c:axPos val="l"/>
        <c:numFmt formatCode="General" sourceLinked="1"/>
        <c:majorTickMark val="out"/>
        <c:minorTickMark val="none"/>
        <c:tickLblPos val="nextTo"/>
        <c:crossAx val="157591808"/>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0.5% DMSO 10uM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DHP1c!$L$14:$L$21</c:f>
              <c:numCache>
                <c:formatCode>General</c:formatCode>
                <c:ptCount val="8"/>
                <c:pt idx="0">
                  <c:v>0</c:v>
                </c:pt>
                <c:pt idx="2">
                  <c:v>49</c:v>
                </c:pt>
                <c:pt idx="3">
                  <c:v>88</c:v>
                </c:pt>
                <c:pt idx="4">
                  <c:v>211</c:v>
                </c:pt>
                <c:pt idx="5">
                  <c:v>431</c:v>
                </c:pt>
                <c:pt idx="6">
                  <c:v>685</c:v>
                </c:pt>
                <c:pt idx="7">
                  <c:v>1314</c:v>
                </c:pt>
              </c:numCache>
            </c:numRef>
          </c:yVal>
          <c:smooth val="0"/>
        </c:ser>
        <c:dLbls>
          <c:showLegendKey val="0"/>
          <c:showVal val="0"/>
          <c:showCatName val="0"/>
          <c:showSerName val="0"/>
          <c:showPercent val="0"/>
          <c:showBubbleSize val="0"/>
        </c:dLbls>
        <c:axId val="158532352"/>
        <c:axId val="158544640"/>
      </c:scatterChart>
      <c:valAx>
        <c:axId val="158532352"/>
        <c:scaling>
          <c:orientation val="minMax"/>
        </c:scaling>
        <c:delete val="0"/>
        <c:axPos val="b"/>
        <c:numFmt formatCode="General" sourceLinked="1"/>
        <c:majorTickMark val="out"/>
        <c:minorTickMark val="none"/>
        <c:tickLblPos val="nextTo"/>
        <c:crossAx val="158544640"/>
        <c:crosses val="autoZero"/>
        <c:crossBetween val="midCat"/>
      </c:valAx>
      <c:valAx>
        <c:axId val="158544640"/>
        <c:scaling>
          <c:orientation val="minMax"/>
        </c:scaling>
        <c:delete val="0"/>
        <c:axPos val="l"/>
        <c:numFmt formatCode="General" sourceLinked="1"/>
        <c:majorTickMark val="out"/>
        <c:minorTickMark val="none"/>
        <c:tickLblPos val="nextTo"/>
        <c:crossAx val="15853235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0.5% DMSO 25uM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DHP1c!$M$14:$M$21</c:f>
              <c:numCache>
                <c:formatCode>General</c:formatCode>
                <c:ptCount val="8"/>
                <c:pt idx="0">
                  <c:v>0</c:v>
                </c:pt>
                <c:pt idx="3">
                  <c:v>14</c:v>
                </c:pt>
                <c:pt idx="4">
                  <c:v>148</c:v>
                </c:pt>
                <c:pt idx="5">
                  <c:v>349</c:v>
                </c:pt>
                <c:pt idx="6">
                  <c:v>722</c:v>
                </c:pt>
                <c:pt idx="7">
                  <c:v>1306</c:v>
                </c:pt>
              </c:numCache>
            </c:numRef>
          </c:yVal>
          <c:smooth val="0"/>
        </c:ser>
        <c:dLbls>
          <c:showLegendKey val="0"/>
          <c:showVal val="0"/>
          <c:showCatName val="0"/>
          <c:showSerName val="0"/>
          <c:showPercent val="0"/>
          <c:showBubbleSize val="0"/>
        </c:dLbls>
        <c:axId val="158771456"/>
        <c:axId val="164519296"/>
      </c:scatterChart>
      <c:valAx>
        <c:axId val="158771456"/>
        <c:scaling>
          <c:orientation val="minMax"/>
        </c:scaling>
        <c:delete val="0"/>
        <c:axPos val="b"/>
        <c:numFmt formatCode="General" sourceLinked="1"/>
        <c:majorTickMark val="out"/>
        <c:minorTickMark val="none"/>
        <c:tickLblPos val="nextTo"/>
        <c:crossAx val="164519296"/>
        <c:crosses val="autoZero"/>
        <c:crossBetween val="midCat"/>
      </c:valAx>
      <c:valAx>
        <c:axId val="164519296"/>
        <c:scaling>
          <c:orientation val="minMax"/>
        </c:scaling>
        <c:delete val="0"/>
        <c:axPos val="l"/>
        <c:numFmt formatCode="General" sourceLinked="1"/>
        <c:majorTickMark val="out"/>
        <c:minorTickMark val="none"/>
        <c:tickLblPos val="nextTo"/>
        <c:crossAx val="158771456"/>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1% DMSO 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DHP1c!$N$14:$N$21</c:f>
              <c:numCache>
                <c:formatCode>General</c:formatCode>
                <c:ptCount val="8"/>
                <c:pt idx="0">
                  <c:v>0</c:v>
                </c:pt>
                <c:pt idx="1">
                  <c:v>50</c:v>
                </c:pt>
                <c:pt idx="2">
                  <c:v>90</c:v>
                </c:pt>
                <c:pt idx="3">
                  <c:v>171</c:v>
                </c:pt>
                <c:pt idx="4">
                  <c:v>314</c:v>
                </c:pt>
                <c:pt idx="5">
                  <c:v>547</c:v>
                </c:pt>
                <c:pt idx="6">
                  <c:v>984</c:v>
                </c:pt>
                <c:pt idx="7">
                  <c:v>1782</c:v>
                </c:pt>
              </c:numCache>
            </c:numRef>
          </c:yVal>
          <c:smooth val="0"/>
        </c:ser>
        <c:dLbls>
          <c:showLegendKey val="0"/>
          <c:showVal val="0"/>
          <c:showCatName val="0"/>
          <c:showSerName val="0"/>
          <c:showPercent val="0"/>
          <c:showBubbleSize val="0"/>
        </c:dLbls>
        <c:axId val="158534656"/>
        <c:axId val="158750592"/>
      </c:scatterChart>
      <c:valAx>
        <c:axId val="158534656"/>
        <c:scaling>
          <c:orientation val="minMax"/>
        </c:scaling>
        <c:delete val="0"/>
        <c:axPos val="b"/>
        <c:numFmt formatCode="General" sourceLinked="1"/>
        <c:majorTickMark val="out"/>
        <c:minorTickMark val="none"/>
        <c:tickLblPos val="nextTo"/>
        <c:crossAx val="158750592"/>
        <c:crosses val="autoZero"/>
        <c:crossBetween val="midCat"/>
      </c:valAx>
      <c:valAx>
        <c:axId val="158750592"/>
        <c:scaling>
          <c:orientation val="minMax"/>
        </c:scaling>
        <c:delete val="0"/>
        <c:axPos val="l"/>
        <c:numFmt formatCode="General" sourceLinked="1"/>
        <c:majorTickMark val="out"/>
        <c:minorTickMark val="none"/>
        <c:tickLblPos val="nextTo"/>
        <c:crossAx val="158534656"/>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1% DMSO 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DHP1c!$O$14:$O$21</c:f>
              <c:numCache>
                <c:formatCode>General</c:formatCode>
                <c:ptCount val="8"/>
                <c:pt idx="0">
                  <c:v>0</c:v>
                </c:pt>
                <c:pt idx="1">
                  <c:v>29</c:v>
                </c:pt>
                <c:pt idx="2">
                  <c:v>72</c:v>
                </c:pt>
                <c:pt idx="3">
                  <c:v>122</c:v>
                </c:pt>
                <c:pt idx="4">
                  <c:v>316</c:v>
                </c:pt>
                <c:pt idx="5">
                  <c:v>534</c:v>
                </c:pt>
                <c:pt idx="6">
                  <c:v>964</c:v>
                </c:pt>
                <c:pt idx="7">
                  <c:v>1398</c:v>
                </c:pt>
              </c:numCache>
            </c:numRef>
          </c:yVal>
          <c:smooth val="0"/>
        </c:ser>
        <c:dLbls>
          <c:showLegendKey val="0"/>
          <c:showVal val="0"/>
          <c:showCatName val="0"/>
          <c:showSerName val="0"/>
          <c:showPercent val="0"/>
          <c:showBubbleSize val="0"/>
        </c:dLbls>
        <c:axId val="164545664"/>
        <c:axId val="164573568"/>
      </c:scatterChart>
      <c:valAx>
        <c:axId val="164545664"/>
        <c:scaling>
          <c:orientation val="minMax"/>
        </c:scaling>
        <c:delete val="0"/>
        <c:axPos val="b"/>
        <c:numFmt formatCode="General" sourceLinked="1"/>
        <c:majorTickMark val="out"/>
        <c:minorTickMark val="none"/>
        <c:tickLblPos val="nextTo"/>
        <c:crossAx val="164573568"/>
        <c:crosses val="autoZero"/>
        <c:crossBetween val="midCat"/>
      </c:valAx>
      <c:valAx>
        <c:axId val="164573568"/>
        <c:scaling>
          <c:orientation val="minMax"/>
        </c:scaling>
        <c:delete val="0"/>
        <c:axPos val="l"/>
        <c:numFmt formatCode="General" sourceLinked="1"/>
        <c:majorTickMark val="out"/>
        <c:minorTickMark val="none"/>
        <c:tickLblPos val="nextTo"/>
        <c:crossAx val="164545664"/>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1% DMSO 10uM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DHP1c!$P$14:$P$21</c:f>
              <c:numCache>
                <c:formatCode>General</c:formatCode>
                <c:ptCount val="8"/>
                <c:pt idx="0">
                  <c:v>0</c:v>
                </c:pt>
                <c:pt idx="2">
                  <c:v>38</c:v>
                </c:pt>
                <c:pt idx="3">
                  <c:v>84</c:v>
                </c:pt>
                <c:pt idx="4">
                  <c:v>244</c:v>
                </c:pt>
                <c:pt idx="5">
                  <c:v>370</c:v>
                </c:pt>
                <c:pt idx="6">
                  <c:v>750</c:v>
                </c:pt>
                <c:pt idx="7">
                  <c:v>1426</c:v>
                </c:pt>
              </c:numCache>
            </c:numRef>
          </c:yVal>
          <c:smooth val="0"/>
        </c:ser>
        <c:dLbls>
          <c:showLegendKey val="0"/>
          <c:showVal val="0"/>
          <c:showCatName val="0"/>
          <c:showSerName val="0"/>
          <c:showPercent val="0"/>
          <c:showBubbleSize val="0"/>
        </c:dLbls>
        <c:axId val="166115968"/>
        <c:axId val="166433536"/>
      </c:scatterChart>
      <c:valAx>
        <c:axId val="166115968"/>
        <c:scaling>
          <c:orientation val="minMax"/>
        </c:scaling>
        <c:delete val="0"/>
        <c:axPos val="b"/>
        <c:numFmt formatCode="General" sourceLinked="1"/>
        <c:majorTickMark val="out"/>
        <c:minorTickMark val="none"/>
        <c:tickLblPos val="nextTo"/>
        <c:crossAx val="166433536"/>
        <c:crosses val="autoZero"/>
        <c:crossBetween val="midCat"/>
      </c:valAx>
      <c:valAx>
        <c:axId val="166433536"/>
        <c:scaling>
          <c:orientation val="minMax"/>
        </c:scaling>
        <c:delete val="0"/>
        <c:axPos val="l"/>
        <c:numFmt formatCode="General" sourceLinked="1"/>
        <c:majorTickMark val="out"/>
        <c:minorTickMark val="none"/>
        <c:tickLblPos val="nextTo"/>
        <c:crossAx val="166115968"/>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1% DMSO 25uM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DHP1c!$Q$14:$Q$21</c:f>
              <c:numCache>
                <c:formatCode>General</c:formatCode>
                <c:ptCount val="8"/>
                <c:pt idx="0">
                  <c:v>0</c:v>
                </c:pt>
                <c:pt idx="3">
                  <c:v>38</c:v>
                </c:pt>
                <c:pt idx="4">
                  <c:v>62</c:v>
                </c:pt>
                <c:pt idx="5">
                  <c:v>204</c:v>
                </c:pt>
                <c:pt idx="6">
                  <c:v>523</c:v>
                </c:pt>
                <c:pt idx="7">
                  <c:v>990</c:v>
                </c:pt>
              </c:numCache>
            </c:numRef>
          </c:yVal>
          <c:smooth val="0"/>
        </c:ser>
        <c:dLbls>
          <c:showLegendKey val="0"/>
          <c:showVal val="0"/>
          <c:showCatName val="0"/>
          <c:showSerName val="0"/>
          <c:showPercent val="0"/>
          <c:showBubbleSize val="0"/>
        </c:dLbls>
        <c:axId val="196028672"/>
        <c:axId val="196074880"/>
      </c:scatterChart>
      <c:valAx>
        <c:axId val="196028672"/>
        <c:scaling>
          <c:orientation val="minMax"/>
        </c:scaling>
        <c:delete val="0"/>
        <c:axPos val="b"/>
        <c:numFmt formatCode="General" sourceLinked="1"/>
        <c:majorTickMark val="out"/>
        <c:minorTickMark val="none"/>
        <c:tickLblPos val="nextTo"/>
        <c:crossAx val="196074880"/>
        <c:crosses val="autoZero"/>
        <c:crossBetween val="midCat"/>
      </c:valAx>
      <c:valAx>
        <c:axId val="196074880"/>
        <c:scaling>
          <c:orientation val="minMax"/>
        </c:scaling>
        <c:delete val="0"/>
        <c:axPos val="l"/>
        <c:numFmt formatCode="General" sourceLinked="1"/>
        <c:majorTickMark val="out"/>
        <c:minorTickMark val="none"/>
        <c:tickLblPos val="nextTo"/>
        <c:crossAx val="19602867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2% DMSO 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DHP1c!$R$14:$R$21</c:f>
              <c:numCache>
                <c:formatCode>General</c:formatCode>
                <c:ptCount val="8"/>
                <c:pt idx="0">
                  <c:v>0</c:v>
                </c:pt>
                <c:pt idx="1">
                  <c:v>84</c:v>
                </c:pt>
                <c:pt idx="2">
                  <c:v>129</c:v>
                </c:pt>
                <c:pt idx="3">
                  <c:v>233</c:v>
                </c:pt>
                <c:pt idx="4">
                  <c:v>396</c:v>
                </c:pt>
                <c:pt idx="5">
                  <c:v>645</c:v>
                </c:pt>
                <c:pt idx="6">
                  <c:v>978</c:v>
                </c:pt>
                <c:pt idx="7">
                  <c:v>1593</c:v>
                </c:pt>
              </c:numCache>
            </c:numRef>
          </c:yVal>
          <c:smooth val="0"/>
        </c:ser>
        <c:dLbls>
          <c:showLegendKey val="0"/>
          <c:showVal val="0"/>
          <c:showCatName val="0"/>
          <c:showSerName val="0"/>
          <c:showPercent val="0"/>
          <c:showBubbleSize val="0"/>
        </c:dLbls>
        <c:axId val="199950336"/>
        <c:axId val="207296768"/>
      </c:scatterChart>
      <c:valAx>
        <c:axId val="199950336"/>
        <c:scaling>
          <c:orientation val="minMax"/>
        </c:scaling>
        <c:delete val="0"/>
        <c:axPos val="b"/>
        <c:numFmt formatCode="General" sourceLinked="1"/>
        <c:majorTickMark val="out"/>
        <c:minorTickMark val="none"/>
        <c:tickLblPos val="nextTo"/>
        <c:crossAx val="207296768"/>
        <c:crosses val="autoZero"/>
        <c:crossBetween val="midCat"/>
      </c:valAx>
      <c:valAx>
        <c:axId val="207296768"/>
        <c:scaling>
          <c:orientation val="minMax"/>
        </c:scaling>
        <c:delete val="0"/>
        <c:axPos val="l"/>
        <c:numFmt formatCode="General" sourceLinked="1"/>
        <c:majorTickMark val="out"/>
        <c:minorTickMark val="none"/>
        <c:tickLblPos val="nextTo"/>
        <c:crossAx val="199950336"/>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2% DMSO 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DHP1c!$S$14:$S$21</c:f>
              <c:numCache>
                <c:formatCode>General</c:formatCode>
                <c:ptCount val="8"/>
                <c:pt idx="0">
                  <c:v>0</c:v>
                </c:pt>
                <c:pt idx="1">
                  <c:v>6</c:v>
                </c:pt>
                <c:pt idx="2">
                  <c:v>34</c:v>
                </c:pt>
                <c:pt idx="3">
                  <c:v>55</c:v>
                </c:pt>
                <c:pt idx="4">
                  <c:v>184</c:v>
                </c:pt>
                <c:pt idx="5">
                  <c:v>327</c:v>
                </c:pt>
                <c:pt idx="6">
                  <c:v>748</c:v>
                </c:pt>
                <c:pt idx="7">
                  <c:v>1339</c:v>
                </c:pt>
              </c:numCache>
            </c:numRef>
          </c:yVal>
          <c:smooth val="0"/>
        </c:ser>
        <c:dLbls>
          <c:showLegendKey val="0"/>
          <c:showVal val="0"/>
          <c:showCatName val="0"/>
          <c:showSerName val="0"/>
          <c:showPercent val="0"/>
          <c:showBubbleSize val="0"/>
        </c:dLbls>
        <c:axId val="208238848"/>
        <c:axId val="208259328"/>
      </c:scatterChart>
      <c:valAx>
        <c:axId val="208238848"/>
        <c:scaling>
          <c:orientation val="minMax"/>
        </c:scaling>
        <c:delete val="0"/>
        <c:axPos val="b"/>
        <c:numFmt formatCode="General" sourceLinked="1"/>
        <c:majorTickMark val="out"/>
        <c:minorTickMark val="none"/>
        <c:tickLblPos val="nextTo"/>
        <c:crossAx val="208259328"/>
        <c:crosses val="autoZero"/>
        <c:crossBetween val="midCat"/>
      </c:valAx>
      <c:valAx>
        <c:axId val="208259328"/>
        <c:scaling>
          <c:orientation val="minMax"/>
        </c:scaling>
        <c:delete val="0"/>
        <c:axPos val="l"/>
        <c:numFmt formatCode="General" sourceLinked="1"/>
        <c:majorTickMark val="out"/>
        <c:minorTickMark val="none"/>
        <c:tickLblPos val="nextTo"/>
        <c:crossAx val="208238848"/>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0.05% DMSO 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DHP1c!$B$14:$B$21</c:f>
              <c:numCache>
                <c:formatCode>General</c:formatCode>
                <c:ptCount val="8"/>
                <c:pt idx="0">
                  <c:v>0</c:v>
                </c:pt>
                <c:pt idx="1">
                  <c:v>50</c:v>
                </c:pt>
                <c:pt idx="2">
                  <c:v>94</c:v>
                </c:pt>
                <c:pt idx="3">
                  <c:v>171</c:v>
                </c:pt>
                <c:pt idx="4">
                  <c:v>293</c:v>
                </c:pt>
                <c:pt idx="5">
                  <c:v>512</c:v>
                </c:pt>
                <c:pt idx="6">
                  <c:v>928</c:v>
                </c:pt>
                <c:pt idx="7">
                  <c:v>1639</c:v>
                </c:pt>
              </c:numCache>
            </c:numRef>
          </c:yVal>
          <c:smooth val="0"/>
        </c:ser>
        <c:dLbls>
          <c:showLegendKey val="0"/>
          <c:showVal val="0"/>
          <c:showCatName val="0"/>
          <c:showSerName val="0"/>
          <c:showPercent val="0"/>
          <c:showBubbleSize val="0"/>
        </c:dLbls>
        <c:axId val="61707776"/>
        <c:axId val="61709312"/>
      </c:scatterChart>
      <c:valAx>
        <c:axId val="61707776"/>
        <c:scaling>
          <c:orientation val="minMax"/>
        </c:scaling>
        <c:delete val="0"/>
        <c:axPos val="b"/>
        <c:numFmt formatCode="General" sourceLinked="1"/>
        <c:majorTickMark val="out"/>
        <c:minorTickMark val="none"/>
        <c:tickLblPos val="nextTo"/>
        <c:crossAx val="61709312"/>
        <c:crosses val="autoZero"/>
        <c:crossBetween val="midCat"/>
      </c:valAx>
      <c:valAx>
        <c:axId val="61709312"/>
        <c:scaling>
          <c:orientation val="minMax"/>
        </c:scaling>
        <c:delete val="0"/>
        <c:axPos val="l"/>
        <c:numFmt formatCode="General" sourceLinked="1"/>
        <c:majorTickMark val="out"/>
        <c:minorTickMark val="none"/>
        <c:tickLblPos val="nextTo"/>
        <c:crossAx val="61707776"/>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2% DMSO 10uM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DHP1c!$T$14:$T$21</c:f>
              <c:numCache>
                <c:formatCode>General</c:formatCode>
                <c:ptCount val="8"/>
                <c:pt idx="0">
                  <c:v>0</c:v>
                </c:pt>
                <c:pt idx="2">
                  <c:v>19</c:v>
                </c:pt>
                <c:pt idx="3">
                  <c:v>48</c:v>
                </c:pt>
                <c:pt idx="4">
                  <c:v>88</c:v>
                </c:pt>
                <c:pt idx="5">
                  <c:v>245</c:v>
                </c:pt>
                <c:pt idx="6">
                  <c:v>631</c:v>
                </c:pt>
                <c:pt idx="7">
                  <c:v>1277</c:v>
                </c:pt>
              </c:numCache>
            </c:numRef>
          </c:yVal>
          <c:smooth val="0"/>
        </c:ser>
        <c:dLbls>
          <c:showLegendKey val="0"/>
          <c:showVal val="0"/>
          <c:showCatName val="0"/>
          <c:showSerName val="0"/>
          <c:showPercent val="0"/>
          <c:showBubbleSize val="0"/>
        </c:dLbls>
        <c:axId val="209768832"/>
        <c:axId val="209818368"/>
      </c:scatterChart>
      <c:valAx>
        <c:axId val="209768832"/>
        <c:scaling>
          <c:orientation val="minMax"/>
        </c:scaling>
        <c:delete val="0"/>
        <c:axPos val="b"/>
        <c:numFmt formatCode="General" sourceLinked="1"/>
        <c:majorTickMark val="out"/>
        <c:minorTickMark val="none"/>
        <c:tickLblPos val="nextTo"/>
        <c:crossAx val="209818368"/>
        <c:crosses val="autoZero"/>
        <c:crossBetween val="midCat"/>
      </c:valAx>
      <c:valAx>
        <c:axId val="209818368"/>
        <c:scaling>
          <c:orientation val="minMax"/>
        </c:scaling>
        <c:delete val="0"/>
        <c:axPos val="l"/>
        <c:numFmt formatCode="General" sourceLinked="1"/>
        <c:majorTickMark val="out"/>
        <c:minorTickMark val="none"/>
        <c:tickLblPos val="nextTo"/>
        <c:crossAx val="20976883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2% DMSO 25uM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DHP1c!$U$14:$U$21</c:f>
              <c:numCache>
                <c:formatCode>General</c:formatCode>
                <c:ptCount val="8"/>
                <c:pt idx="0">
                  <c:v>0</c:v>
                </c:pt>
                <c:pt idx="3">
                  <c:v>-26</c:v>
                </c:pt>
                <c:pt idx="4">
                  <c:v>41</c:v>
                </c:pt>
                <c:pt idx="5">
                  <c:v>134</c:v>
                </c:pt>
                <c:pt idx="6">
                  <c:v>484</c:v>
                </c:pt>
                <c:pt idx="7">
                  <c:v>1057</c:v>
                </c:pt>
              </c:numCache>
            </c:numRef>
          </c:yVal>
          <c:smooth val="0"/>
        </c:ser>
        <c:dLbls>
          <c:showLegendKey val="0"/>
          <c:showVal val="0"/>
          <c:showCatName val="0"/>
          <c:showSerName val="0"/>
          <c:showPercent val="0"/>
          <c:showBubbleSize val="0"/>
        </c:dLbls>
        <c:axId val="221333760"/>
        <c:axId val="221528064"/>
      </c:scatterChart>
      <c:valAx>
        <c:axId val="221333760"/>
        <c:scaling>
          <c:orientation val="minMax"/>
        </c:scaling>
        <c:delete val="0"/>
        <c:axPos val="b"/>
        <c:numFmt formatCode="General" sourceLinked="1"/>
        <c:majorTickMark val="out"/>
        <c:minorTickMark val="none"/>
        <c:tickLblPos val="nextTo"/>
        <c:crossAx val="221528064"/>
        <c:crosses val="autoZero"/>
        <c:crossBetween val="midCat"/>
      </c:valAx>
      <c:valAx>
        <c:axId val="221528064"/>
        <c:scaling>
          <c:orientation val="minMax"/>
        </c:scaling>
        <c:delete val="0"/>
        <c:axPos val="l"/>
        <c:numFmt formatCode="General" sourceLinked="1"/>
        <c:majorTickMark val="out"/>
        <c:minorTickMark val="none"/>
        <c:tickLblPos val="nextTo"/>
        <c:crossAx val="221333760"/>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5% DMSO 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DHP1c!$V$14:$V$21</c:f>
              <c:numCache>
                <c:formatCode>General</c:formatCode>
                <c:ptCount val="8"/>
                <c:pt idx="0">
                  <c:v>0</c:v>
                </c:pt>
                <c:pt idx="1">
                  <c:v>53</c:v>
                </c:pt>
                <c:pt idx="2">
                  <c:v>99</c:v>
                </c:pt>
                <c:pt idx="3">
                  <c:v>180</c:v>
                </c:pt>
                <c:pt idx="4">
                  <c:v>320</c:v>
                </c:pt>
                <c:pt idx="5">
                  <c:v>559</c:v>
                </c:pt>
                <c:pt idx="6">
                  <c:v>984</c:v>
                </c:pt>
                <c:pt idx="7">
                  <c:v>1677</c:v>
                </c:pt>
              </c:numCache>
            </c:numRef>
          </c:yVal>
          <c:smooth val="0"/>
        </c:ser>
        <c:dLbls>
          <c:showLegendKey val="0"/>
          <c:showVal val="0"/>
          <c:showCatName val="0"/>
          <c:showSerName val="0"/>
          <c:showPercent val="0"/>
          <c:showBubbleSize val="0"/>
        </c:dLbls>
        <c:axId val="113727744"/>
        <c:axId val="115207552"/>
      </c:scatterChart>
      <c:valAx>
        <c:axId val="113727744"/>
        <c:scaling>
          <c:orientation val="minMax"/>
        </c:scaling>
        <c:delete val="0"/>
        <c:axPos val="b"/>
        <c:numFmt formatCode="General" sourceLinked="1"/>
        <c:majorTickMark val="out"/>
        <c:minorTickMark val="none"/>
        <c:tickLblPos val="nextTo"/>
        <c:crossAx val="115207552"/>
        <c:crosses val="autoZero"/>
        <c:crossBetween val="midCat"/>
      </c:valAx>
      <c:valAx>
        <c:axId val="115207552"/>
        <c:scaling>
          <c:orientation val="minMax"/>
        </c:scaling>
        <c:delete val="0"/>
        <c:axPos val="l"/>
        <c:numFmt formatCode="General" sourceLinked="1"/>
        <c:majorTickMark val="out"/>
        <c:minorTickMark val="none"/>
        <c:tickLblPos val="nextTo"/>
        <c:crossAx val="113727744"/>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5% DMSO 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DHP1c!$W$14:$W$21</c:f>
              <c:numCache>
                <c:formatCode>General</c:formatCode>
                <c:ptCount val="8"/>
                <c:pt idx="0">
                  <c:v>0</c:v>
                </c:pt>
                <c:pt idx="1">
                  <c:v>8</c:v>
                </c:pt>
                <c:pt idx="2">
                  <c:v>20</c:v>
                </c:pt>
                <c:pt idx="3">
                  <c:v>82</c:v>
                </c:pt>
                <c:pt idx="4">
                  <c:v>199</c:v>
                </c:pt>
                <c:pt idx="5">
                  <c:v>373</c:v>
                </c:pt>
                <c:pt idx="6">
                  <c:v>804</c:v>
                </c:pt>
                <c:pt idx="7">
                  <c:v>1439</c:v>
                </c:pt>
              </c:numCache>
            </c:numRef>
          </c:yVal>
          <c:smooth val="0"/>
        </c:ser>
        <c:dLbls>
          <c:showLegendKey val="0"/>
          <c:showVal val="0"/>
          <c:showCatName val="0"/>
          <c:showSerName val="0"/>
          <c:showPercent val="0"/>
          <c:showBubbleSize val="0"/>
        </c:dLbls>
        <c:axId val="166114816"/>
        <c:axId val="207520896"/>
      </c:scatterChart>
      <c:valAx>
        <c:axId val="166114816"/>
        <c:scaling>
          <c:orientation val="minMax"/>
        </c:scaling>
        <c:delete val="0"/>
        <c:axPos val="b"/>
        <c:numFmt formatCode="General" sourceLinked="1"/>
        <c:majorTickMark val="out"/>
        <c:minorTickMark val="none"/>
        <c:tickLblPos val="nextTo"/>
        <c:crossAx val="207520896"/>
        <c:crosses val="autoZero"/>
        <c:crossBetween val="midCat"/>
      </c:valAx>
      <c:valAx>
        <c:axId val="207520896"/>
        <c:scaling>
          <c:orientation val="minMax"/>
        </c:scaling>
        <c:delete val="0"/>
        <c:axPos val="l"/>
        <c:numFmt formatCode="General" sourceLinked="1"/>
        <c:majorTickMark val="out"/>
        <c:minorTickMark val="none"/>
        <c:tickLblPos val="nextTo"/>
        <c:crossAx val="166114816"/>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5% DMSO 10uM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DHP1c!$X$14:$X$21</c:f>
              <c:numCache>
                <c:formatCode>General</c:formatCode>
                <c:ptCount val="8"/>
                <c:pt idx="0">
                  <c:v>0</c:v>
                </c:pt>
                <c:pt idx="1">
                  <c:v>7</c:v>
                </c:pt>
                <c:pt idx="2">
                  <c:v>21</c:v>
                </c:pt>
                <c:pt idx="3">
                  <c:v>95</c:v>
                </c:pt>
                <c:pt idx="4">
                  <c:v>163</c:v>
                </c:pt>
                <c:pt idx="5">
                  <c:v>319</c:v>
                </c:pt>
                <c:pt idx="6">
                  <c:v>743</c:v>
                </c:pt>
                <c:pt idx="7">
                  <c:v>1415</c:v>
                </c:pt>
              </c:numCache>
            </c:numRef>
          </c:yVal>
          <c:smooth val="0"/>
        </c:ser>
        <c:dLbls>
          <c:showLegendKey val="0"/>
          <c:showVal val="0"/>
          <c:showCatName val="0"/>
          <c:showSerName val="0"/>
          <c:showPercent val="0"/>
          <c:showBubbleSize val="0"/>
        </c:dLbls>
        <c:axId val="208257408"/>
        <c:axId val="209743872"/>
      </c:scatterChart>
      <c:valAx>
        <c:axId val="208257408"/>
        <c:scaling>
          <c:orientation val="minMax"/>
        </c:scaling>
        <c:delete val="0"/>
        <c:axPos val="b"/>
        <c:numFmt formatCode="General" sourceLinked="1"/>
        <c:majorTickMark val="out"/>
        <c:minorTickMark val="none"/>
        <c:tickLblPos val="nextTo"/>
        <c:crossAx val="209743872"/>
        <c:crosses val="autoZero"/>
        <c:crossBetween val="midCat"/>
      </c:valAx>
      <c:valAx>
        <c:axId val="209743872"/>
        <c:scaling>
          <c:orientation val="minMax"/>
        </c:scaling>
        <c:delete val="0"/>
        <c:axPos val="l"/>
        <c:numFmt formatCode="General" sourceLinked="1"/>
        <c:majorTickMark val="out"/>
        <c:minorTickMark val="none"/>
        <c:tickLblPos val="nextTo"/>
        <c:crossAx val="208257408"/>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5% DMSO 25uM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DHP1c!$Y$14:$Y$21</c:f>
              <c:numCache>
                <c:formatCode>General</c:formatCode>
                <c:ptCount val="8"/>
                <c:pt idx="0">
                  <c:v>0</c:v>
                </c:pt>
                <c:pt idx="1">
                  <c:v>3</c:v>
                </c:pt>
                <c:pt idx="2">
                  <c:v>19</c:v>
                </c:pt>
                <c:pt idx="3">
                  <c:v>45</c:v>
                </c:pt>
                <c:pt idx="4">
                  <c:v>99</c:v>
                </c:pt>
                <c:pt idx="5">
                  <c:v>237</c:v>
                </c:pt>
                <c:pt idx="6">
                  <c:v>542</c:v>
                </c:pt>
                <c:pt idx="7">
                  <c:v>1231</c:v>
                </c:pt>
              </c:numCache>
            </c:numRef>
          </c:yVal>
          <c:smooth val="0"/>
        </c:ser>
        <c:dLbls>
          <c:showLegendKey val="0"/>
          <c:showVal val="0"/>
          <c:showCatName val="0"/>
          <c:showSerName val="0"/>
          <c:showPercent val="0"/>
          <c:showBubbleSize val="0"/>
        </c:dLbls>
        <c:axId val="221712384"/>
        <c:axId val="221715072"/>
      </c:scatterChart>
      <c:valAx>
        <c:axId val="221712384"/>
        <c:scaling>
          <c:orientation val="minMax"/>
        </c:scaling>
        <c:delete val="0"/>
        <c:axPos val="b"/>
        <c:numFmt formatCode="General" sourceLinked="1"/>
        <c:majorTickMark val="out"/>
        <c:minorTickMark val="none"/>
        <c:tickLblPos val="nextTo"/>
        <c:crossAx val="221715072"/>
        <c:crosses val="autoZero"/>
        <c:crossBetween val="midCat"/>
      </c:valAx>
      <c:valAx>
        <c:axId val="221715072"/>
        <c:scaling>
          <c:orientation val="minMax"/>
        </c:scaling>
        <c:delete val="0"/>
        <c:axPos val="l"/>
        <c:numFmt formatCode="General" sourceLinked="1"/>
        <c:majorTickMark val="out"/>
        <c:minorTickMark val="none"/>
        <c:tickLblPos val="nextTo"/>
        <c:crossAx val="221712384"/>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465504311961005"/>
          <c:y val="5.1400554097404488E-2"/>
          <c:w val="0.83755331364829388"/>
          <c:h val="0.84544013729053102"/>
        </c:manualLayout>
      </c:layout>
      <c:scatterChart>
        <c:scatterStyle val="lineMarker"/>
        <c:varyColors val="0"/>
        <c:ser>
          <c:idx val="0"/>
          <c:order val="0"/>
          <c:tx>
            <c:v>5uM DHP2c</c:v>
          </c:tx>
          <c:spPr>
            <a:ln w="28575">
              <a:noFill/>
            </a:ln>
          </c:spPr>
          <c:xVal>
            <c:numRef>
              <c:f>Sheet1!$B$4:$EG$4</c:f>
              <c:numCache>
                <c:formatCode>General</c:formatCode>
                <c:ptCount val="136"/>
                <c:pt idx="0">
                  <c:v>330</c:v>
                </c:pt>
                <c:pt idx="1">
                  <c:v>332</c:v>
                </c:pt>
                <c:pt idx="2">
                  <c:v>334</c:v>
                </c:pt>
                <c:pt idx="3">
                  <c:v>336</c:v>
                </c:pt>
                <c:pt idx="4">
                  <c:v>338</c:v>
                </c:pt>
                <c:pt idx="5">
                  <c:v>340</c:v>
                </c:pt>
                <c:pt idx="6">
                  <c:v>342</c:v>
                </c:pt>
                <c:pt idx="7">
                  <c:v>344</c:v>
                </c:pt>
                <c:pt idx="8">
                  <c:v>346</c:v>
                </c:pt>
                <c:pt idx="9">
                  <c:v>348</c:v>
                </c:pt>
                <c:pt idx="10">
                  <c:v>350</c:v>
                </c:pt>
                <c:pt idx="11">
                  <c:v>352</c:v>
                </c:pt>
                <c:pt idx="12">
                  <c:v>354</c:v>
                </c:pt>
                <c:pt idx="13">
                  <c:v>356</c:v>
                </c:pt>
                <c:pt idx="14">
                  <c:v>358</c:v>
                </c:pt>
                <c:pt idx="15">
                  <c:v>360</c:v>
                </c:pt>
                <c:pt idx="16">
                  <c:v>362</c:v>
                </c:pt>
                <c:pt idx="17">
                  <c:v>364</c:v>
                </c:pt>
                <c:pt idx="18">
                  <c:v>366</c:v>
                </c:pt>
                <c:pt idx="19">
                  <c:v>368</c:v>
                </c:pt>
                <c:pt idx="20">
                  <c:v>370</c:v>
                </c:pt>
                <c:pt idx="21">
                  <c:v>372</c:v>
                </c:pt>
                <c:pt idx="22">
                  <c:v>374</c:v>
                </c:pt>
                <c:pt idx="23">
                  <c:v>376</c:v>
                </c:pt>
                <c:pt idx="24">
                  <c:v>378</c:v>
                </c:pt>
                <c:pt idx="25">
                  <c:v>380</c:v>
                </c:pt>
                <c:pt idx="26">
                  <c:v>382</c:v>
                </c:pt>
                <c:pt idx="27">
                  <c:v>384</c:v>
                </c:pt>
                <c:pt idx="28">
                  <c:v>386</c:v>
                </c:pt>
                <c:pt idx="29">
                  <c:v>388</c:v>
                </c:pt>
                <c:pt idx="30">
                  <c:v>390</c:v>
                </c:pt>
                <c:pt idx="31">
                  <c:v>392</c:v>
                </c:pt>
                <c:pt idx="32">
                  <c:v>394</c:v>
                </c:pt>
                <c:pt idx="33">
                  <c:v>396</c:v>
                </c:pt>
                <c:pt idx="34">
                  <c:v>398</c:v>
                </c:pt>
                <c:pt idx="35">
                  <c:v>400</c:v>
                </c:pt>
                <c:pt idx="36">
                  <c:v>402</c:v>
                </c:pt>
                <c:pt idx="37">
                  <c:v>404</c:v>
                </c:pt>
                <c:pt idx="38">
                  <c:v>406</c:v>
                </c:pt>
                <c:pt idx="39">
                  <c:v>408</c:v>
                </c:pt>
                <c:pt idx="40">
                  <c:v>410</c:v>
                </c:pt>
                <c:pt idx="41">
                  <c:v>412</c:v>
                </c:pt>
                <c:pt idx="42">
                  <c:v>414</c:v>
                </c:pt>
                <c:pt idx="43">
                  <c:v>416</c:v>
                </c:pt>
                <c:pt idx="44">
                  <c:v>418</c:v>
                </c:pt>
                <c:pt idx="45">
                  <c:v>420</c:v>
                </c:pt>
                <c:pt idx="46">
                  <c:v>422</c:v>
                </c:pt>
                <c:pt idx="47">
                  <c:v>424</c:v>
                </c:pt>
                <c:pt idx="48">
                  <c:v>426</c:v>
                </c:pt>
                <c:pt idx="49">
                  <c:v>428</c:v>
                </c:pt>
                <c:pt idx="50">
                  <c:v>430</c:v>
                </c:pt>
                <c:pt idx="51">
                  <c:v>432</c:v>
                </c:pt>
                <c:pt idx="52">
                  <c:v>434</c:v>
                </c:pt>
                <c:pt idx="53">
                  <c:v>436</c:v>
                </c:pt>
                <c:pt idx="54">
                  <c:v>438</c:v>
                </c:pt>
                <c:pt idx="55">
                  <c:v>440</c:v>
                </c:pt>
                <c:pt idx="56">
                  <c:v>442</c:v>
                </c:pt>
                <c:pt idx="57">
                  <c:v>444</c:v>
                </c:pt>
                <c:pt idx="58">
                  <c:v>446</c:v>
                </c:pt>
                <c:pt idx="59">
                  <c:v>448</c:v>
                </c:pt>
                <c:pt idx="60">
                  <c:v>450</c:v>
                </c:pt>
                <c:pt idx="61">
                  <c:v>452</c:v>
                </c:pt>
                <c:pt idx="62">
                  <c:v>454</c:v>
                </c:pt>
                <c:pt idx="63">
                  <c:v>456</c:v>
                </c:pt>
                <c:pt idx="64">
                  <c:v>458</c:v>
                </c:pt>
                <c:pt idx="65">
                  <c:v>460</c:v>
                </c:pt>
                <c:pt idx="66">
                  <c:v>462</c:v>
                </c:pt>
                <c:pt idx="67">
                  <c:v>464</c:v>
                </c:pt>
                <c:pt idx="68">
                  <c:v>466</c:v>
                </c:pt>
                <c:pt idx="69">
                  <c:v>468</c:v>
                </c:pt>
                <c:pt idx="70">
                  <c:v>470</c:v>
                </c:pt>
                <c:pt idx="71">
                  <c:v>472</c:v>
                </c:pt>
                <c:pt idx="72">
                  <c:v>474</c:v>
                </c:pt>
                <c:pt idx="73">
                  <c:v>476</c:v>
                </c:pt>
                <c:pt idx="74">
                  <c:v>478</c:v>
                </c:pt>
                <c:pt idx="75">
                  <c:v>480</c:v>
                </c:pt>
                <c:pt idx="76">
                  <c:v>482</c:v>
                </c:pt>
                <c:pt idx="77">
                  <c:v>484</c:v>
                </c:pt>
                <c:pt idx="78">
                  <c:v>486</c:v>
                </c:pt>
                <c:pt idx="79">
                  <c:v>488</c:v>
                </c:pt>
                <c:pt idx="80">
                  <c:v>490</c:v>
                </c:pt>
                <c:pt idx="81">
                  <c:v>492</c:v>
                </c:pt>
                <c:pt idx="82">
                  <c:v>494</c:v>
                </c:pt>
                <c:pt idx="83">
                  <c:v>496</c:v>
                </c:pt>
                <c:pt idx="84">
                  <c:v>498</c:v>
                </c:pt>
                <c:pt idx="85">
                  <c:v>500</c:v>
                </c:pt>
                <c:pt idx="86">
                  <c:v>502</c:v>
                </c:pt>
                <c:pt idx="87">
                  <c:v>504</c:v>
                </c:pt>
                <c:pt idx="88">
                  <c:v>506</c:v>
                </c:pt>
                <c:pt idx="89">
                  <c:v>508</c:v>
                </c:pt>
                <c:pt idx="90">
                  <c:v>510</c:v>
                </c:pt>
                <c:pt idx="91">
                  <c:v>512</c:v>
                </c:pt>
                <c:pt idx="92">
                  <c:v>514</c:v>
                </c:pt>
                <c:pt idx="93">
                  <c:v>516</c:v>
                </c:pt>
                <c:pt idx="94">
                  <c:v>518</c:v>
                </c:pt>
                <c:pt idx="95">
                  <c:v>520</c:v>
                </c:pt>
                <c:pt idx="96">
                  <c:v>522</c:v>
                </c:pt>
                <c:pt idx="97">
                  <c:v>524</c:v>
                </c:pt>
                <c:pt idx="98">
                  <c:v>526</c:v>
                </c:pt>
                <c:pt idx="99">
                  <c:v>528</c:v>
                </c:pt>
                <c:pt idx="100">
                  <c:v>530</c:v>
                </c:pt>
                <c:pt idx="101">
                  <c:v>532</c:v>
                </c:pt>
                <c:pt idx="102">
                  <c:v>534</c:v>
                </c:pt>
                <c:pt idx="103">
                  <c:v>536</c:v>
                </c:pt>
                <c:pt idx="104">
                  <c:v>538</c:v>
                </c:pt>
                <c:pt idx="105">
                  <c:v>540</c:v>
                </c:pt>
                <c:pt idx="106">
                  <c:v>542</c:v>
                </c:pt>
                <c:pt idx="107">
                  <c:v>544</c:v>
                </c:pt>
                <c:pt idx="108">
                  <c:v>546</c:v>
                </c:pt>
                <c:pt idx="109">
                  <c:v>548</c:v>
                </c:pt>
                <c:pt idx="110">
                  <c:v>550</c:v>
                </c:pt>
                <c:pt idx="111">
                  <c:v>552</c:v>
                </c:pt>
                <c:pt idx="112">
                  <c:v>554</c:v>
                </c:pt>
                <c:pt idx="113">
                  <c:v>556</c:v>
                </c:pt>
                <c:pt idx="114">
                  <c:v>558</c:v>
                </c:pt>
                <c:pt idx="115">
                  <c:v>560</c:v>
                </c:pt>
                <c:pt idx="116">
                  <c:v>562</c:v>
                </c:pt>
                <c:pt idx="117">
                  <c:v>564</c:v>
                </c:pt>
                <c:pt idx="118">
                  <c:v>566</c:v>
                </c:pt>
                <c:pt idx="119">
                  <c:v>568</c:v>
                </c:pt>
                <c:pt idx="120">
                  <c:v>570</c:v>
                </c:pt>
                <c:pt idx="121">
                  <c:v>572</c:v>
                </c:pt>
                <c:pt idx="122">
                  <c:v>574</c:v>
                </c:pt>
                <c:pt idx="123">
                  <c:v>576</c:v>
                </c:pt>
                <c:pt idx="124">
                  <c:v>578</c:v>
                </c:pt>
                <c:pt idx="125">
                  <c:v>580</c:v>
                </c:pt>
                <c:pt idx="126">
                  <c:v>582</c:v>
                </c:pt>
                <c:pt idx="127">
                  <c:v>584</c:v>
                </c:pt>
                <c:pt idx="128">
                  <c:v>586</c:v>
                </c:pt>
                <c:pt idx="129">
                  <c:v>588</c:v>
                </c:pt>
                <c:pt idx="130">
                  <c:v>590</c:v>
                </c:pt>
                <c:pt idx="131">
                  <c:v>592</c:v>
                </c:pt>
                <c:pt idx="132">
                  <c:v>594</c:v>
                </c:pt>
                <c:pt idx="133">
                  <c:v>596</c:v>
                </c:pt>
                <c:pt idx="134">
                  <c:v>598</c:v>
                </c:pt>
                <c:pt idx="135">
                  <c:v>600</c:v>
                </c:pt>
              </c:numCache>
            </c:numRef>
          </c:xVal>
          <c:yVal>
            <c:numRef>
              <c:f>Sheet1!$B$6:$EG$6</c:f>
              <c:numCache>
                <c:formatCode>General</c:formatCode>
                <c:ptCount val="136"/>
                <c:pt idx="0">
                  <c:v>384</c:v>
                </c:pt>
                <c:pt idx="1">
                  <c:v>881</c:v>
                </c:pt>
                <c:pt idx="2">
                  <c:v>2117</c:v>
                </c:pt>
                <c:pt idx="3">
                  <c:v>4926</c:v>
                </c:pt>
                <c:pt idx="4">
                  <c:v>10177</c:v>
                </c:pt>
                <c:pt idx="5">
                  <c:v>15274</c:v>
                </c:pt>
                <c:pt idx="6">
                  <c:v>24679</c:v>
                </c:pt>
                <c:pt idx="7">
                  <c:v>29394</c:v>
                </c:pt>
                <c:pt idx="8">
                  <c:v>33923</c:v>
                </c:pt>
                <c:pt idx="9">
                  <c:v>37377</c:v>
                </c:pt>
                <c:pt idx="10">
                  <c:v>38061</c:v>
                </c:pt>
                <c:pt idx="11">
                  <c:v>40433</c:v>
                </c:pt>
                <c:pt idx="12">
                  <c:v>41026</c:v>
                </c:pt>
                <c:pt idx="13">
                  <c:v>41151</c:v>
                </c:pt>
                <c:pt idx="14">
                  <c:v>39542</c:v>
                </c:pt>
                <c:pt idx="15">
                  <c:v>35961</c:v>
                </c:pt>
                <c:pt idx="16">
                  <c:v>31692</c:v>
                </c:pt>
                <c:pt idx="17">
                  <c:v>26901</c:v>
                </c:pt>
                <c:pt idx="18">
                  <c:v>22511</c:v>
                </c:pt>
                <c:pt idx="19">
                  <c:v>18179</c:v>
                </c:pt>
                <c:pt idx="20">
                  <c:v>14466</c:v>
                </c:pt>
                <c:pt idx="21">
                  <c:v>11401</c:v>
                </c:pt>
                <c:pt idx="22">
                  <c:v>8369</c:v>
                </c:pt>
                <c:pt idx="23">
                  <c:v>5294</c:v>
                </c:pt>
                <c:pt idx="24">
                  <c:v>3287</c:v>
                </c:pt>
                <c:pt idx="25">
                  <c:v>1470</c:v>
                </c:pt>
                <c:pt idx="26">
                  <c:v>542</c:v>
                </c:pt>
                <c:pt idx="27">
                  <c:v>91</c:v>
                </c:pt>
                <c:pt idx="28">
                  <c:v>43</c:v>
                </c:pt>
                <c:pt idx="29">
                  <c:v>59</c:v>
                </c:pt>
                <c:pt idx="30">
                  <c:v>88</c:v>
                </c:pt>
                <c:pt idx="31">
                  <c:v>127</c:v>
                </c:pt>
                <c:pt idx="32">
                  <c:v>195</c:v>
                </c:pt>
                <c:pt idx="33">
                  <c:v>264</c:v>
                </c:pt>
                <c:pt idx="34">
                  <c:v>364</c:v>
                </c:pt>
                <c:pt idx="35">
                  <c:v>477</c:v>
                </c:pt>
                <c:pt idx="36">
                  <c:v>571</c:v>
                </c:pt>
                <c:pt idx="37">
                  <c:v>762</c:v>
                </c:pt>
                <c:pt idx="38">
                  <c:v>1050</c:v>
                </c:pt>
                <c:pt idx="39">
                  <c:v>1250</c:v>
                </c:pt>
                <c:pt idx="40">
                  <c:v>1550</c:v>
                </c:pt>
                <c:pt idx="41">
                  <c:v>1804</c:v>
                </c:pt>
                <c:pt idx="42">
                  <c:v>2070</c:v>
                </c:pt>
                <c:pt idx="43">
                  <c:v>2363</c:v>
                </c:pt>
                <c:pt idx="44">
                  <c:v>2641</c:v>
                </c:pt>
                <c:pt idx="45">
                  <c:v>2946</c:v>
                </c:pt>
                <c:pt idx="46">
                  <c:v>3242</c:v>
                </c:pt>
                <c:pt idx="47">
                  <c:v>3467</c:v>
                </c:pt>
                <c:pt idx="48">
                  <c:v>3732</c:v>
                </c:pt>
                <c:pt idx="49">
                  <c:v>3953</c:v>
                </c:pt>
                <c:pt idx="50">
                  <c:v>4068</c:v>
                </c:pt>
                <c:pt idx="51">
                  <c:v>4191</c:v>
                </c:pt>
                <c:pt idx="52">
                  <c:v>4309</c:v>
                </c:pt>
                <c:pt idx="53">
                  <c:v>4394</c:v>
                </c:pt>
                <c:pt idx="54">
                  <c:v>4423</c:v>
                </c:pt>
                <c:pt idx="55">
                  <c:v>4355</c:v>
                </c:pt>
                <c:pt idx="56">
                  <c:v>4344</c:v>
                </c:pt>
                <c:pt idx="57">
                  <c:v>4325</c:v>
                </c:pt>
                <c:pt idx="58">
                  <c:v>4253</c:v>
                </c:pt>
                <c:pt idx="59">
                  <c:v>4178</c:v>
                </c:pt>
                <c:pt idx="60">
                  <c:v>4011</c:v>
                </c:pt>
                <c:pt idx="61">
                  <c:v>3916</c:v>
                </c:pt>
                <c:pt idx="62">
                  <c:v>3855</c:v>
                </c:pt>
                <c:pt idx="63">
                  <c:v>3750</c:v>
                </c:pt>
                <c:pt idx="64">
                  <c:v>3630</c:v>
                </c:pt>
                <c:pt idx="65">
                  <c:v>3499</c:v>
                </c:pt>
                <c:pt idx="66">
                  <c:v>3399</c:v>
                </c:pt>
                <c:pt idx="67">
                  <c:v>3257</c:v>
                </c:pt>
                <c:pt idx="68">
                  <c:v>3126</c:v>
                </c:pt>
                <c:pt idx="69">
                  <c:v>2986</c:v>
                </c:pt>
                <c:pt idx="70">
                  <c:v>2885</c:v>
                </c:pt>
                <c:pt idx="71">
                  <c:v>2748</c:v>
                </c:pt>
                <c:pt idx="72">
                  <c:v>2678</c:v>
                </c:pt>
                <c:pt idx="73">
                  <c:v>2564</c:v>
                </c:pt>
                <c:pt idx="74">
                  <c:v>2371</c:v>
                </c:pt>
                <c:pt idx="75">
                  <c:v>2288</c:v>
                </c:pt>
                <c:pt idx="76">
                  <c:v>2170</c:v>
                </c:pt>
                <c:pt idx="77">
                  <c:v>2110</c:v>
                </c:pt>
                <c:pt idx="78">
                  <c:v>1977</c:v>
                </c:pt>
                <c:pt idx="79">
                  <c:v>1855</c:v>
                </c:pt>
                <c:pt idx="80">
                  <c:v>1730</c:v>
                </c:pt>
                <c:pt idx="81">
                  <c:v>1665</c:v>
                </c:pt>
                <c:pt idx="82">
                  <c:v>1560</c:v>
                </c:pt>
                <c:pt idx="83">
                  <c:v>1474</c:v>
                </c:pt>
                <c:pt idx="84">
                  <c:v>1430</c:v>
                </c:pt>
                <c:pt idx="85">
                  <c:v>1307</c:v>
                </c:pt>
                <c:pt idx="86">
                  <c:v>1215</c:v>
                </c:pt>
                <c:pt idx="87">
                  <c:v>1175</c:v>
                </c:pt>
                <c:pt idx="88">
                  <c:v>1087</c:v>
                </c:pt>
                <c:pt idx="89">
                  <c:v>1057</c:v>
                </c:pt>
                <c:pt idx="90">
                  <c:v>953</c:v>
                </c:pt>
                <c:pt idx="91">
                  <c:v>909</c:v>
                </c:pt>
                <c:pt idx="92">
                  <c:v>869</c:v>
                </c:pt>
                <c:pt idx="93">
                  <c:v>819</c:v>
                </c:pt>
                <c:pt idx="94">
                  <c:v>783</c:v>
                </c:pt>
                <c:pt idx="95">
                  <c:v>722</c:v>
                </c:pt>
                <c:pt idx="96">
                  <c:v>683</c:v>
                </c:pt>
                <c:pt idx="97">
                  <c:v>653</c:v>
                </c:pt>
                <c:pt idx="98">
                  <c:v>618</c:v>
                </c:pt>
                <c:pt idx="99">
                  <c:v>574</c:v>
                </c:pt>
                <c:pt idx="100">
                  <c:v>537</c:v>
                </c:pt>
                <c:pt idx="101">
                  <c:v>511</c:v>
                </c:pt>
                <c:pt idx="102">
                  <c:v>472</c:v>
                </c:pt>
                <c:pt idx="103">
                  <c:v>440</c:v>
                </c:pt>
                <c:pt idx="104">
                  <c:v>409</c:v>
                </c:pt>
                <c:pt idx="105">
                  <c:v>377</c:v>
                </c:pt>
                <c:pt idx="106">
                  <c:v>369</c:v>
                </c:pt>
                <c:pt idx="107">
                  <c:v>335</c:v>
                </c:pt>
                <c:pt idx="108">
                  <c:v>317</c:v>
                </c:pt>
                <c:pt idx="109">
                  <c:v>286</c:v>
                </c:pt>
                <c:pt idx="110">
                  <c:v>266</c:v>
                </c:pt>
                <c:pt idx="111">
                  <c:v>255</c:v>
                </c:pt>
                <c:pt idx="112">
                  <c:v>233</c:v>
                </c:pt>
                <c:pt idx="113">
                  <c:v>222</c:v>
                </c:pt>
                <c:pt idx="114">
                  <c:v>205</c:v>
                </c:pt>
                <c:pt idx="115">
                  <c:v>193</c:v>
                </c:pt>
                <c:pt idx="116">
                  <c:v>185</c:v>
                </c:pt>
                <c:pt idx="117">
                  <c:v>171</c:v>
                </c:pt>
                <c:pt idx="118">
                  <c:v>162</c:v>
                </c:pt>
                <c:pt idx="119">
                  <c:v>153</c:v>
                </c:pt>
                <c:pt idx="120">
                  <c:v>139</c:v>
                </c:pt>
                <c:pt idx="121">
                  <c:v>133</c:v>
                </c:pt>
                <c:pt idx="122">
                  <c:v>127</c:v>
                </c:pt>
                <c:pt idx="123">
                  <c:v>122</c:v>
                </c:pt>
                <c:pt idx="124">
                  <c:v>114</c:v>
                </c:pt>
                <c:pt idx="125">
                  <c:v>109</c:v>
                </c:pt>
                <c:pt idx="126">
                  <c:v>98</c:v>
                </c:pt>
                <c:pt idx="127">
                  <c:v>97</c:v>
                </c:pt>
                <c:pt idx="128">
                  <c:v>97</c:v>
                </c:pt>
                <c:pt idx="129">
                  <c:v>92</c:v>
                </c:pt>
                <c:pt idx="130">
                  <c:v>79</c:v>
                </c:pt>
                <c:pt idx="131">
                  <c:v>87</c:v>
                </c:pt>
                <c:pt idx="132">
                  <c:v>64</c:v>
                </c:pt>
                <c:pt idx="133">
                  <c:v>78</c:v>
                </c:pt>
                <c:pt idx="134">
                  <c:v>69</c:v>
                </c:pt>
                <c:pt idx="135">
                  <c:v>68</c:v>
                </c:pt>
              </c:numCache>
            </c:numRef>
          </c:yVal>
          <c:smooth val="0"/>
        </c:ser>
        <c:ser>
          <c:idx val="1"/>
          <c:order val="1"/>
          <c:tx>
            <c:v>10uM DHP2c</c:v>
          </c:tx>
          <c:spPr>
            <a:ln w="28575">
              <a:noFill/>
            </a:ln>
          </c:spPr>
          <c:xVal>
            <c:numRef>
              <c:f>Sheet1!$B$4:$EG$4</c:f>
              <c:numCache>
                <c:formatCode>General</c:formatCode>
                <c:ptCount val="136"/>
                <c:pt idx="0">
                  <c:v>330</c:v>
                </c:pt>
                <c:pt idx="1">
                  <c:v>332</c:v>
                </c:pt>
                <c:pt idx="2">
                  <c:v>334</c:v>
                </c:pt>
                <c:pt idx="3">
                  <c:v>336</c:v>
                </c:pt>
                <c:pt idx="4">
                  <c:v>338</c:v>
                </c:pt>
                <c:pt idx="5">
                  <c:v>340</c:v>
                </c:pt>
                <c:pt idx="6">
                  <c:v>342</c:v>
                </c:pt>
                <c:pt idx="7">
                  <c:v>344</c:v>
                </c:pt>
                <c:pt idx="8">
                  <c:v>346</c:v>
                </c:pt>
                <c:pt idx="9">
                  <c:v>348</c:v>
                </c:pt>
                <c:pt idx="10">
                  <c:v>350</c:v>
                </c:pt>
                <c:pt idx="11">
                  <c:v>352</c:v>
                </c:pt>
                <c:pt idx="12">
                  <c:v>354</c:v>
                </c:pt>
                <c:pt idx="13">
                  <c:v>356</c:v>
                </c:pt>
                <c:pt idx="14">
                  <c:v>358</c:v>
                </c:pt>
                <c:pt idx="15">
                  <c:v>360</c:v>
                </c:pt>
                <c:pt idx="16">
                  <c:v>362</c:v>
                </c:pt>
                <c:pt idx="17">
                  <c:v>364</c:v>
                </c:pt>
                <c:pt idx="18">
                  <c:v>366</c:v>
                </c:pt>
                <c:pt idx="19">
                  <c:v>368</c:v>
                </c:pt>
                <c:pt idx="20">
                  <c:v>370</c:v>
                </c:pt>
                <c:pt idx="21">
                  <c:v>372</c:v>
                </c:pt>
                <c:pt idx="22">
                  <c:v>374</c:v>
                </c:pt>
                <c:pt idx="23">
                  <c:v>376</c:v>
                </c:pt>
                <c:pt idx="24">
                  <c:v>378</c:v>
                </c:pt>
                <c:pt idx="25">
                  <c:v>380</c:v>
                </c:pt>
                <c:pt idx="26">
                  <c:v>382</c:v>
                </c:pt>
                <c:pt idx="27">
                  <c:v>384</c:v>
                </c:pt>
                <c:pt idx="28">
                  <c:v>386</c:v>
                </c:pt>
                <c:pt idx="29">
                  <c:v>388</c:v>
                </c:pt>
                <c:pt idx="30">
                  <c:v>390</c:v>
                </c:pt>
                <c:pt idx="31">
                  <c:v>392</c:v>
                </c:pt>
                <c:pt idx="32">
                  <c:v>394</c:v>
                </c:pt>
                <c:pt idx="33">
                  <c:v>396</c:v>
                </c:pt>
                <c:pt idx="34">
                  <c:v>398</c:v>
                </c:pt>
                <c:pt idx="35">
                  <c:v>400</c:v>
                </c:pt>
                <c:pt idx="36">
                  <c:v>402</c:v>
                </c:pt>
                <c:pt idx="37">
                  <c:v>404</c:v>
                </c:pt>
                <c:pt idx="38">
                  <c:v>406</c:v>
                </c:pt>
                <c:pt idx="39">
                  <c:v>408</c:v>
                </c:pt>
                <c:pt idx="40">
                  <c:v>410</c:v>
                </c:pt>
                <c:pt idx="41">
                  <c:v>412</c:v>
                </c:pt>
                <c:pt idx="42">
                  <c:v>414</c:v>
                </c:pt>
                <c:pt idx="43">
                  <c:v>416</c:v>
                </c:pt>
                <c:pt idx="44">
                  <c:v>418</c:v>
                </c:pt>
                <c:pt idx="45">
                  <c:v>420</c:v>
                </c:pt>
                <c:pt idx="46">
                  <c:v>422</c:v>
                </c:pt>
                <c:pt idx="47">
                  <c:v>424</c:v>
                </c:pt>
                <c:pt idx="48">
                  <c:v>426</c:v>
                </c:pt>
                <c:pt idx="49">
                  <c:v>428</c:v>
                </c:pt>
                <c:pt idx="50">
                  <c:v>430</c:v>
                </c:pt>
                <c:pt idx="51">
                  <c:v>432</c:v>
                </c:pt>
                <c:pt idx="52">
                  <c:v>434</c:v>
                </c:pt>
                <c:pt idx="53">
                  <c:v>436</c:v>
                </c:pt>
                <c:pt idx="54">
                  <c:v>438</c:v>
                </c:pt>
                <c:pt idx="55">
                  <c:v>440</c:v>
                </c:pt>
                <c:pt idx="56">
                  <c:v>442</c:v>
                </c:pt>
                <c:pt idx="57">
                  <c:v>444</c:v>
                </c:pt>
                <c:pt idx="58">
                  <c:v>446</c:v>
                </c:pt>
                <c:pt idx="59">
                  <c:v>448</c:v>
                </c:pt>
                <c:pt idx="60">
                  <c:v>450</c:v>
                </c:pt>
                <c:pt idx="61">
                  <c:v>452</c:v>
                </c:pt>
                <c:pt idx="62">
                  <c:v>454</c:v>
                </c:pt>
                <c:pt idx="63">
                  <c:v>456</c:v>
                </c:pt>
                <c:pt idx="64">
                  <c:v>458</c:v>
                </c:pt>
                <c:pt idx="65">
                  <c:v>460</c:v>
                </c:pt>
                <c:pt idx="66">
                  <c:v>462</c:v>
                </c:pt>
                <c:pt idx="67">
                  <c:v>464</c:v>
                </c:pt>
                <c:pt idx="68">
                  <c:v>466</c:v>
                </c:pt>
                <c:pt idx="69">
                  <c:v>468</c:v>
                </c:pt>
                <c:pt idx="70">
                  <c:v>470</c:v>
                </c:pt>
                <c:pt idx="71">
                  <c:v>472</c:v>
                </c:pt>
                <c:pt idx="72">
                  <c:v>474</c:v>
                </c:pt>
                <c:pt idx="73">
                  <c:v>476</c:v>
                </c:pt>
                <c:pt idx="74">
                  <c:v>478</c:v>
                </c:pt>
                <c:pt idx="75">
                  <c:v>480</c:v>
                </c:pt>
                <c:pt idx="76">
                  <c:v>482</c:v>
                </c:pt>
                <c:pt idx="77">
                  <c:v>484</c:v>
                </c:pt>
                <c:pt idx="78">
                  <c:v>486</c:v>
                </c:pt>
                <c:pt idx="79">
                  <c:v>488</c:v>
                </c:pt>
                <c:pt idx="80">
                  <c:v>490</c:v>
                </c:pt>
                <c:pt idx="81">
                  <c:v>492</c:v>
                </c:pt>
                <c:pt idx="82">
                  <c:v>494</c:v>
                </c:pt>
                <c:pt idx="83">
                  <c:v>496</c:v>
                </c:pt>
                <c:pt idx="84">
                  <c:v>498</c:v>
                </c:pt>
                <c:pt idx="85">
                  <c:v>500</c:v>
                </c:pt>
                <c:pt idx="86">
                  <c:v>502</c:v>
                </c:pt>
                <c:pt idx="87">
                  <c:v>504</c:v>
                </c:pt>
                <c:pt idx="88">
                  <c:v>506</c:v>
                </c:pt>
                <c:pt idx="89">
                  <c:v>508</c:v>
                </c:pt>
                <c:pt idx="90">
                  <c:v>510</c:v>
                </c:pt>
                <c:pt idx="91">
                  <c:v>512</c:v>
                </c:pt>
                <c:pt idx="92">
                  <c:v>514</c:v>
                </c:pt>
                <c:pt idx="93">
                  <c:v>516</c:v>
                </c:pt>
                <c:pt idx="94">
                  <c:v>518</c:v>
                </c:pt>
                <c:pt idx="95">
                  <c:v>520</c:v>
                </c:pt>
                <c:pt idx="96">
                  <c:v>522</c:v>
                </c:pt>
                <c:pt idx="97">
                  <c:v>524</c:v>
                </c:pt>
                <c:pt idx="98">
                  <c:v>526</c:v>
                </c:pt>
                <c:pt idx="99">
                  <c:v>528</c:v>
                </c:pt>
                <c:pt idx="100">
                  <c:v>530</c:v>
                </c:pt>
                <c:pt idx="101">
                  <c:v>532</c:v>
                </c:pt>
                <c:pt idx="102">
                  <c:v>534</c:v>
                </c:pt>
                <c:pt idx="103">
                  <c:v>536</c:v>
                </c:pt>
                <c:pt idx="104">
                  <c:v>538</c:v>
                </c:pt>
                <c:pt idx="105">
                  <c:v>540</c:v>
                </c:pt>
                <c:pt idx="106">
                  <c:v>542</c:v>
                </c:pt>
                <c:pt idx="107">
                  <c:v>544</c:v>
                </c:pt>
                <c:pt idx="108">
                  <c:v>546</c:v>
                </c:pt>
                <c:pt idx="109">
                  <c:v>548</c:v>
                </c:pt>
                <c:pt idx="110">
                  <c:v>550</c:v>
                </c:pt>
                <c:pt idx="111">
                  <c:v>552</c:v>
                </c:pt>
                <c:pt idx="112">
                  <c:v>554</c:v>
                </c:pt>
                <c:pt idx="113">
                  <c:v>556</c:v>
                </c:pt>
                <c:pt idx="114">
                  <c:v>558</c:v>
                </c:pt>
                <c:pt idx="115">
                  <c:v>560</c:v>
                </c:pt>
                <c:pt idx="116">
                  <c:v>562</c:v>
                </c:pt>
                <c:pt idx="117">
                  <c:v>564</c:v>
                </c:pt>
                <c:pt idx="118">
                  <c:v>566</c:v>
                </c:pt>
                <c:pt idx="119">
                  <c:v>568</c:v>
                </c:pt>
                <c:pt idx="120">
                  <c:v>570</c:v>
                </c:pt>
                <c:pt idx="121">
                  <c:v>572</c:v>
                </c:pt>
                <c:pt idx="122">
                  <c:v>574</c:v>
                </c:pt>
                <c:pt idx="123">
                  <c:v>576</c:v>
                </c:pt>
                <c:pt idx="124">
                  <c:v>578</c:v>
                </c:pt>
                <c:pt idx="125">
                  <c:v>580</c:v>
                </c:pt>
                <c:pt idx="126">
                  <c:v>582</c:v>
                </c:pt>
                <c:pt idx="127">
                  <c:v>584</c:v>
                </c:pt>
                <c:pt idx="128">
                  <c:v>586</c:v>
                </c:pt>
                <c:pt idx="129">
                  <c:v>588</c:v>
                </c:pt>
                <c:pt idx="130">
                  <c:v>590</c:v>
                </c:pt>
                <c:pt idx="131">
                  <c:v>592</c:v>
                </c:pt>
                <c:pt idx="132">
                  <c:v>594</c:v>
                </c:pt>
                <c:pt idx="133">
                  <c:v>596</c:v>
                </c:pt>
                <c:pt idx="134">
                  <c:v>598</c:v>
                </c:pt>
                <c:pt idx="135">
                  <c:v>600</c:v>
                </c:pt>
              </c:numCache>
            </c:numRef>
          </c:xVal>
          <c:yVal>
            <c:numRef>
              <c:f>Sheet1!$B$7:$EG$7</c:f>
              <c:numCache>
                <c:formatCode>General</c:formatCode>
                <c:ptCount val="136"/>
                <c:pt idx="0">
                  <c:v>295</c:v>
                </c:pt>
                <c:pt idx="1">
                  <c:v>695</c:v>
                </c:pt>
                <c:pt idx="2">
                  <c:v>2425</c:v>
                </c:pt>
                <c:pt idx="3">
                  <c:v>5633</c:v>
                </c:pt>
                <c:pt idx="4">
                  <c:v>9017</c:v>
                </c:pt>
                <c:pt idx="5">
                  <c:v>15825</c:v>
                </c:pt>
                <c:pt idx="6">
                  <c:v>22568</c:v>
                </c:pt>
                <c:pt idx="7">
                  <c:v>29785</c:v>
                </c:pt>
                <c:pt idx="8">
                  <c:v>33005</c:v>
                </c:pt>
                <c:pt idx="9">
                  <c:v>37389</c:v>
                </c:pt>
                <c:pt idx="10">
                  <c:v>37902</c:v>
                </c:pt>
                <c:pt idx="11">
                  <c:v>40429</c:v>
                </c:pt>
                <c:pt idx="12">
                  <c:v>40603</c:v>
                </c:pt>
                <c:pt idx="13">
                  <c:v>40759</c:v>
                </c:pt>
                <c:pt idx="14">
                  <c:v>38973</c:v>
                </c:pt>
                <c:pt idx="15">
                  <c:v>35527</c:v>
                </c:pt>
                <c:pt idx="16">
                  <c:v>31327</c:v>
                </c:pt>
                <c:pt idx="17">
                  <c:v>26560</c:v>
                </c:pt>
                <c:pt idx="18">
                  <c:v>22379</c:v>
                </c:pt>
                <c:pt idx="19">
                  <c:v>17909</c:v>
                </c:pt>
                <c:pt idx="20">
                  <c:v>14366</c:v>
                </c:pt>
                <c:pt idx="21">
                  <c:v>11095</c:v>
                </c:pt>
                <c:pt idx="22">
                  <c:v>8291</c:v>
                </c:pt>
                <c:pt idx="23">
                  <c:v>5077</c:v>
                </c:pt>
                <c:pt idx="24">
                  <c:v>3163</c:v>
                </c:pt>
                <c:pt idx="25">
                  <c:v>1424</c:v>
                </c:pt>
                <c:pt idx="26">
                  <c:v>525</c:v>
                </c:pt>
                <c:pt idx="27">
                  <c:v>98</c:v>
                </c:pt>
                <c:pt idx="28">
                  <c:v>56</c:v>
                </c:pt>
                <c:pt idx="29">
                  <c:v>85</c:v>
                </c:pt>
                <c:pt idx="30">
                  <c:v>124</c:v>
                </c:pt>
                <c:pt idx="31">
                  <c:v>178</c:v>
                </c:pt>
                <c:pt idx="32">
                  <c:v>273</c:v>
                </c:pt>
                <c:pt idx="33">
                  <c:v>373</c:v>
                </c:pt>
                <c:pt idx="34">
                  <c:v>520</c:v>
                </c:pt>
                <c:pt idx="35">
                  <c:v>682</c:v>
                </c:pt>
                <c:pt idx="36">
                  <c:v>826</c:v>
                </c:pt>
                <c:pt idx="37">
                  <c:v>1085</c:v>
                </c:pt>
                <c:pt idx="38">
                  <c:v>1498</c:v>
                </c:pt>
                <c:pt idx="39">
                  <c:v>1824</c:v>
                </c:pt>
                <c:pt idx="40">
                  <c:v>2261</c:v>
                </c:pt>
                <c:pt idx="41">
                  <c:v>2619</c:v>
                </c:pt>
                <c:pt idx="42">
                  <c:v>3051</c:v>
                </c:pt>
                <c:pt idx="43">
                  <c:v>3510</c:v>
                </c:pt>
                <c:pt idx="44">
                  <c:v>3926</c:v>
                </c:pt>
                <c:pt idx="45">
                  <c:v>4346</c:v>
                </c:pt>
                <c:pt idx="46">
                  <c:v>4863</c:v>
                </c:pt>
                <c:pt idx="47">
                  <c:v>5187</c:v>
                </c:pt>
                <c:pt idx="48">
                  <c:v>5570</c:v>
                </c:pt>
                <c:pt idx="49">
                  <c:v>5921</c:v>
                </c:pt>
                <c:pt idx="50">
                  <c:v>6217</c:v>
                </c:pt>
                <c:pt idx="51">
                  <c:v>6416</c:v>
                </c:pt>
                <c:pt idx="52">
                  <c:v>6460</c:v>
                </c:pt>
                <c:pt idx="53">
                  <c:v>6645</c:v>
                </c:pt>
                <c:pt idx="54">
                  <c:v>6669</c:v>
                </c:pt>
                <c:pt idx="55">
                  <c:v>6710</c:v>
                </c:pt>
                <c:pt idx="56">
                  <c:v>6578</c:v>
                </c:pt>
                <c:pt idx="57">
                  <c:v>6577</c:v>
                </c:pt>
                <c:pt idx="58">
                  <c:v>6513</c:v>
                </c:pt>
                <c:pt idx="59">
                  <c:v>6366</c:v>
                </c:pt>
                <c:pt idx="60">
                  <c:v>6239</c:v>
                </c:pt>
                <c:pt idx="61">
                  <c:v>6056</c:v>
                </c:pt>
                <c:pt idx="62">
                  <c:v>5813</c:v>
                </c:pt>
                <c:pt idx="63">
                  <c:v>5739</c:v>
                </c:pt>
                <c:pt idx="64">
                  <c:v>5523</c:v>
                </c:pt>
                <c:pt idx="65">
                  <c:v>5321</c:v>
                </c:pt>
                <c:pt idx="66">
                  <c:v>5202</c:v>
                </c:pt>
                <c:pt idx="67">
                  <c:v>4957</c:v>
                </c:pt>
                <c:pt idx="68">
                  <c:v>4782</c:v>
                </c:pt>
                <c:pt idx="69">
                  <c:v>4593</c:v>
                </c:pt>
                <c:pt idx="70">
                  <c:v>4386</c:v>
                </c:pt>
                <c:pt idx="71">
                  <c:v>4215</c:v>
                </c:pt>
                <c:pt idx="72">
                  <c:v>4097</c:v>
                </c:pt>
                <c:pt idx="73">
                  <c:v>3940</c:v>
                </c:pt>
                <c:pt idx="74">
                  <c:v>3634</c:v>
                </c:pt>
                <c:pt idx="75">
                  <c:v>3512</c:v>
                </c:pt>
                <c:pt idx="76">
                  <c:v>3332</c:v>
                </c:pt>
                <c:pt idx="77">
                  <c:v>3153</c:v>
                </c:pt>
                <c:pt idx="78">
                  <c:v>3030</c:v>
                </c:pt>
                <c:pt idx="79">
                  <c:v>2836</c:v>
                </c:pt>
                <c:pt idx="80">
                  <c:v>2660</c:v>
                </c:pt>
                <c:pt idx="81">
                  <c:v>2494</c:v>
                </c:pt>
                <c:pt idx="82">
                  <c:v>2441</c:v>
                </c:pt>
                <c:pt idx="83">
                  <c:v>2268</c:v>
                </c:pt>
                <c:pt idx="84">
                  <c:v>2205</c:v>
                </c:pt>
                <c:pt idx="85">
                  <c:v>1990</c:v>
                </c:pt>
                <c:pt idx="86">
                  <c:v>1873</c:v>
                </c:pt>
                <c:pt idx="87">
                  <c:v>1766</c:v>
                </c:pt>
                <c:pt idx="88">
                  <c:v>1668</c:v>
                </c:pt>
                <c:pt idx="89">
                  <c:v>1575</c:v>
                </c:pt>
                <c:pt idx="90">
                  <c:v>1474</c:v>
                </c:pt>
                <c:pt idx="91">
                  <c:v>1392</c:v>
                </c:pt>
                <c:pt idx="92">
                  <c:v>1330</c:v>
                </c:pt>
                <c:pt idx="93">
                  <c:v>1251</c:v>
                </c:pt>
                <c:pt idx="94">
                  <c:v>1176</c:v>
                </c:pt>
                <c:pt idx="95">
                  <c:v>1120</c:v>
                </c:pt>
                <c:pt idx="96">
                  <c:v>1040</c:v>
                </c:pt>
                <c:pt idx="97">
                  <c:v>970</c:v>
                </c:pt>
                <c:pt idx="98">
                  <c:v>934</c:v>
                </c:pt>
                <c:pt idx="99">
                  <c:v>875</c:v>
                </c:pt>
                <c:pt idx="100">
                  <c:v>797</c:v>
                </c:pt>
                <c:pt idx="101">
                  <c:v>749</c:v>
                </c:pt>
                <c:pt idx="102">
                  <c:v>707</c:v>
                </c:pt>
                <c:pt idx="103">
                  <c:v>663</c:v>
                </c:pt>
                <c:pt idx="104">
                  <c:v>605</c:v>
                </c:pt>
                <c:pt idx="105">
                  <c:v>588</c:v>
                </c:pt>
                <c:pt idx="106">
                  <c:v>534</c:v>
                </c:pt>
                <c:pt idx="107">
                  <c:v>515</c:v>
                </c:pt>
                <c:pt idx="108">
                  <c:v>491</c:v>
                </c:pt>
                <c:pt idx="109">
                  <c:v>420</c:v>
                </c:pt>
                <c:pt idx="110">
                  <c:v>409</c:v>
                </c:pt>
                <c:pt idx="111">
                  <c:v>380</c:v>
                </c:pt>
                <c:pt idx="112">
                  <c:v>350</c:v>
                </c:pt>
                <c:pt idx="113">
                  <c:v>326</c:v>
                </c:pt>
                <c:pt idx="114">
                  <c:v>317</c:v>
                </c:pt>
                <c:pt idx="115">
                  <c:v>287</c:v>
                </c:pt>
                <c:pt idx="116">
                  <c:v>275</c:v>
                </c:pt>
                <c:pt idx="117">
                  <c:v>254</c:v>
                </c:pt>
                <c:pt idx="118">
                  <c:v>243</c:v>
                </c:pt>
                <c:pt idx="119">
                  <c:v>237</c:v>
                </c:pt>
                <c:pt idx="120">
                  <c:v>210</c:v>
                </c:pt>
                <c:pt idx="121">
                  <c:v>197</c:v>
                </c:pt>
                <c:pt idx="122">
                  <c:v>183</c:v>
                </c:pt>
                <c:pt idx="123">
                  <c:v>177</c:v>
                </c:pt>
                <c:pt idx="124">
                  <c:v>164</c:v>
                </c:pt>
                <c:pt idx="125">
                  <c:v>157</c:v>
                </c:pt>
                <c:pt idx="126">
                  <c:v>152</c:v>
                </c:pt>
                <c:pt idx="127">
                  <c:v>143</c:v>
                </c:pt>
                <c:pt idx="128">
                  <c:v>134</c:v>
                </c:pt>
                <c:pt idx="129">
                  <c:v>121</c:v>
                </c:pt>
                <c:pt idx="130">
                  <c:v>117</c:v>
                </c:pt>
                <c:pt idx="131">
                  <c:v>110</c:v>
                </c:pt>
                <c:pt idx="132">
                  <c:v>104</c:v>
                </c:pt>
                <c:pt idx="133">
                  <c:v>102</c:v>
                </c:pt>
                <c:pt idx="134">
                  <c:v>102</c:v>
                </c:pt>
                <c:pt idx="135">
                  <c:v>88</c:v>
                </c:pt>
              </c:numCache>
            </c:numRef>
          </c:yVal>
          <c:smooth val="0"/>
        </c:ser>
        <c:ser>
          <c:idx val="2"/>
          <c:order val="2"/>
          <c:tx>
            <c:v>25uM DHP2c</c:v>
          </c:tx>
          <c:spPr>
            <a:ln w="28575">
              <a:noFill/>
            </a:ln>
          </c:spPr>
          <c:xVal>
            <c:numRef>
              <c:f>Sheet1!$B$4:$EG$4</c:f>
              <c:numCache>
                <c:formatCode>General</c:formatCode>
                <c:ptCount val="136"/>
                <c:pt idx="0">
                  <c:v>330</c:v>
                </c:pt>
                <c:pt idx="1">
                  <c:v>332</c:v>
                </c:pt>
                <c:pt idx="2">
                  <c:v>334</c:v>
                </c:pt>
                <c:pt idx="3">
                  <c:v>336</c:v>
                </c:pt>
                <c:pt idx="4">
                  <c:v>338</c:v>
                </c:pt>
                <c:pt idx="5">
                  <c:v>340</c:v>
                </c:pt>
                <c:pt idx="6">
                  <c:v>342</c:v>
                </c:pt>
                <c:pt idx="7">
                  <c:v>344</c:v>
                </c:pt>
                <c:pt idx="8">
                  <c:v>346</c:v>
                </c:pt>
                <c:pt idx="9">
                  <c:v>348</c:v>
                </c:pt>
                <c:pt idx="10">
                  <c:v>350</c:v>
                </c:pt>
                <c:pt idx="11">
                  <c:v>352</c:v>
                </c:pt>
                <c:pt idx="12">
                  <c:v>354</c:v>
                </c:pt>
                <c:pt idx="13">
                  <c:v>356</c:v>
                </c:pt>
                <c:pt idx="14">
                  <c:v>358</c:v>
                </c:pt>
                <c:pt idx="15">
                  <c:v>360</c:v>
                </c:pt>
                <c:pt idx="16">
                  <c:v>362</c:v>
                </c:pt>
                <c:pt idx="17">
                  <c:v>364</c:v>
                </c:pt>
                <c:pt idx="18">
                  <c:v>366</c:v>
                </c:pt>
                <c:pt idx="19">
                  <c:v>368</c:v>
                </c:pt>
                <c:pt idx="20">
                  <c:v>370</c:v>
                </c:pt>
                <c:pt idx="21">
                  <c:v>372</c:v>
                </c:pt>
                <c:pt idx="22">
                  <c:v>374</c:v>
                </c:pt>
                <c:pt idx="23">
                  <c:v>376</c:v>
                </c:pt>
                <c:pt idx="24">
                  <c:v>378</c:v>
                </c:pt>
                <c:pt idx="25">
                  <c:v>380</c:v>
                </c:pt>
                <c:pt idx="26">
                  <c:v>382</c:v>
                </c:pt>
                <c:pt idx="27">
                  <c:v>384</c:v>
                </c:pt>
                <c:pt idx="28">
                  <c:v>386</c:v>
                </c:pt>
                <c:pt idx="29">
                  <c:v>388</c:v>
                </c:pt>
                <c:pt idx="30">
                  <c:v>390</c:v>
                </c:pt>
                <c:pt idx="31">
                  <c:v>392</c:v>
                </c:pt>
                <c:pt idx="32">
                  <c:v>394</c:v>
                </c:pt>
                <c:pt idx="33">
                  <c:v>396</c:v>
                </c:pt>
                <c:pt idx="34">
                  <c:v>398</c:v>
                </c:pt>
                <c:pt idx="35">
                  <c:v>400</c:v>
                </c:pt>
                <c:pt idx="36">
                  <c:v>402</c:v>
                </c:pt>
                <c:pt idx="37">
                  <c:v>404</c:v>
                </c:pt>
                <c:pt idx="38">
                  <c:v>406</c:v>
                </c:pt>
                <c:pt idx="39">
                  <c:v>408</c:v>
                </c:pt>
                <c:pt idx="40">
                  <c:v>410</c:v>
                </c:pt>
                <c:pt idx="41">
                  <c:v>412</c:v>
                </c:pt>
                <c:pt idx="42">
                  <c:v>414</c:v>
                </c:pt>
                <c:pt idx="43">
                  <c:v>416</c:v>
                </c:pt>
                <c:pt idx="44">
                  <c:v>418</c:v>
                </c:pt>
                <c:pt idx="45">
                  <c:v>420</c:v>
                </c:pt>
                <c:pt idx="46">
                  <c:v>422</c:v>
                </c:pt>
                <c:pt idx="47">
                  <c:v>424</c:v>
                </c:pt>
                <c:pt idx="48">
                  <c:v>426</c:v>
                </c:pt>
                <c:pt idx="49">
                  <c:v>428</c:v>
                </c:pt>
                <c:pt idx="50">
                  <c:v>430</c:v>
                </c:pt>
                <c:pt idx="51">
                  <c:v>432</c:v>
                </c:pt>
                <c:pt idx="52">
                  <c:v>434</c:v>
                </c:pt>
                <c:pt idx="53">
                  <c:v>436</c:v>
                </c:pt>
                <c:pt idx="54">
                  <c:v>438</c:v>
                </c:pt>
                <c:pt idx="55">
                  <c:v>440</c:v>
                </c:pt>
                <c:pt idx="56">
                  <c:v>442</c:v>
                </c:pt>
                <c:pt idx="57">
                  <c:v>444</c:v>
                </c:pt>
                <c:pt idx="58">
                  <c:v>446</c:v>
                </c:pt>
                <c:pt idx="59">
                  <c:v>448</c:v>
                </c:pt>
                <c:pt idx="60">
                  <c:v>450</c:v>
                </c:pt>
                <c:pt idx="61">
                  <c:v>452</c:v>
                </c:pt>
                <c:pt idx="62">
                  <c:v>454</c:v>
                </c:pt>
                <c:pt idx="63">
                  <c:v>456</c:v>
                </c:pt>
                <c:pt idx="64">
                  <c:v>458</c:v>
                </c:pt>
                <c:pt idx="65">
                  <c:v>460</c:v>
                </c:pt>
                <c:pt idx="66">
                  <c:v>462</c:v>
                </c:pt>
                <c:pt idx="67">
                  <c:v>464</c:v>
                </c:pt>
                <c:pt idx="68">
                  <c:v>466</c:v>
                </c:pt>
                <c:pt idx="69">
                  <c:v>468</c:v>
                </c:pt>
                <c:pt idx="70">
                  <c:v>470</c:v>
                </c:pt>
                <c:pt idx="71">
                  <c:v>472</c:v>
                </c:pt>
                <c:pt idx="72">
                  <c:v>474</c:v>
                </c:pt>
                <c:pt idx="73">
                  <c:v>476</c:v>
                </c:pt>
                <c:pt idx="74">
                  <c:v>478</c:v>
                </c:pt>
                <c:pt idx="75">
                  <c:v>480</c:v>
                </c:pt>
                <c:pt idx="76">
                  <c:v>482</c:v>
                </c:pt>
                <c:pt idx="77">
                  <c:v>484</c:v>
                </c:pt>
                <c:pt idx="78">
                  <c:v>486</c:v>
                </c:pt>
                <c:pt idx="79">
                  <c:v>488</c:v>
                </c:pt>
                <c:pt idx="80">
                  <c:v>490</c:v>
                </c:pt>
                <c:pt idx="81">
                  <c:v>492</c:v>
                </c:pt>
                <c:pt idx="82">
                  <c:v>494</c:v>
                </c:pt>
                <c:pt idx="83">
                  <c:v>496</c:v>
                </c:pt>
                <c:pt idx="84">
                  <c:v>498</c:v>
                </c:pt>
                <c:pt idx="85">
                  <c:v>500</c:v>
                </c:pt>
                <c:pt idx="86">
                  <c:v>502</c:v>
                </c:pt>
                <c:pt idx="87">
                  <c:v>504</c:v>
                </c:pt>
                <c:pt idx="88">
                  <c:v>506</c:v>
                </c:pt>
                <c:pt idx="89">
                  <c:v>508</c:v>
                </c:pt>
                <c:pt idx="90">
                  <c:v>510</c:v>
                </c:pt>
                <c:pt idx="91">
                  <c:v>512</c:v>
                </c:pt>
                <c:pt idx="92">
                  <c:v>514</c:v>
                </c:pt>
                <c:pt idx="93">
                  <c:v>516</c:v>
                </c:pt>
                <c:pt idx="94">
                  <c:v>518</c:v>
                </c:pt>
                <c:pt idx="95">
                  <c:v>520</c:v>
                </c:pt>
                <c:pt idx="96">
                  <c:v>522</c:v>
                </c:pt>
                <c:pt idx="97">
                  <c:v>524</c:v>
                </c:pt>
                <c:pt idx="98">
                  <c:v>526</c:v>
                </c:pt>
                <c:pt idx="99">
                  <c:v>528</c:v>
                </c:pt>
                <c:pt idx="100">
                  <c:v>530</c:v>
                </c:pt>
                <c:pt idx="101">
                  <c:v>532</c:v>
                </c:pt>
                <c:pt idx="102">
                  <c:v>534</c:v>
                </c:pt>
                <c:pt idx="103">
                  <c:v>536</c:v>
                </c:pt>
                <c:pt idx="104">
                  <c:v>538</c:v>
                </c:pt>
                <c:pt idx="105">
                  <c:v>540</c:v>
                </c:pt>
                <c:pt idx="106">
                  <c:v>542</c:v>
                </c:pt>
                <c:pt idx="107">
                  <c:v>544</c:v>
                </c:pt>
                <c:pt idx="108">
                  <c:v>546</c:v>
                </c:pt>
                <c:pt idx="109">
                  <c:v>548</c:v>
                </c:pt>
                <c:pt idx="110">
                  <c:v>550</c:v>
                </c:pt>
                <c:pt idx="111">
                  <c:v>552</c:v>
                </c:pt>
                <c:pt idx="112">
                  <c:v>554</c:v>
                </c:pt>
                <c:pt idx="113">
                  <c:v>556</c:v>
                </c:pt>
                <c:pt idx="114">
                  <c:v>558</c:v>
                </c:pt>
                <c:pt idx="115">
                  <c:v>560</c:v>
                </c:pt>
                <c:pt idx="116">
                  <c:v>562</c:v>
                </c:pt>
                <c:pt idx="117">
                  <c:v>564</c:v>
                </c:pt>
                <c:pt idx="118">
                  <c:v>566</c:v>
                </c:pt>
                <c:pt idx="119">
                  <c:v>568</c:v>
                </c:pt>
                <c:pt idx="120">
                  <c:v>570</c:v>
                </c:pt>
                <c:pt idx="121">
                  <c:v>572</c:v>
                </c:pt>
                <c:pt idx="122">
                  <c:v>574</c:v>
                </c:pt>
                <c:pt idx="123">
                  <c:v>576</c:v>
                </c:pt>
                <c:pt idx="124">
                  <c:v>578</c:v>
                </c:pt>
                <c:pt idx="125">
                  <c:v>580</c:v>
                </c:pt>
                <c:pt idx="126">
                  <c:v>582</c:v>
                </c:pt>
                <c:pt idx="127">
                  <c:v>584</c:v>
                </c:pt>
                <c:pt idx="128">
                  <c:v>586</c:v>
                </c:pt>
                <c:pt idx="129">
                  <c:v>588</c:v>
                </c:pt>
                <c:pt idx="130">
                  <c:v>590</c:v>
                </c:pt>
                <c:pt idx="131">
                  <c:v>592</c:v>
                </c:pt>
                <c:pt idx="132">
                  <c:v>594</c:v>
                </c:pt>
                <c:pt idx="133">
                  <c:v>596</c:v>
                </c:pt>
                <c:pt idx="134">
                  <c:v>598</c:v>
                </c:pt>
                <c:pt idx="135">
                  <c:v>600</c:v>
                </c:pt>
              </c:numCache>
            </c:numRef>
          </c:xVal>
          <c:yVal>
            <c:numRef>
              <c:f>Sheet1!$B$8:$EG$8</c:f>
              <c:numCache>
                <c:formatCode>General</c:formatCode>
                <c:ptCount val="136"/>
                <c:pt idx="0">
                  <c:v>338</c:v>
                </c:pt>
                <c:pt idx="1">
                  <c:v>764</c:v>
                </c:pt>
                <c:pt idx="2">
                  <c:v>1908</c:v>
                </c:pt>
                <c:pt idx="3">
                  <c:v>4365</c:v>
                </c:pt>
                <c:pt idx="4">
                  <c:v>8699</c:v>
                </c:pt>
                <c:pt idx="5">
                  <c:v>13400</c:v>
                </c:pt>
                <c:pt idx="6">
                  <c:v>21803</c:v>
                </c:pt>
                <c:pt idx="7">
                  <c:v>25965</c:v>
                </c:pt>
                <c:pt idx="8">
                  <c:v>29490</c:v>
                </c:pt>
                <c:pt idx="9">
                  <c:v>32275</c:v>
                </c:pt>
                <c:pt idx="10">
                  <c:v>32733</c:v>
                </c:pt>
                <c:pt idx="11">
                  <c:v>34659</c:v>
                </c:pt>
                <c:pt idx="12">
                  <c:v>35282</c:v>
                </c:pt>
                <c:pt idx="13">
                  <c:v>35239</c:v>
                </c:pt>
                <c:pt idx="14">
                  <c:v>33944</c:v>
                </c:pt>
                <c:pt idx="15">
                  <c:v>30727</c:v>
                </c:pt>
                <c:pt idx="16">
                  <c:v>27091</c:v>
                </c:pt>
                <c:pt idx="17">
                  <c:v>22967</c:v>
                </c:pt>
                <c:pt idx="18">
                  <c:v>19240</c:v>
                </c:pt>
                <c:pt idx="19">
                  <c:v>15403</c:v>
                </c:pt>
                <c:pt idx="20">
                  <c:v>12470</c:v>
                </c:pt>
                <c:pt idx="21">
                  <c:v>9597</c:v>
                </c:pt>
                <c:pt idx="22">
                  <c:v>7257</c:v>
                </c:pt>
                <c:pt idx="23">
                  <c:v>4486</c:v>
                </c:pt>
                <c:pt idx="24">
                  <c:v>2777</c:v>
                </c:pt>
                <c:pt idx="25">
                  <c:v>1279</c:v>
                </c:pt>
                <c:pt idx="26">
                  <c:v>480</c:v>
                </c:pt>
                <c:pt idx="27">
                  <c:v>104</c:v>
                </c:pt>
                <c:pt idx="28">
                  <c:v>67</c:v>
                </c:pt>
                <c:pt idx="29">
                  <c:v>103</c:v>
                </c:pt>
                <c:pt idx="30">
                  <c:v>147</c:v>
                </c:pt>
                <c:pt idx="31">
                  <c:v>211</c:v>
                </c:pt>
                <c:pt idx="32">
                  <c:v>321</c:v>
                </c:pt>
                <c:pt idx="33">
                  <c:v>437</c:v>
                </c:pt>
                <c:pt idx="34">
                  <c:v>600</c:v>
                </c:pt>
                <c:pt idx="35">
                  <c:v>787</c:v>
                </c:pt>
                <c:pt idx="36">
                  <c:v>952</c:v>
                </c:pt>
                <c:pt idx="37">
                  <c:v>1266</c:v>
                </c:pt>
                <c:pt idx="38">
                  <c:v>1787</c:v>
                </c:pt>
                <c:pt idx="39">
                  <c:v>2164</c:v>
                </c:pt>
                <c:pt idx="40">
                  <c:v>2657</c:v>
                </c:pt>
                <c:pt idx="41">
                  <c:v>3155</c:v>
                </c:pt>
                <c:pt idx="42">
                  <c:v>3663</c:v>
                </c:pt>
                <c:pt idx="43">
                  <c:v>4242</c:v>
                </c:pt>
                <c:pt idx="44">
                  <c:v>4789</c:v>
                </c:pt>
                <c:pt idx="45">
                  <c:v>5265</c:v>
                </c:pt>
                <c:pt idx="46">
                  <c:v>5998</c:v>
                </c:pt>
                <c:pt idx="47">
                  <c:v>6357</c:v>
                </c:pt>
                <c:pt idx="48">
                  <c:v>7021</c:v>
                </c:pt>
                <c:pt idx="49">
                  <c:v>7444</c:v>
                </c:pt>
                <c:pt idx="50">
                  <c:v>7804</c:v>
                </c:pt>
                <c:pt idx="51">
                  <c:v>8110</c:v>
                </c:pt>
                <c:pt idx="52">
                  <c:v>8229</c:v>
                </c:pt>
                <c:pt idx="53">
                  <c:v>8399</c:v>
                </c:pt>
                <c:pt idx="54">
                  <c:v>8433</c:v>
                </c:pt>
                <c:pt idx="55">
                  <c:v>8436</c:v>
                </c:pt>
                <c:pt idx="56">
                  <c:v>8531</c:v>
                </c:pt>
                <c:pt idx="57">
                  <c:v>8389</c:v>
                </c:pt>
                <c:pt idx="58">
                  <c:v>8348</c:v>
                </c:pt>
                <c:pt idx="59">
                  <c:v>8184</c:v>
                </c:pt>
                <c:pt idx="60">
                  <c:v>7958</c:v>
                </c:pt>
                <c:pt idx="61">
                  <c:v>7725</c:v>
                </c:pt>
                <c:pt idx="62">
                  <c:v>7513</c:v>
                </c:pt>
                <c:pt idx="63">
                  <c:v>7288</c:v>
                </c:pt>
                <c:pt idx="64">
                  <c:v>7135</c:v>
                </c:pt>
                <c:pt idx="65">
                  <c:v>6810</c:v>
                </c:pt>
                <c:pt idx="66">
                  <c:v>6716</c:v>
                </c:pt>
                <c:pt idx="67">
                  <c:v>6478</c:v>
                </c:pt>
                <c:pt idx="68">
                  <c:v>6116</c:v>
                </c:pt>
                <c:pt idx="69">
                  <c:v>5928</c:v>
                </c:pt>
                <c:pt idx="70">
                  <c:v>5712</c:v>
                </c:pt>
                <c:pt idx="71">
                  <c:v>5433</c:v>
                </c:pt>
                <c:pt idx="72">
                  <c:v>5279</c:v>
                </c:pt>
                <c:pt idx="73">
                  <c:v>5053</c:v>
                </c:pt>
                <c:pt idx="74">
                  <c:v>4687</c:v>
                </c:pt>
                <c:pt idx="75">
                  <c:v>4538</c:v>
                </c:pt>
                <c:pt idx="76">
                  <c:v>4267</c:v>
                </c:pt>
                <c:pt idx="77">
                  <c:v>4088</c:v>
                </c:pt>
                <c:pt idx="78">
                  <c:v>3924</c:v>
                </c:pt>
                <c:pt idx="79">
                  <c:v>3669</c:v>
                </c:pt>
                <c:pt idx="80">
                  <c:v>3456</c:v>
                </c:pt>
                <c:pt idx="81">
                  <c:v>3242</c:v>
                </c:pt>
                <c:pt idx="82">
                  <c:v>3155</c:v>
                </c:pt>
                <c:pt idx="83">
                  <c:v>2933</c:v>
                </c:pt>
                <c:pt idx="84">
                  <c:v>2863</c:v>
                </c:pt>
                <c:pt idx="85">
                  <c:v>2556</c:v>
                </c:pt>
                <c:pt idx="86">
                  <c:v>2429</c:v>
                </c:pt>
                <c:pt idx="87">
                  <c:v>2305</c:v>
                </c:pt>
                <c:pt idx="88">
                  <c:v>2163</c:v>
                </c:pt>
                <c:pt idx="89">
                  <c:v>2040</c:v>
                </c:pt>
                <c:pt idx="90">
                  <c:v>1914</c:v>
                </c:pt>
                <c:pt idx="91">
                  <c:v>1809</c:v>
                </c:pt>
                <c:pt idx="92">
                  <c:v>1711</c:v>
                </c:pt>
                <c:pt idx="93">
                  <c:v>1617</c:v>
                </c:pt>
                <c:pt idx="94">
                  <c:v>1523</c:v>
                </c:pt>
                <c:pt idx="95">
                  <c:v>1442</c:v>
                </c:pt>
                <c:pt idx="96">
                  <c:v>1354</c:v>
                </c:pt>
                <c:pt idx="97">
                  <c:v>1266</c:v>
                </c:pt>
                <c:pt idx="98">
                  <c:v>1192</c:v>
                </c:pt>
                <c:pt idx="99">
                  <c:v>1112</c:v>
                </c:pt>
                <c:pt idx="100">
                  <c:v>1029</c:v>
                </c:pt>
                <c:pt idx="101">
                  <c:v>976</c:v>
                </c:pt>
                <c:pt idx="102">
                  <c:v>925</c:v>
                </c:pt>
                <c:pt idx="103">
                  <c:v>848</c:v>
                </c:pt>
                <c:pt idx="104">
                  <c:v>784</c:v>
                </c:pt>
                <c:pt idx="105">
                  <c:v>765</c:v>
                </c:pt>
                <c:pt idx="106">
                  <c:v>698</c:v>
                </c:pt>
                <c:pt idx="107">
                  <c:v>664</c:v>
                </c:pt>
                <c:pt idx="108">
                  <c:v>628</c:v>
                </c:pt>
                <c:pt idx="109">
                  <c:v>550</c:v>
                </c:pt>
                <c:pt idx="110">
                  <c:v>532</c:v>
                </c:pt>
                <c:pt idx="111">
                  <c:v>490</c:v>
                </c:pt>
                <c:pt idx="112">
                  <c:v>456</c:v>
                </c:pt>
                <c:pt idx="113">
                  <c:v>433</c:v>
                </c:pt>
                <c:pt idx="114">
                  <c:v>397</c:v>
                </c:pt>
                <c:pt idx="115">
                  <c:v>379</c:v>
                </c:pt>
                <c:pt idx="116">
                  <c:v>356</c:v>
                </c:pt>
                <c:pt idx="117">
                  <c:v>331</c:v>
                </c:pt>
                <c:pt idx="118">
                  <c:v>303</c:v>
                </c:pt>
                <c:pt idx="119">
                  <c:v>297</c:v>
                </c:pt>
                <c:pt idx="120">
                  <c:v>278</c:v>
                </c:pt>
                <c:pt idx="121">
                  <c:v>256</c:v>
                </c:pt>
                <c:pt idx="122">
                  <c:v>240</c:v>
                </c:pt>
                <c:pt idx="123">
                  <c:v>230</c:v>
                </c:pt>
                <c:pt idx="124">
                  <c:v>209</c:v>
                </c:pt>
                <c:pt idx="125">
                  <c:v>202</c:v>
                </c:pt>
                <c:pt idx="126">
                  <c:v>188</c:v>
                </c:pt>
                <c:pt idx="127">
                  <c:v>181</c:v>
                </c:pt>
                <c:pt idx="128">
                  <c:v>165</c:v>
                </c:pt>
                <c:pt idx="129">
                  <c:v>152</c:v>
                </c:pt>
                <c:pt idx="130">
                  <c:v>140</c:v>
                </c:pt>
                <c:pt idx="131">
                  <c:v>135</c:v>
                </c:pt>
                <c:pt idx="132">
                  <c:v>134</c:v>
                </c:pt>
                <c:pt idx="133">
                  <c:v>130</c:v>
                </c:pt>
                <c:pt idx="134">
                  <c:v>123</c:v>
                </c:pt>
                <c:pt idx="135">
                  <c:v>123</c:v>
                </c:pt>
              </c:numCache>
            </c:numRef>
          </c:yVal>
          <c:smooth val="0"/>
        </c:ser>
        <c:dLbls>
          <c:showLegendKey val="0"/>
          <c:showVal val="0"/>
          <c:showCatName val="0"/>
          <c:showSerName val="0"/>
          <c:showPercent val="0"/>
          <c:showBubbleSize val="0"/>
        </c:dLbls>
        <c:axId val="22381312"/>
        <c:axId val="22383232"/>
      </c:scatterChart>
      <c:valAx>
        <c:axId val="22381312"/>
        <c:scaling>
          <c:orientation val="minMax"/>
          <c:max val="600"/>
          <c:min val="330"/>
        </c:scaling>
        <c:delete val="0"/>
        <c:axPos val="b"/>
        <c:title>
          <c:tx>
            <c:rich>
              <a:bodyPr/>
              <a:lstStyle/>
              <a:p>
                <a:pPr>
                  <a:defRPr sz="1400"/>
                </a:pPr>
                <a:r>
                  <a:rPr lang="en-US" sz="1400" dirty="0"/>
                  <a:t>Wavelength, </a:t>
                </a:r>
                <a:r>
                  <a:rPr lang="en-US" sz="1400" dirty="0" smtClean="0"/>
                  <a:t>nm</a:t>
                </a:r>
                <a:endParaRPr lang="en-US" sz="1400" dirty="0"/>
              </a:p>
            </c:rich>
          </c:tx>
          <c:layout>
            <c:manualLayout>
              <c:xMode val="edge"/>
              <c:yMode val="edge"/>
              <c:x val="0.45470249812523439"/>
              <c:y val="0.96011390403122687"/>
            </c:manualLayout>
          </c:layout>
          <c:overlay val="0"/>
        </c:title>
        <c:numFmt formatCode="General" sourceLinked="1"/>
        <c:majorTickMark val="out"/>
        <c:minorTickMark val="none"/>
        <c:tickLblPos val="nextTo"/>
        <c:txPr>
          <a:bodyPr/>
          <a:lstStyle/>
          <a:p>
            <a:pPr>
              <a:defRPr sz="1200"/>
            </a:pPr>
            <a:endParaRPr lang="en-US"/>
          </a:p>
        </c:txPr>
        <c:crossAx val="22383232"/>
        <c:crosses val="autoZero"/>
        <c:crossBetween val="midCat"/>
      </c:valAx>
      <c:valAx>
        <c:axId val="22383232"/>
        <c:scaling>
          <c:orientation val="minMax"/>
        </c:scaling>
        <c:delete val="0"/>
        <c:axPos val="l"/>
        <c:title>
          <c:tx>
            <c:rich>
              <a:bodyPr rot="-5400000" vert="horz"/>
              <a:lstStyle/>
              <a:p>
                <a:pPr>
                  <a:defRPr sz="1400"/>
                </a:pPr>
                <a:r>
                  <a:rPr lang="en-US" sz="1800" b="1" i="0" baseline="0" dirty="0" smtClean="0">
                    <a:effectLst/>
                  </a:rPr>
                  <a:t>Fluorescence Intensity</a:t>
                </a:r>
                <a:endParaRPr lang="en-US" sz="1400" dirty="0">
                  <a:effectLst/>
                </a:endParaRPr>
              </a:p>
            </c:rich>
          </c:tx>
          <c:layout>
            <c:manualLayout>
              <c:xMode val="edge"/>
              <c:yMode val="edge"/>
              <c:x val="1.2426532620922387E-2"/>
              <c:y val="0.26673615317316102"/>
            </c:manualLayout>
          </c:layout>
          <c:overlay val="0"/>
        </c:title>
        <c:numFmt formatCode="General" sourceLinked="1"/>
        <c:majorTickMark val="out"/>
        <c:minorTickMark val="none"/>
        <c:tickLblPos val="nextTo"/>
        <c:txPr>
          <a:bodyPr/>
          <a:lstStyle/>
          <a:p>
            <a:pPr>
              <a:defRPr sz="1200"/>
            </a:pPr>
            <a:endParaRPr lang="en-US"/>
          </a:p>
        </c:txPr>
        <c:crossAx val="22381312"/>
        <c:crosses val="autoZero"/>
        <c:crossBetween val="midCat"/>
      </c:valAx>
      <c:spPr>
        <a:ln>
          <a:solidFill>
            <a:schemeClr val="tx1"/>
          </a:solidFill>
        </a:ln>
      </c:spPr>
    </c:plotArea>
    <c:plotVisOnly val="1"/>
    <c:dispBlanksAs val="gap"/>
    <c:showDLblsOverMax val="0"/>
  </c:chart>
  <c:spPr>
    <a:ln>
      <a:noFill/>
    </a:ln>
  </c:sp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812284672675866"/>
          <c:y val="3.6249105225483177E-2"/>
          <c:w val="0.86123534461859697"/>
          <c:h val="0.85585182534001436"/>
        </c:manualLayout>
      </c:layout>
      <c:scatterChart>
        <c:scatterStyle val="lineMarker"/>
        <c:varyColors val="0"/>
        <c:ser>
          <c:idx val="0"/>
          <c:order val="0"/>
          <c:tx>
            <c:v>5uM DHP2c</c:v>
          </c:tx>
          <c:spPr>
            <a:ln w="28575">
              <a:noFill/>
            </a:ln>
          </c:spPr>
          <c:xVal>
            <c:numRef>
              <c:f>Sheet1!$B$4:$EG$4</c:f>
              <c:numCache>
                <c:formatCode>General</c:formatCode>
                <c:ptCount val="136"/>
                <c:pt idx="0">
                  <c:v>330</c:v>
                </c:pt>
                <c:pt idx="1">
                  <c:v>332</c:v>
                </c:pt>
                <c:pt idx="2">
                  <c:v>334</c:v>
                </c:pt>
                <c:pt idx="3">
                  <c:v>336</c:v>
                </c:pt>
                <c:pt idx="4">
                  <c:v>338</c:v>
                </c:pt>
                <c:pt idx="5">
                  <c:v>340</c:v>
                </c:pt>
                <c:pt idx="6">
                  <c:v>342</c:v>
                </c:pt>
                <c:pt idx="7">
                  <c:v>344</c:v>
                </c:pt>
                <c:pt idx="8">
                  <c:v>346</c:v>
                </c:pt>
                <c:pt idx="9">
                  <c:v>348</c:v>
                </c:pt>
                <c:pt idx="10">
                  <c:v>350</c:v>
                </c:pt>
                <c:pt idx="11">
                  <c:v>352</c:v>
                </c:pt>
                <c:pt idx="12">
                  <c:v>354</c:v>
                </c:pt>
                <c:pt idx="13">
                  <c:v>356</c:v>
                </c:pt>
                <c:pt idx="14">
                  <c:v>358</c:v>
                </c:pt>
                <c:pt idx="15">
                  <c:v>360</c:v>
                </c:pt>
                <c:pt idx="16">
                  <c:v>362</c:v>
                </c:pt>
                <c:pt idx="17">
                  <c:v>364</c:v>
                </c:pt>
                <c:pt idx="18">
                  <c:v>366</c:v>
                </c:pt>
                <c:pt idx="19">
                  <c:v>368</c:v>
                </c:pt>
                <c:pt idx="20">
                  <c:v>370</c:v>
                </c:pt>
                <c:pt idx="21">
                  <c:v>372</c:v>
                </c:pt>
                <c:pt idx="22">
                  <c:v>374</c:v>
                </c:pt>
                <c:pt idx="23">
                  <c:v>376</c:v>
                </c:pt>
                <c:pt idx="24">
                  <c:v>378</c:v>
                </c:pt>
                <c:pt idx="25">
                  <c:v>380</c:v>
                </c:pt>
                <c:pt idx="26">
                  <c:v>382</c:v>
                </c:pt>
                <c:pt idx="27">
                  <c:v>384</c:v>
                </c:pt>
                <c:pt idx="28">
                  <c:v>386</c:v>
                </c:pt>
                <c:pt idx="29">
                  <c:v>388</c:v>
                </c:pt>
                <c:pt idx="30">
                  <c:v>390</c:v>
                </c:pt>
                <c:pt idx="31">
                  <c:v>392</c:v>
                </c:pt>
                <c:pt idx="32">
                  <c:v>394</c:v>
                </c:pt>
                <c:pt idx="33">
                  <c:v>396</c:v>
                </c:pt>
                <c:pt idx="34">
                  <c:v>398</c:v>
                </c:pt>
                <c:pt idx="35">
                  <c:v>400</c:v>
                </c:pt>
                <c:pt idx="36">
                  <c:v>402</c:v>
                </c:pt>
                <c:pt idx="37">
                  <c:v>404</c:v>
                </c:pt>
                <c:pt idx="38">
                  <c:v>406</c:v>
                </c:pt>
                <c:pt idx="39">
                  <c:v>408</c:v>
                </c:pt>
                <c:pt idx="40">
                  <c:v>410</c:v>
                </c:pt>
                <c:pt idx="41">
                  <c:v>412</c:v>
                </c:pt>
                <c:pt idx="42">
                  <c:v>414</c:v>
                </c:pt>
                <c:pt idx="43">
                  <c:v>416</c:v>
                </c:pt>
                <c:pt idx="44">
                  <c:v>418</c:v>
                </c:pt>
                <c:pt idx="45">
                  <c:v>420</c:v>
                </c:pt>
                <c:pt idx="46">
                  <c:v>422</c:v>
                </c:pt>
                <c:pt idx="47">
                  <c:v>424</c:v>
                </c:pt>
                <c:pt idx="48">
                  <c:v>426</c:v>
                </c:pt>
                <c:pt idx="49">
                  <c:v>428</c:v>
                </c:pt>
                <c:pt idx="50">
                  <c:v>430</c:v>
                </c:pt>
                <c:pt idx="51">
                  <c:v>432</c:v>
                </c:pt>
                <c:pt idx="52">
                  <c:v>434</c:v>
                </c:pt>
                <c:pt idx="53">
                  <c:v>436</c:v>
                </c:pt>
                <c:pt idx="54">
                  <c:v>438</c:v>
                </c:pt>
                <c:pt idx="55">
                  <c:v>440</c:v>
                </c:pt>
                <c:pt idx="56">
                  <c:v>442</c:v>
                </c:pt>
                <c:pt idx="57">
                  <c:v>444</c:v>
                </c:pt>
                <c:pt idx="58">
                  <c:v>446</c:v>
                </c:pt>
                <c:pt idx="59">
                  <c:v>448</c:v>
                </c:pt>
                <c:pt idx="60">
                  <c:v>450</c:v>
                </c:pt>
                <c:pt idx="61">
                  <c:v>452</c:v>
                </c:pt>
                <c:pt idx="62">
                  <c:v>454</c:v>
                </c:pt>
                <c:pt idx="63">
                  <c:v>456</c:v>
                </c:pt>
                <c:pt idx="64">
                  <c:v>458</c:v>
                </c:pt>
                <c:pt idx="65">
                  <c:v>460</c:v>
                </c:pt>
                <c:pt idx="66">
                  <c:v>462</c:v>
                </c:pt>
                <c:pt idx="67">
                  <c:v>464</c:v>
                </c:pt>
                <c:pt idx="68">
                  <c:v>466</c:v>
                </c:pt>
                <c:pt idx="69">
                  <c:v>468</c:v>
                </c:pt>
                <c:pt idx="70">
                  <c:v>470</c:v>
                </c:pt>
                <c:pt idx="71">
                  <c:v>472</c:v>
                </c:pt>
                <c:pt idx="72">
                  <c:v>474</c:v>
                </c:pt>
                <c:pt idx="73">
                  <c:v>476</c:v>
                </c:pt>
                <c:pt idx="74">
                  <c:v>478</c:v>
                </c:pt>
                <c:pt idx="75">
                  <c:v>480</c:v>
                </c:pt>
                <c:pt idx="76">
                  <c:v>482</c:v>
                </c:pt>
                <c:pt idx="77">
                  <c:v>484</c:v>
                </c:pt>
                <c:pt idx="78">
                  <c:v>486</c:v>
                </c:pt>
                <c:pt idx="79">
                  <c:v>488</c:v>
                </c:pt>
                <c:pt idx="80">
                  <c:v>490</c:v>
                </c:pt>
                <c:pt idx="81">
                  <c:v>492</c:v>
                </c:pt>
                <c:pt idx="82">
                  <c:v>494</c:v>
                </c:pt>
                <c:pt idx="83">
                  <c:v>496</c:v>
                </c:pt>
                <c:pt idx="84">
                  <c:v>498</c:v>
                </c:pt>
                <c:pt idx="85">
                  <c:v>500</c:v>
                </c:pt>
                <c:pt idx="86">
                  <c:v>502</c:v>
                </c:pt>
                <c:pt idx="87">
                  <c:v>504</c:v>
                </c:pt>
                <c:pt idx="88">
                  <c:v>506</c:v>
                </c:pt>
                <c:pt idx="89">
                  <c:v>508</c:v>
                </c:pt>
                <c:pt idx="90">
                  <c:v>510</c:v>
                </c:pt>
                <c:pt idx="91">
                  <c:v>512</c:v>
                </c:pt>
                <c:pt idx="92">
                  <c:v>514</c:v>
                </c:pt>
                <c:pt idx="93">
                  <c:v>516</c:v>
                </c:pt>
                <c:pt idx="94">
                  <c:v>518</c:v>
                </c:pt>
                <c:pt idx="95">
                  <c:v>520</c:v>
                </c:pt>
                <c:pt idx="96">
                  <c:v>522</c:v>
                </c:pt>
                <c:pt idx="97">
                  <c:v>524</c:v>
                </c:pt>
                <c:pt idx="98">
                  <c:v>526</c:v>
                </c:pt>
                <c:pt idx="99">
                  <c:v>528</c:v>
                </c:pt>
                <c:pt idx="100">
                  <c:v>530</c:v>
                </c:pt>
                <c:pt idx="101">
                  <c:v>532</c:v>
                </c:pt>
                <c:pt idx="102">
                  <c:v>534</c:v>
                </c:pt>
                <c:pt idx="103">
                  <c:v>536</c:v>
                </c:pt>
                <c:pt idx="104">
                  <c:v>538</c:v>
                </c:pt>
                <c:pt idx="105">
                  <c:v>540</c:v>
                </c:pt>
                <c:pt idx="106">
                  <c:v>542</c:v>
                </c:pt>
                <c:pt idx="107">
                  <c:v>544</c:v>
                </c:pt>
                <c:pt idx="108">
                  <c:v>546</c:v>
                </c:pt>
                <c:pt idx="109">
                  <c:v>548</c:v>
                </c:pt>
                <c:pt idx="110">
                  <c:v>550</c:v>
                </c:pt>
                <c:pt idx="111">
                  <c:v>552</c:v>
                </c:pt>
                <c:pt idx="112">
                  <c:v>554</c:v>
                </c:pt>
                <c:pt idx="113">
                  <c:v>556</c:v>
                </c:pt>
                <c:pt idx="114">
                  <c:v>558</c:v>
                </c:pt>
                <c:pt idx="115">
                  <c:v>560</c:v>
                </c:pt>
                <c:pt idx="116">
                  <c:v>562</c:v>
                </c:pt>
                <c:pt idx="117">
                  <c:v>564</c:v>
                </c:pt>
                <c:pt idx="118">
                  <c:v>566</c:v>
                </c:pt>
                <c:pt idx="119">
                  <c:v>568</c:v>
                </c:pt>
                <c:pt idx="120">
                  <c:v>570</c:v>
                </c:pt>
                <c:pt idx="121">
                  <c:v>572</c:v>
                </c:pt>
                <c:pt idx="122">
                  <c:v>574</c:v>
                </c:pt>
                <c:pt idx="123">
                  <c:v>576</c:v>
                </c:pt>
                <c:pt idx="124">
                  <c:v>578</c:v>
                </c:pt>
                <c:pt idx="125">
                  <c:v>580</c:v>
                </c:pt>
                <c:pt idx="126">
                  <c:v>582</c:v>
                </c:pt>
                <c:pt idx="127">
                  <c:v>584</c:v>
                </c:pt>
                <c:pt idx="128">
                  <c:v>586</c:v>
                </c:pt>
                <c:pt idx="129">
                  <c:v>588</c:v>
                </c:pt>
                <c:pt idx="130">
                  <c:v>590</c:v>
                </c:pt>
                <c:pt idx="131">
                  <c:v>592</c:v>
                </c:pt>
                <c:pt idx="132">
                  <c:v>594</c:v>
                </c:pt>
                <c:pt idx="133">
                  <c:v>596</c:v>
                </c:pt>
                <c:pt idx="134">
                  <c:v>598</c:v>
                </c:pt>
                <c:pt idx="135">
                  <c:v>600</c:v>
                </c:pt>
              </c:numCache>
            </c:numRef>
          </c:xVal>
          <c:yVal>
            <c:numRef>
              <c:f>Sheet1!$B$6:$EG$6</c:f>
              <c:numCache>
                <c:formatCode>General</c:formatCode>
                <c:ptCount val="136"/>
                <c:pt idx="0">
                  <c:v>384</c:v>
                </c:pt>
                <c:pt idx="1">
                  <c:v>881</c:v>
                </c:pt>
                <c:pt idx="2">
                  <c:v>2117</c:v>
                </c:pt>
                <c:pt idx="3">
                  <c:v>4926</c:v>
                </c:pt>
                <c:pt idx="4">
                  <c:v>10177</c:v>
                </c:pt>
                <c:pt idx="5">
                  <c:v>15274</c:v>
                </c:pt>
                <c:pt idx="6">
                  <c:v>24679</c:v>
                </c:pt>
                <c:pt idx="7">
                  <c:v>29394</c:v>
                </c:pt>
                <c:pt idx="8">
                  <c:v>33923</c:v>
                </c:pt>
                <c:pt idx="9">
                  <c:v>37377</c:v>
                </c:pt>
                <c:pt idx="10">
                  <c:v>38061</c:v>
                </c:pt>
                <c:pt idx="11">
                  <c:v>40433</c:v>
                </c:pt>
                <c:pt idx="12">
                  <c:v>41026</c:v>
                </c:pt>
                <c:pt idx="13">
                  <c:v>41151</c:v>
                </c:pt>
                <c:pt idx="14">
                  <c:v>39542</c:v>
                </c:pt>
                <c:pt idx="15">
                  <c:v>35961</c:v>
                </c:pt>
                <c:pt idx="16">
                  <c:v>31692</c:v>
                </c:pt>
                <c:pt idx="17">
                  <c:v>26901</c:v>
                </c:pt>
                <c:pt idx="18">
                  <c:v>22511</c:v>
                </c:pt>
                <c:pt idx="19">
                  <c:v>18179</c:v>
                </c:pt>
                <c:pt idx="20">
                  <c:v>14466</c:v>
                </c:pt>
                <c:pt idx="21">
                  <c:v>11401</c:v>
                </c:pt>
                <c:pt idx="22">
                  <c:v>8369</c:v>
                </c:pt>
                <c:pt idx="23">
                  <c:v>5294</c:v>
                </c:pt>
                <c:pt idx="24">
                  <c:v>3287</c:v>
                </c:pt>
                <c:pt idx="25">
                  <c:v>1470</c:v>
                </c:pt>
                <c:pt idx="26">
                  <c:v>542</c:v>
                </c:pt>
                <c:pt idx="27">
                  <c:v>91</c:v>
                </c:pt>
                <c:pt idx="28">
                  <c:v>43</c:v>
                </c:pt>
                <c:pt idx="29">
                  <c:v>59</c:v>
                </c:pt>
                <c:pt idx="30">
                  <c:v>88</c:v>
                </c:pt>
                <c:pt idx="31">
                  <c:v>127</c:v>
                </c:pt>
                <c:pt idx="32">
                  <c:v>195</c:v>
                </c:pt>
                <c:pt idx="33">
                  <c:v>264</c:v>
                </c:pt>
                <c:pt idx="34">
                  <c:v>364</c:v>
                </c:pt>
                <c:pt idx="35">
                  <c:v>477</c:v>
                </c:pt>
                <c:pt idx="36">
                  <c:v>571</c:v>
                </c:pt>
                <c:pt idx="37">
                  <c:v>762</c:v>
                </c:pt>
                <c:pt idx="38">
                  <c:v>1050</c:v>
                </c:pt>
                <c:pt idx="39">
                  <c:v>1250</c:v>
                </c:pt>
                <c:pt idx="40">
                  <c:v>1550</c:v>
                </c:pt>
                <c:pt idx="41">
                  <c:v>1804</c:v>
                </c:pt>
                <c:pt idx="42">
                  <c:v>2070</c:v>
                </c:pt>
                <c:pt idx="43">
                  <c:v>2363</c:v>
                </c:pt>
                <c:pt idx="44">
                  <c:v>2641</c:v>
                </c:pt>
                <c:pt idx="45">
                  <c:v>2946</c:v>
                </c:pt>
                <c:pt idx="46">
                  <c:v>3242</c:v>
                </c:pt>
                <c:pt idx="47">
                  <c:v>3467</c:v>
                </c:pt>
                <c:pt idx="48">
                  <c:v>3732</c:v>
                </c:pt>
                <c:pt idx="49">
                  <c:v>3953</c:v>
                </c:pt>
                <c:pt idx="50">
                  <c:v>4068</c:v>
                </c:pt>
                <c:pt idx="51">
                  <c:v>4191</c:v>
                </c:pt>
                <c:pt idx="52">
                  <c:v>4309</c:v>
                </c:pt>
                <c:pt idx="53">
                  <c:v>4394</c:v>
                </c:pt>
                <c:pt idx="54">
                  <c:v>4423</c:v>
                </c:pt>
                <c:pt idx="55">
                  <c:v>4355</c:v>
                </c:pt>
                <c:pt idx="56">
                  <c:v>4344</c:v>
                </c:pt>
                <c:pt idx="57">
                  <c:v>4325</c:v>
                </c:pt>
                <c:pt idx="58">
                  <c:v>4253</c:v>
                </c:pt>
                <c:pt idx="59">
                  <c:v>4178</c:v>
                </c:pt>
                <c:pt idx="60">
                  <c:v>4011</c:v>
                </c:pt>
                <c:pt idx="61">
                  <c:v>3916</c:v>
                </c:pt>
                <c:pt idx="62">
                  <c:v>3855</c:v>
                </c:pt>
                <c:pt idx="63">
                  <c:v>3750</c:v>
                </c:pt>
                <c:pt idx="64">
                  <c:v>3630</c:v>
                </c:pt>
                <c:pt idx="65">
                  <c:v>3499</c:v>
                </c:pt>
                <c:pt idx="66">
                  <c:v>3399</c:v>
                </c:pt>
                <c:pt idx="67">
                  <c:v>3257</c:v>
                </c:pt>
                <c:pt idx="68">
                  <c:v>3126</c:v>
                </c:pt>
                <c:pt idx="69">
                  <c:v>2986</c:v>
                </c:pt>
                <c:pt idx="70">
                  <c:v>2885</c:v>
                </c:pt>
                <c:pt idx="71">
                  <c:v>2748</c:v>
                </c:pt>
                <c:pt idx="72">
                  <c:v>2678</c:v>
                </c:pt>
                <c:pt idx="73">
                  <c:v>2564</c:v>
                </c:pt>
                <c:pt idx="74">
                  <c:v>2371</c:v>
                </c:pt>
                <c:pt idx="75">
                  <c:v>2288</c:v>
                </c:pt>
                <c:pt idx="76">
                  <c:v>2170</c:v>
                </c:pt>
                <c:pt idx="77">
                  <c:v>2110</c:v>
                </c:pt>
                <c:pt idx="78">
                  <c:v>1977</c:v>
                </c:pt>
                <c:pt idx="79">
                  <c:v>1855</c:v>
                </c:pt>
                <c:pt idx="80">
                  <c:v>1730</c:v>
                </c:pt>
                <c:pt idx="81">
                  <c:v>1665</c:v>
                </c:pt>
                <c:pt idx="82">
                  <c:v>1560</c:v>
                </c:pt>
                <c:pt idx="83">
                  <c:v>1474</c:v>
                </c:pt>
                <c:pt idx="84">
                  <c:v>1430</c:v>
                </c:pt>
                <c:pt idx="85">
                  <c:v>1307</c:v>
                </c:pt>
                <c:pt idx="86">
                  <c:v>1215</c:v>
                </c:pt>
                <c:pt idx="87">
                  <c:v>1175</c:v>
                </c:pt>
                <c:pt idx="88">
                  <c:v>1087</c:v>
                </c:pt>
                <c:pt idx="89">
                  <c:v>1057</c:v>
                </c:pt>
                <c:pt idx="90">
                  <c:v>953</c:v>
                </c:pt>
                <c:pt idx="91">
                  <c:v>909</c:v>
                </c:pt>
                <c:pt idx="92">
                  <c:v>869</c:v>
                </c:pt>
                <c:pt idx="93">
                  <c:v>819</c:v>
                </c:pt>
                <c:pt idx="94">
                  <c:v>783</c:v>
                </c:pt>
                <c:pt idx="95">
                  <c:v>722</c:v>
                </c:pt>
                <c:pt idx="96">
                  <c:v>683</c:v>
                </c:pt>
                <c:pt idx="97">
                  <c:v>653</c:v>
                </c:pt>
                <c:pt idx="98">
                  <c:v>618</c:v>
                </c:pt>
                <c:pt idx="99">
                  <c:v>574</c:v>
                </c:pt>
                <c:pt idx="100">
                  <c:v>537</c:v>
                </c:pt>
                <c:pt idx="101">
                  <c:v>511</c:v>
                </c:pt>
                <c:pt idx="102">
                  <c:v>472</c:v>
                </c:pt>
                <c:pt idx="103">
                  <c:v>440</c:v>
                </c:pt>
                <c:pt idx="104">
                  <c:v>409</c:v>
                </c:pt>
                <c:pt idx="105">
                  <c:v>377</c:v>
                </c:pt>
                <c:pt idx="106">
                  <c:v>369</c:v>
                </c:pt>
                <c:pt idx="107">
                  <c:v>335</c:v>
                </c:pt>
                <c:pt idx="108">
                  <c:v>317</c:v>
                </c:pt>
                <c:pt idx="109">
                  <c:v>286</c:v>
                </c:pt>
                <c:pt idx="110">
                  <c:v>266</c:v>
                </c:pt>
                <c:pt idx="111">
                  <c:v>255</c:v>
                </c:pt>
                <c:pt idx="112">
                  <c:v>233</c:v>
                </c:pt>
                <c:pt idx="113">
                  <c:v>222</c:v>
                </c:pt>
                <c:pt idx="114">
                  <c:v>205</c:v>
                </c:pt>
                <c:pt idx="115">
                  <c:v>193</c:v>
                </c:pt>
                <c:pt idx="116">
                  <c:v>185</c:v>
                </c:pt>
                <c:pt idx="117">
                  <c:v>171</c:v>
                </c:pt>
                <c:pt idx="118">
                  <c:v>162</c:v>
                </c:pt>
                <c:pt idx="119">
                  <c:v>153</c:v>
                </c:pt>
                <c:pt idx="120">
                  <c:v>139</c:v>
                </c:pt>
                <c:pt idx="121">
                  <c:v>133</c:v>
                </c:pt>
                <c:pt idx="122">
                  <c:v>127</c:v>
                </c:pt>
                <c:pt idx="123">
                  <c:v>122</c:v>
                </c:pt>
                <c:pt idx="124">
                  <c:v>114</c:v>
                </c:pt>
                <c:pt idx="125">
                  <c:v>109</c:v>
                </c:pt>
                <c:pt idx="126">
                  <c:v>98</c:v>
                </c:pt>
                <c:pt idx="127">
                  <c:v>97</c:v>
                </c:pt>
                <c:pt idx="128">
                  <c:v>97</c:v>
                </c:pt>
                <c:pt idx="129">
                  <c:v>92</c:v>
                </c:pt>
                <c:pt idx="130">
                  <c:v>79</c:v>
                </c:pt>
                <c:pt idx="131">
                  <c:v>87</c:v>
                </c:pt>
                <c:pt idx="132">
                  <c:v>64</c:v>
                </c:pt>
                <c:pt idx="133">
                  <c:v>78</c:v>
                </c:pt>
                <c:pt idx="134">
                  <c:v>69</c:v>
                </c:pt>
                <c:pt idx="135">
                  <c:v>68</c:v>
                </c:pt>
              </c:numCache>
            </c:numRef>
          </c:yVal>
          <c:smooth val="0"/>
        </c:ser>
        <c:ser>
          <c:idx val="1"/>
          <c:order val="1"/>
          <c:tx>
            <c:v>10uM DHP2c</c:v>
          </c:tx>
          <c:spPr>
            <a:ln w="28575">
              <a:noFill/>
            </a:ln>
          </c:spPr>
          <c:xVal>
            <c:numRef>
              <c:f>Sheet1!$B$4:$EG$4</c:f>
              <c:numCache>
                <c:formatCode>General</c:formatCode>
                <c:ptCount val="136"/>
                <c:pt idx="0">
                  <c:v>330</c:v>
                </c:pt>
                <c:pt idx="1">
                  <c:v>332</c:v>
                </c:pt>
                <c:pt idx="2">
                  <c:v>334</c:v>
                </c:pt>
                <c:pt idx="3">
                  <c:v>336</c:v>
                </c:pt>
                <c:pt idx="4">
                  <c:v>338</c:v>
                </c:pt>
                <c:pt idx="5">
                  <c:v>340</c:v>
                </c:pt>
                <c:pt idx="6">
                  <c:v>342</c:v>
                </c:pt>
                <c:pt idx="7">
                  <c:v>344</c:v>
                </c:pt>
                <c:pt idx="8">
                  <c:v>346</c:v>
                </c:pt>
                <c:pt idx="9">
                  <c:v>348</c:v>
                </c:pt>
                <c:pt idx="10">
                  <c:v>350</c:v>
                </c:pt>
                <c:pt idx="11">
                  <c:v>352</c:v>
                </c:pt>
                <c:pt idx="12">
                  <c:v>354</c:v>
                </c:pt>
                <c:pt idx="13">
                  <c:v>356</c:v>
                </c:pt>
                <c:pt idx="14">
                  <c:v>358</c:v>
                </c:pt>
                <c:pt idx="15">
                  <c:v>360</c:v>
                </c:pt>
                <c:pt idx="16">
                  <c:v>362</c:v>
                </c:pt>
                <c:pt idx="17">
                  <c:v>364</c:v>
                </c:pt>
                <c:pt idx="18">
                  <c:v>366</c:v>
                </c:pt>
                <c:pt idx="19">
                  <c:v>368</c:v>
                </c:pt>
                <c:pt idx="20">
                  <c:v>370</c:v>
                </c:pt>
                <c:pt idx="21">
                  <c:v>372</c:v>
                </c:pt>
                <c:pt idx="22">
                  <c:v>374</c:v>
                </c:pt>
                <c:pt idx="23">
                  <c:v>376</c:v>
                </c:pt>
                <c:pt idx="24">
                  <c:v>378</c:v>
                </c:pt>
                <c:pt idx="25">
                  <c:v>380</c:v>
                </c:pt>
                <c:pt idx="26">
                  <c:v>382</c:v>
                </c:pt>
                <c:pt idx="27">
                  <c:v>384</c:v>
                </c:pt>
                <c:pt idx="28">
                  <c:v>386</c:v>
                </c:pt>
                <c:pt idx="29">
                  <c:v>388</c:v>
                </c:pt>
                <c:pt idx="30">
                  <c:v>390</c:v>
                </c:pt>
                <c:pt idx="31">
                  <c:v>392</c:v>
                </c:pt>
                <c:pt idx="32">
                  <c:v>394</c:v>
                </c:pt>
                <c:pt idx="33">
                  <c:v>396</c:v>
                </c:pt>
                <c:pt idx="34">
                  <c:v>398</c:v>
                </c:pt>
                <c:pt idx="35">
                  <c:v>400</c:v>
                </c:pt>
                <c:pt idx="36">
                  <c:v>402</c:v>
                </c:pt>
                <c:pt idx="37">
                  <c:v>404</c:v>
                </c:pt>
                <c:pt idx="38">
                  <c:v>406</c:v>
                </c:pt>
                <c:pt idx="39">
                  <c:v>408</c:v>
                </c:pt>
                <c:pt idx="40">
                  <c:v>410</c:v>
                </c:pt>
                <c:pt idx="41">
                  <c:v>412</c:v>
                </c:pt>
                <c:pt idx="42">
                  <c:v>414</c:v>
                </c:pt>
                <c:pt idx="43">
                  <c:v>416</c:v>
                </c:pt>
                <c:pt idx="44">
                  <c:v>418</c:v>
                </c:pt>
                <c:pt idx="45">
                  <c:v>420</c:v>
                </c:pt>
                <c:pt idx="46">
                  <c:v>422</c:v>
                </c:pt>
                <c:pt idx="47">
                  <c:v>424</c:v>
                </c:pt>
                <c:pt idx="48">
                  <c:v>426</c:v>
                </c:pt>
                <c:pt idx="49">
                  <c:v>428</c:v>
                </c:pt>
                <c:pt idx="50">
                  <c:v>430</c:v>
                </c:pt>
                <c:pt idx="51">
                  <c:v>432</c:v>
                </c:pt>
                <c:pt idx="52">
                  <c:v>434</c:v>
                </c:pt>
                <c:pt idx="53">
                  <c:v>436</c:v>
                </c:pt>
                <c:pt idx="54">
                  <c:v>438</c:v>
                </c:pt>
                <c:pt idx="55">
                  <c:v>440</c:v>
                </c:pt>
                <c:pt idx="56">
                  <c:v>442</c:v>
                </c:pt>
                <c:pt idx="57">
                  <c:v>444</c:v>
                </c:pt>
                <c:pt idx="58">
                  <c:v>446</c:v>
                </c:pt>
                <c:pt idx="59">
                  <c:v>448</c:v>
                </c:pt>
                <c:pt idx="60">
                  <c:v>450</c:v>
                </c:pt>
                <c:pt idx="61">
                  <c:v>452</c:v>
                </c:pt>
                <c:pt idx="62">
                  <c:v>454</c:v>
                </c:pt>
                <c:pt idx="63">
                  <c:v>456</c:v>
                </c:pt>
                <c:pt idx="64">
                  <c:v>458</c:v>
                </c:pt>
                <c:pt idx="65">
                  <c:v>460</c:v>
                </c:pt>
                <c:pt idx="66">
                  <c:v>462</c:v>
                </c:pt>
                <c:pt idx="67">
                  <c:v>464</c:v>
                </c:pt>
                <c:pt idx="68">
                  <c:v>466</c:v>
                </c:pt>
                <c:pt idx="69">
                  <c:v>468</c:v>
                </c:pt>
                <c:pt idx="70">
                  <c:v>470</c:v>
                </c:pt>
                <c:pt idx="71">
                  <c:v>472</c:v>
                </c:pt>
                <c:pt idx="72">
                  <c:v>474</c:v>
                </c:pt>
                <c:pt idx="73">
                  <c:v>476</c:v>
                </c:pt>
                <c:pt idx="74">
                  <c:v>478</c:v>
                </c:pt>
                <c:pt idx="75">
                  <c:v>480</c:v>
                </c:pt>
                <c:pt idx="76">
                  <c:v>482</c:v>
                </c:pt>
                <c:pt idx="77">
                  <c:v>484</c:v>
                </c:pt>
                <c:pt idx="78">
                  <c:v>486</c:v>
                </c:pt>
                <c:pt idx="79">
                  <c:v>488</c:v>
                </c:pt>
                <c:pt idx="80">
                  <c:v>490</c:v>
                </c:pt>
                <c:pt idx="81">
                  <c:v>492</c:v>
                </c:pt>
                <c:pt idx="82">
                  <c:v>494</c:v>
                </c:pt>
                <c:pt idx="83">
                  <c:v>496</c:v>
                </c:pt>
                <c:pt idx="84">
                  <c:v>498</c:v>
                </c:pt>
                <c:pt idx="85">
                  <c:v>500</c:v>
                </c:pt>
                <c:pt idx="86">
                  <c:v>502</c:v>
                </c:pt>
                <c:pt idx="87">
                  <c:v>504</c:v>
                </c:pt>
                <c:pt idx="88">
                  <c:v>506</c:v>
                </c:pt>
                <c:pt idx="89">
                  <c:v>508</c:v>
                </c:pt>
                <c:pt idx="90">
                  <c:v>510</c:v>
                </c:pt>
                <c:pt idx="91">
                  <c:v>512</c:v>
                </c:pt>
                <c:pt idx="92">
                  <c:v>514</c:v>
                </c:pt>
                <c:pt idx="93">
                  <c:v>516</c:v>
                </c:pt>
                <c:pt idx="94">
                  <c:v>518</c:v>
                </c:pt>
                <c:pt idx="95">
                  <c:v>520</c:v>
                </c:pt>
                <c:pt idx="96">
                  <c:v>522</c:v>
                </c:pt>
                <c:pt idx="97">
                  <c:v>524</c:v>
                </c:pt>
                <c:pt idx="98">
                  <c:v>526</c:v>
                </c:pt>
                <c:pt idx="99">
                  <c:v>528</c:v>
                </c:pt>
                <c:pt idx="100">
                  <c:v>530</c:v>
                </c:pt>
                <c:pt idx="101">
                  <c:v>532</c:v>
                </c:pt>
                <c:pt idx="102">
                  <c:v>534</c:v>
                </c:pt>
                <c:pt idx="103">
                  <c:v>536</c:v>
                </c:pt>
                <c:pt idx="104">
                  <c:v>538</c:v>
                </c:pt>
                <c:pt idx="105">
                  <c:v>540</c:v>
                </c:pt>
                <c:pt idx="106">
                  <c:v>542</c:v>
                </c:pt>
                <c:pt idx="107">
                  <c:v>544</c:v>
                </c:pt>
                <c:pt idx="108">
                  <c:v>546</c:v>
                </c:pt>
                <c:pt idx="109">
                  <c:v>548</c:v>
                </c:pt>
                <c:pt idx="110">
                  <c:v>550</c:v>
                </c:pt>
                <c:pt idx="111">
                  <c:v>552</c:v>
                </c:pt>
                <c:pt idx="112">
                  <c:v>554</c:v>
                </c:pt>
                <c:pt idx="113">
                  <c:v>556</c:v>
                </c:pt>
                <c:pt idx="114">
                  <c:v>558</c:v>
                </c:pt>
                <c:pt idx="115">
                  <c:v>560</c:v>
                </c:pt>
                <c:pt idx="116">
                  <c:v>562</c:v>
                </c:pt>
                <c:pt idx="117">
                  <c:v>564</c:v>
                </c:pt>
                <c:pt idx="118">
                  <c:v>566</c:v>
                </c:pt>
                <c:pt idx="119">
                  <c:v>568</c:v>
                </c:pt>
                <c:pt idx="120">
                  <c:v>570</c:v>
                </c:pt>
                <c:pt idx="121">
                  <c:v>572</c:v>
                </c:pt>
                <c:pt idx="122">
                  <c:v>574</c:v>
                </c:pt>
                <c:pt idx="123">
                  <c:v>576</c:v>
                </c:pt>
                <c:pt idx="124">
                  <c:v>578</c:v>
                </c:pt>
                <c:pt idx="125">
                  <c:v>580</c:v>
                </c:pt>
                <c:pt idx="126">
                  <c:v>582</c:v>
                </c:pt>
                <c:pt idx="127">
                  <c:v>584</c:v>
                </c:pt>
                <c:pt idx="128">
                  <c:v>586</c:v>
                </c:pt>
                <c:pt idx="129">
                  <c:v>588</c:v>
                </c:pt>
                <c:pt idx="130">
                  <c:v>590</c:v>
                </c:pt>
                <c:pt idx="131">
                  <c:v>592</c:v>
                </c:pt>
                <c:pt idx="132">
                  <c:v>594</c:v>
                </c:pt>
                <c:pt idx="133">
                  <c:v>596</c:v>
                </c:pt>
                <c:pt idx="134">
                  <c:v>598</c:v>
                </c:pt>
                <c:pt idx="135">
                  <c:v>600</c:v>
                </c:pt>
              </c:numCache>
            </c:numRef>
          </c:xVal>
          <c:yVal>
            <c:numRef>
              <c:f>Sheet1!$B$7:$EG$7</c:f>
              <c:numCache>
                <c:formatCode>General</c:formatCode>
                <c:ptCount val="136"/>
                <c:pt idx="0">
                  <c:v>295</c:v>
                </c:pt>
                <c:pt idx="1">
                  <c:v>695</c:v>
                </c:pt>
                <c:pt idx="2">
                  <c:v>2425</c:v>
                </c:pt>
                <c:pt idx="3">
                  <c:v>5633</c:v>
                </c:pt>
                <c:pt idx="4">
                  <c:v>9017</c:v>
                </c:pt>
                <c:pt idx="5">
                  <c:v>15825</c:v>
                </c:pt>
                <c:pt idx="6">
                  <c:v>22568</c:v>
                </c:pt>
                <c:pt idx="7">
                  <c:v>29785</c:v>
                </c:pt>
                <c:pt idx="8">
                  <c:v>33005</c:v>
                </c:pt>
                <c:pt idx="9">
                  <c:v>37389</c:v>
                </c:pt>
                <c:pt idx="10">
                  <c:v>37902</c:v>
                </c:pt>
                <c:pt idx="11">
                  <c:v>40429</c:v>
                </c:pt>
                <c:pt idx="12">
                  <c:v>40603</c:v>
                </c:pt>
                <c:pt idx="13">
                  <c:v>40759</c:v>
                </c:pt>
                <c:pt idx="14">
                  <c:v>38973</c:v>
                </c:pt>
                <c:pt idx="15">
                  <c:v>35527</c:v>
                </c:pt>
                <c:pt idx="16">
                  <c:v>31327</c:v>
                </c:pt>
                <c:pt idx="17">
                  <c:v>26560</c:v>
                </c:pt>
                <c:pt idx="18">
                  <c:v>22379</c:v>
                </c:pt>
                <c:pt idx="19">
                  <c:v>17909</c:v>
                </c:pt>
                <c:pt idx="20">
                  <c:v>14366</c:v>
                </c:pt>
                <c:pt idx="21">
                  <c:v>11095</c:v>
                </c:pt>
                <c:pt idx="22">
                  <c:v>8291</c:v>
                </c:pt>
                <c:pt idx="23">
                  <c:v>5077</c:v>
                </c:pt>
                <c:pt idx="24">
                  <c:v>3163</c:v>
                </c:pt>
                <c:pt idx="25">
                  <c:v>1424</c:v>
                </c:pt>
                <c:pt idx="26">
                  <c:v>525</c:v>
                </c:pt>
                <c:pt idx="27">
                  <c:v>98</c:v>
                </c:pt>
                <c:pt idx="28">
                  <c:v>56</c:v>
                </c:pt>
                <c:pt idx="29">
                  <c:v>85</c:v>
                </c:pt>
                <c:pt idx="30">
                  <c:v>124</c:v>
                </c:pt>
                <c:pt idx="31">
                  <c:v>178</c:v>
                </c:pt>
                <c:pt idx="32">
                  <c:v>273</c:v>
                </c:pt>
                <c:pt idx="33">
                  <c:v>373</c:v>
                </c:pt>
                <c:pt idx="34">
                  <c:v>520</c:v>
                </c:pt>
                <c:pt idx="35">
                  <c:v>682</c:v>
                </c:pt>
                <c:pt idx="36">
                  <c:v>826</c:v>
                </c:pt>
                <c:pt idx="37">
                  <c:v>1085</c:v>
                </c:pt>
                <c:pt idx="38">
                  <c:v>1498</c:v>
                </c:pt>
                <c:pt idx="39">
                  <c:v>1824</c:v>
                </c:pt>
                <c:pt idx="40">
                  <c:v>2261</c:v>
                </c:pt>
                <c:pt idx="41">
                  <c:v>2619</c:v>
                </c:pt>
                <c:pt idx="42">
                  <c:v>3051</c:v>
                </c:pt>
                <c:pt idx="43">
                  <c:v>3510</c:v>
                </c:pt>
                <c:pt idx="44">
                  <c:v>3926</c:v>
                </c:pt>
                <c:pt idx="45">
                  <c:v>4346</c:v>
                </c:pt>
                <c:pt idx="46">
                  <c:v>4863</c:v>
                </c:pt>
                <c:pt idx="47">
                  <c:v>5187</c:v>
                </c:pt>
                <c:pt idx="48">
                  <c:v>5570</c:v>
                </c:pt>
                <c:pt idx="49">
                  <c:v>5921</c:v>
                </c:pt>
                <c:pt idx="50">
                  <c:v>6217</c:v>
                </c:pt>
                <c:pt idx="51">
                  <c:v>6416</c:v>
                </c:pt>
                <c:pt idx="52">
                  <c:v>6460</c:v>
                </c:pt>
                <c:pt idx="53">
                  <c:v>6645</c:v>
                </c:pt>
                <c:pt idx="54">
                  <c:v>6669</c:v>
                </c:pt>
                <c:pt idx="55">
                  <c:v>6710</c:v>
                </c:pt>
                <c:pt idx="56">
                  <c:v>6578</c:v>
                </c:pt>
                <c:pt idx="57">
                  <c:v>6577</c:v>
                </c:pt>
                <c:pt idx="58">
                  <c:v>6513</c:v>
                </c:pt>
                <c:pt idx="59">
                  <c:v>6366</c:v>
                </c:pt>
                <c:pt idx="60">
                  <c:v>6239</c:v>
                </c:pt>
                <c:pt idx="61">
                  <c:v>6056</c:v>
                </c:pt>
                <c:pt idx="62">
                  <c:v>5813</c:v>
                </c:pt>
                <c:pt idx="63">
                  <c:v>5739</c:v>
                </c:pt>
                <c:pt idx="64">
                  <c:v>5523</c:v>
                </c:pt>
                <c:pt idx="65">
                  <c:v>5321</c:v>
                </c:pt>
                <c:pt idx="66">
                  <c:v>5202</c:v>
                </c:pt>
                <c:pt idx="67">
                  <c:v>4957</c:v>
                </c:pt>
                <c:pt idx="68">
                  <c:v>4782</c:v>
                </c:pt>
                <c:pt idx="69">
                  <c:v>4593</c:v>
                </c:pt>
                <c:pt idx="70">
                  <c:v>4386</c:v>
                </c:pt>
                <c:pt idx="71">
                  <c:v>4215</c:v>
                </c:pt>
                <c:pt idx="72">
                  <c:v>4097</c:v>
                </c:pt>
                <c:pt idx="73">
                  <c:v>3940</c:v>
                </c:pt>
                <c:pt idx="74">
                  <c:v>3634</c:v>
                </c:pt>
                <c:pt idx="75">
                  <c:v>3512</c:v>
                </c:pt>
                <c:pt idx="76">
                  <c:v>3332</c:v>
                </c:pt>
                <c:pt idx="77">
                  <c:v>3153</c:v>
                </c:pt>
                <c:pt idx="78">
                  <c:v>3030</c:v>
                </c:pt>
                <c:pt idx="79">
                  <c:v>2836</c:v>
                </c:pt>
                <c:pt idx="80">
                  <c:v>2660</c:v>
                </c:pt>
                <c:pt idx="81">
                  <c:v>2494</c:v>
                </c:pt>
                <c:pt idx="82">
                  <c:v>2441</c:v>
                </c:pt>
                <c:pt idx="83">
                  <c:v>2268</c:v>
                </c:pt>
                <c:pt idx="84">
                  <c:v>2205</c:v>
                </c:pt>
                <c:pt idx="85">
                  <c:v>1990</c:v>
                </c:pt>
                <c:pt idx="86">
                  <c:v>1873</c:v>
                </c:pt>
                <c:pt idx="87">
                  <c:v>1766</c:v>
                </c:pt>
                <c:pt idx="88">
                  <c:v>1668</c:v>
                </c:pt>
                <c:pt idx="89">
                  <c:v>1575</c:v>
                </c:pt>
                <c:pt idx="90">
                  <c:v>1474</c:v>
                </c:pt>
                <c:pt idx="91">
                  <c:v>1392</c:v>
                </c:pt>
                <c:pt idx="92">
                  <c:v>1330</c:v>
                </c:pt>
                <c:pt idx="93">
                  <c:v>1251</c:v>
                </c:pt>
                <c:pt idx="94">
                  <c:v>1176</c:v>
                </c:pt>
                <c:pt idx="95">
                  <c:v>1120</c:v>
                </c:pt>
                <c:pt idx="96">
                  <c:v>1040</c:v>
                </c:pt>
                <c:pt idx="97">
                  <c:v>970</c:v>
                </c:pt>
                <c:pt idx="98">
                  <c:v>934</c:v>
                </c:pt>
                <c:pt idx="99">
                  <c:v>875</c:v>
                </c:pt>
                <c:pt idx="100">
                  <c:v>797</c:v>
                </c:pt>
                <c:pt idx="101">
                  <c:v>749</c:v>
                </c:pt>
                <c:pt idx="102">
                  <c:v>707</c:v>
                </c:pt>
                <c:pt idx="103">
                  <c:v>663</c:v>
                </c:pt>
                <c:pt idx="104">
                  <c:v>605</c:v>
                </c:pt>
                <c:pt idx="105">
                  <c:v>588</c:v>
                </c:pt>
                <c:pt idx="106">
                  <c:v>534</c:v>
                </c:pt>
                <c:pt idx="107">
                  <c:v>515</c:v>
                </c:pt>
                <c:pt idx="108">
                  <c:v>491</c:v>
                </c:pt>
                <c:pt idx="109">
                  <c:v>420</c:v>
                </c:pt>
                <c:pt idx="110">
                  <c:v>409</c:v>
                </c:pt>
                <c:pt idx="111">
                  <c:v>380</c:v>
                </c:pt>
                <c:pt idx="112">
                  <c:v>350</c:v>
                </c:pt>
                <c:pt idx="113">
                  <c:v>326</c:v>
                </c:pt>
                <c:pt idx="114">
                  <c:v>317</c:v>
                </c:pt>
                <c:pt idx="115">
                  <c:v>287</c:v>
                </c:pt>
                <c:pt idx="116">
                  <c:v>275</c:v>
                </c:pt>
                <c:pt idx="117">
                  <c:v>254</c:v>
                </c:pt>
                <c:pt idx="118">
                  <c:v>243</c:v>
                </c:pt>
                <c:pt idx="119">
                  <c:v>237</c:v>
                </c:pt>
                <c:pt idx="120">
                  <c:v>210</c:v>
                </c:pt>
                <c:pt idx="121">
                  <c:v>197</c:v>
                </c:pt>
                <c:pt idx="122">
                  <c:v>183</c:v>
                </c:pt>
                <c:pt idx="123">
                  <c:v>177</c:v>
                </c:pt>
                <c:pt idx="124">
                  <c:v>164</c:v>
                </c:pt>
                <c:pt idx="125">
                  <c:v>157</c:v>
                </c:pt>
                <c:pt idx="126">
                  <c:v>152</c:v>
                </c:pt>
                <c:pt idx="127">
                  <c:v>143</c:v>
                </c:pt>
                <c:pt idx="128">
                  <c:v>134</c:v>
                </c:pt>
                <c:pt idx="129">
                  <c:v>121</c:v>
                </c:pt>
                <c:pt idx="130">
                  <c:v>117</c:v>
                </c:pt>
                <c:pt idx="131">
                  <c:v>110</c:v>
                </c:pt>
                <c:pt idx="132">
                  <c:v>104</c:v>
                </c:pt>
                <c:pt idx="133">
                  <c:v>102</c:v>
                </c:pt>
                <c:pt idx="134">
                  <c:v>102</c:v>
                </c:pt>
                <c:pt idx="135">
                  <c:v>88</c:v>
                </c:pt>
              </c:numCache>
            </c:numRef>
          </c:yVal>
          <c:smooth val="0"/>
        </c:ser>
        <c:ser>
          <c:idx val="2"/>
          <c:order val="2"/>
          <c:tx>
            <c:v>25uM DHP2c</c:v>
          </c:tx>
          <c:spPr>
            <a:ln w="28575">
              <a:noFill/>
            </a:ln>
          </c:spPr>
          <c:xVal>
            <c:numRef>
              <c:f>Sheet1!$B$4:$EG$4</c:f>
              <c:numCache>
                <c:formatCode>General</c:formatCode>
                <c:ptCount val="136"/>
                <c:pt idx="0">
                  <c:v>330</c:v>
                </c:pt>
                <c:pt idx="1">
                  <c:v>332</c:v>
                </c:pt>
                <c:pt idx="2">
                  <c:v>334</c:v>
                </c:pt>
                <c:pt idx="3">
                  <c:v>336</c:v>
                </c:pt>
                <c:pt idx="4">
                  <c:v>338</c:v>
                </c:pt>
                <c:pt idx="5">
                  <c:v>340</c:v>
                </c:pt>
                <c:pt idx="6">
                  <c:v>342</c:v>
                </c:pt>
                <c:pt idx="7">
                  <c:v>344</c:v>
                </c:pt>
                <c:pt idx="8">
                  <c:v>346</c:v>
                </c:pt>
                <c:pt idx="9">
                  <c:v>348</c:v>
                </c:pt>
                <c:pt idx="10">
                  <c:v>350</c:v>
                </c:pt>
                <c:pt idx="11">
                  <c:v>352</c:v>
                </c:pt>
                <c:pt idx="12">
                  <c:v>354</c:v>
                </c:pt>
                <c:pt idx="13">
                  <c:v>356</c:v>
                </c:pt>
                <c:pt idx="14">
                  <c:v>358</c:v>
                </c:pt>
                <c:pt idx="15">
                  <c:v>360</c:v>
                </c:pt>
                <c:pt idx="16">
                  <c:v>362</c:v>
                </c:pt>
                <c:pt idx="17">
                  <c:v>364</c:v>
                </c:pt>
                <c:pt idx="18">
                  <c:v>366</c:v>
                </c:pt>
                <c:pt idx="19">
                  <c:v>368</c:v>
                </c:pt>
                <c:pt idx="20">
                  <c:v>370</c:v>
                </c:pt>
                <c:pt idx="21">
                  <c:v>372</c:v>
                </c:pt>
                <c:pt idx="22">
                  <c:v>374</c:v>
                </c:pt>
                <c:pt idx="23">
                  <c:v>376</c:v>
                </c:pt>
                <c:pt idx="24">
                  <c:v>378</c:v>
                </c:pt>
                <c:pt idx="25">
                  <c:v>380</c:v>
                </c:pt>
                <c:pt idx="26">
                  <c:v>382</c:v>
                </c:pt>
                <c:pt idx="27">
                  <c:v>384</c:v>
                </c:pt>
                <c:pt idx="28">
                  <c:v>386</c:v>
                </c:pt>
                <c:pt idx="29">
                  <c:v>388</c:v>
                </c:pt>
                <c:pt idx="30">
                  <c:v>390</c:v>
                </c:pt>
                <c:pt idx="31">
                  <c:v>392</c:v>
                </c:pt>
                <c:pt idx="32">
                  <c:v>394</c:v>
                </c:pt>
                <c:pt idx="33">
                  <c:v>396</c:v>
                </c:pt>
                <c:pt idx="34">
                  <c:v>398</c:v>
                </c:pt>
                <c:pt idx="35">
                  <c:v>400</c:v>
                </c:pt>
                <c:pt idx="36">
                  <c:v>402</c:v>
                </c:pt>
                <c:pt idx="37">
                  <c:v>404</c:v>
                </c:pt>
                <c:pt idx="38">
                  <c:v>406</c:v>
                </c:pt>
                <c:pt idx="39">
                  <c:v>408</c:v>
                </c:pt>
                <c:pt idx="40">
                  <c:v>410</c:v>
                </c:pt>
                <c:pt idx="41">
                  <c:v>412</c:v>
                </c:pt>
                <c:pt idx="42">
                  <c:v>414</c:v>
                </c:pt>
                <c:pt idx="43">
                  <c:v>416</c:v>
                </c:pt>
                <c:pt idx="44">
                  <c:v>418</c:v>
                </c:pt>
                <c:pt idx="45">
                  <c:v>420</c:v>
                </c:pt>
                <c:pt idx="46">
                  <c:v>422</c:v>
                </c:pt>
                <c:pt idx="47">
                  <c:v>424</c:v>
                </c:pt>
                <c:pt idx="48">
                  <c:v>426</c:v>
                </c:pt>
                <c:pt idx="49">
                  <c:v>428</c:v>
                </c:pt>
                <c:pt idx="50">
                  <c:v>430</c:v>
                </c:pt>
                <c:pt idx="51">
                  <c:v>432</c:v>
                </c:pt>
                <c:pt idx="52">
                  <c:v>434</c:v>
                </c:pt>
                <c:pt idx="53">
                  <c:v>436</c:v>
                </c:pt>
                <c:pt idx="54">
                  <c:v>438</c:v>
                </c:pt>
                <c:pt idx="55">
                  <c:v>440</c:v>
                </c:pt>
                <c:pt idx="56">
                  <c:v>442</c:v>
                </c:pt>
                <c:pt idx="57">
                  <c:v>444</c:v>
                </c:pt>
                <c:pt idx="58">
                  <c:v>446</c:v>
                </c:pt>
                <c:pt idx="59">
                  <c:v>448</c:v>
                </c:pt>
                <c:pt idx="60">
                  <c:v>450</c:v>
                </c:pt>
                <c:pt idx="61">
                  <c:v>452</c:v>
                </c:pt>
                <c:pt idx="62">
                  <c:v>454</c:v>
                </c:pt>
                <c:pt idx="63">
                  <c:v>456</c:v>
                </c:pt>
                <c:pt idx="64">
                  <c:v>458</c:v>
                </c:pt>
                <c:pt idx="65">
                  <c:v>460</c:v>
                </c:pt>
                <c:pt idx="66">
                  <c:v>462</c:v>
                </c:pt>
                <c:pt idx="67">
                  <c:v>464</c:v>
                </c:pt>
                <c:pt idx="68">
                  <c:v>466</c:v>
                </c:pt>
                <c:pt idx="69">
                  <c:v>468</c:v>
                </c:pt>
                <c:pt idx="70">
                  <c:v>470</c:v>
                </c:pt>
                <c:pt idx="71">
                  <c:v>472</c:v>
                </c:pt>
                <c:pt idx="72">
                  <c:v>474</c:v>
                </c:pt>
                <c:pt idx="73">
                  <c:v>476</c:v>
                </c:pt>
                <c:pt idx="74">
                  <c:v>478</c:v>
                </c:pt>
                <c:pt idx="75">
                  <c:v>480</c:v>
                </c:pt>
                <c:pt idx="76">
                  <c:v>482</c:v>
                </c:pt>
                <c:pt idx="77">
                  <c:v>484</c:v>
                </c:pt>
                <c:pt idx="78">
                  <c:v>486</c:v>
                </c:pt>
                <c:pt idx="79">
                  <c:v>488</c:v>
                </c:pt>
                <c:pt idx="80">
                  <c:v>490</c:v>
                </c:pt>
                <c:pt idx="81">
                  <c:v>492</c:v>
                </c:pt>
                <c:pt idx="82">
                  <c:v>494</c:v>
                </c:pt>
                <c:pt idx="83">
                  <c:v>496</c:v>
                </c:pt>
                <c:pt idx="84">
                  <c:v>498</c:v>
                </c:pt>
                <c:pt idx="85">
                  <c:v>500</c:v>
                </c:pt>
                <c:pt idx="86">
                  <c:v>502</c:v>
                </c:pt>
                <c:pt idx="87">
                  <c:v>504</c:v>
                </c:pt>
                <c:pt idx="88">
                  <c:v>506</c:v>
                </c:pt>
                <c:pt idx="89">
                  <c:v>508</c:v>
                </c:pt>
                <c:pt idx="90">
                  <c:v>510</c:v>
                </c:pt>
                <c:pt idx="91">
                  <c:v>512</c:v>
                </c:pt>
                <c:pt idx="92">
                  <c:v>514</c:v>
                </c:pt>
                <c:pt idx="93">
                  <c:v>516</c:v>
                </c:pt>
                <c:pt idx="94">
                  <c:v>518</c:v>
                </c:pt>
                <c:pt idx="95">
                  <c:v>520</c:v>
                </c:pt>
                <c:pt idx="96">
                  <c:v>522</c:v>
                </c:pt>
                <c:pt idx="97">
                  <c:v>524</c:v>
                </c:pt>
                <c:pt idx="98">
                  <c:v>526</c:v>
                </c:pt>
                <c:pt idx="99">
                  <c:v>528</c:v>
                </c:pt>
                <c:pt idx="100">
                  <c:v>530</c:v>
                </c:pt>
                <c:pt idx="101">
                  <c:v>532</c:v>
                </c:pt>
                <c:pt idx="102">
                  <c:v>534</c:v>
                </c:pt>
                <c:pt idx="103">
                  <c:v>536</c:v>
                </c:pt>
                <c:pt idx="104">
                  <c:v>538</c:v>
                </c:pt>
                <c:pt idx="105">
                  <c:v>540</c:v>
                </c:pt>
                <c:pt idx="106">
                  <c:v>542</c:v>
                </c:pt>
                <c:pt idx="107">
                  <c:v>544</c:v>
                </c:pt>
                <c:pt idx="108">
                  <c:v>546</c:v>
                </c:pt>
                <c:pt idx="109">
                  <c:v>548</c:v>
                </c:pt>
                <c:pt idx="110">
                  <c:v>550</c:v>
                </c:pt>
                <c:pt idx="111">
                  <c:v>552</c:v>
                </c:pt>
                <c:pt idx="112">
                  <c:v>554</c:v>
                </c:pt>
                <c:pt idx="113">
                  <c:v>556</c:v>
                </c:pt>
                <c:pt idx="114">
                  <c:v>558</c:v>
                </c:pt>
                <c:pt idx="115">
                  <c:v>560</c:v>
                </c:pt>
                <c:pt idx="116">
                  <c:v>562</c:v>
                </c:pt>
                <c:pt idx="117">
                  <c:v>564</c:v>
                </c:pt>
                <c:pt idx="118">
                  <c:v>566</c:v>
                </c:pt>
                <c:pt idx="119">
                  <c:v>568</c:v>
                </c:pt>
                <c:pt idx="120">
                  <c:v>570</c:v>
                </c:pt>
                <c:pt idx="121">
                  <c:v>572</c:v>
                </c:pt>
                <c:pt idx="122">
                  <c:v>574</c:v>
                </c:pt>
                <c:pt idx="123">
                  <c:v>576</c:v>
                </c:pt>
                <c:pt idx="124">
                  <c:v>578</c:v>
                </c:pt>
                <c:pt idx="125">
                  <c:v>580</c:v>
                </c:pt>
                <c:pt idx="126">
                  <c:v>582</c:v>
                </c:pt>
                <c:pt idx="127">
                  <c:v>584</c:v>
                </c:pt>
                <c:pt idx="128">
                  <c:v>586</c:v>
                </c:pt>
                <c:pt idx="129">
                  <c:v>588</c:v>
                </c:pt>
                <c:pt idx="130">
                  <c:v>590</c:v>
                </c:pt>
                <c:pt idx="131">
                  <c:v>592</c:v>
                </c:pt>
                <c:pt idx="132">
                  <c:v>594</c:v>
                </c:pt>
                <c:pt idx="133">
                  <c:v>596</c:v>
                </c:pt>
                <c:pt idx="134">
                  <c:v>598</c:v>
                </c:pt>
                <c:pt idx="135">
                  <c:v>600</c:v>
                </c:pt>
              </c:numCache>
            </c:numRef>
          </c:xVal>
          <c:yVal>
            <c:numRef>
              <c:f>Sheet1!$B$8:$EG$8</c:f>
              <c:numCache>
                <c:formatCode>General</c:formatCode>
                <c:ptCount val="136"/>
                <c:pt idx="0">
                  <c:v>338</c:v>
                </c:pt>
                <c:pt idx="1">
                  <c:v>764</c:v>
                </c:pt>
                <c:pt idx="2">
                  <c:v>1908</c:v>
                </c:pt>
                <c:pt idx="3">
                  <c:v>4365</c:v>
                </c:pt>
                <c:pt idx="4">
                  <c:v>8699</c:v>
                </c:pt>
                <c:pt idx="5">
                  <c:v>13400</c:v>
                </c:pt>
                <c:pt idx="6">
                  <c:v>21803</c:v>
                </c:pt>
                <c:pt idx="7">
                  <c:v>25965</c:v>
                </c:pt>
                <c:pt idx="8">
                  <c:v>29490</c:v>
                </c:pt>
                <c:pt idx="9">
                  <c:v>32275</c:v>
                </c:pt>
                <c:pt idx="10">
                  <c:v>32733</c:v>
                </c:pt>
                <c:pt idx="11">
                  <c:v>34659</c:v>
                </c:pt>
                <c:pt idx="12">
                  <c:v>35282</c:v>
                </c:pt>
                <c:pt idx="13">
                  <c:v>35239</c:v>
                </c:pt>
                <c:pt idx="14">
                  <c:v>33944</c:v>
                </c:pt>
                <c:pt idx="15">
                  <c:v>30727</c:v>
                </c:pt>
                <c:pt idx="16">
                  <c:v>27091</c:v>
                </c:pt>
                <c:pt idx="17">
                  <c:v>22967</c:v>
                </c:pt>
                <c:pt idx="18">
                  <c:v>19240</c:v>
                </c:pt>
                <c:pt idx="19">
                  <c:v>15403</c:v>
                </c:pt>
                <c:pt idx="20">
                  <c:v>12470</c:v>
                </c:pt>
                <c:pt idx="21">
                  <c:v>9597</c:v>
                </c:pt>
                <c:pt idx="22">
                  <c:v>7257</c:v>
                </c:pt>
                <c:pt idx="23">
                  <c:v>4486</c:v>
                </c:pt>
                <c:pt idx="24">
                  <c:v>2777</c:v>
                </c:pt>
                <c:pt idx="25">
                  <c:v>1279</c:v>
                </c:pt>
                <c:pt idx="26">
                  <c:v>480</c:v>
                </c:pt>
                <c:pt idx="27">
                  <c:v>104</c:v>
                </c:pt>
                <c:pt idx="28">
                  <c:v>67</c:v>
                </c:pt>
                <c:pt idx="29">
                  <c:v>103</c:v>
                </c:pt>
                <c:pt idx="30">
                  <c:v>147</c:v>
                </c:pt>
                <c:pt idx="31">
                  <c:v>211</c:v>
                </c:pt>
                <c:pt idx="32">
                  <c:v>321</c:v>
                </c:pt>
                <c:pt idx="33">
                  <c:v>437</c:v>
                </c:pt>
                <c:pt idx="34">
                  <c:v>600</c:v>
                </c:pt>
                <c:pt idx="35">
                  <c:v>787</c:v>
                </c:pt>
                <c:pt idx="36">
                  <c:v>952</c:v>
                </c:pt>
                <c:pt idx="37">
                  <c:v>1266</c:v>
                </c:pt>
                <c:pt idx="38">
                  <c:v>1787</c:v>
                </c:pt>
                <c:pt idx="39">
                  <c:v>2164</c:v>
                </c:pt>
                <c:pt idx="40">
                  <c:v>2657</c:v>
                </c:pt>
                <c:pt idx="41">
                  <c:v>3155</c:v>
                </c:pt>
                <c:pt idx="42">
                  <c:v>3663</c:v>
                </c:pt>
                <c:pt idx="43">
                  <c:v>4242</c:v>
                </c:pt>
                <c:pt idx="44">
                  <c:v>4789</c:v>
                </c:pt>
                <c:pt idx="45">
                  <c:v>5265</c:v>
                </c:pt>
                <c:pt idx="46">
                  <c:v>5998</c:v>
                </c:pt>
                <c:pt idx="47">
                  <c:v>6357</c:v>
                </c:pt>
                <c:pt idx="48">
                  <c:v>7021</c:v>
                </c:pt>
                <c:pt idx="49">
                  <c:v>7444</c:v>
                </c:pt>
                <c:pt idx="50">
                  <c:v>7804</c:v>
                </c:pt>
                <c:pt idx="51">
                  <c:v>8110</c:v>
                </c:pt>
                <c:pt idx="52">
                  <c:v>8229</c:v>
                </c:pt>
                <c:pt idx="53">
                  <c:v>8399</c:v>
                </c:pt>
                <c:pt idx="54">
                  <c:v>8433</c:v>
                </c:pt>
                <c:pt idx="55">
                  <c:v>8436</c:v>
                </c:pt>
                <c:pt idx="56">
                  <c:v>8531</c:v>
                </c:pt>
                <c:pt idx="57">
                  <c:v>8389</c:v>
                </c:pt>
                <c:pt idx="58">
                  <c:v>8348</c:v>
                </c:pt>
                <c:pt idx="59">
                  <c:v>8184</c:v>
                </c:pt>
                <c:pt idx="60">
                  <c:v>7958</c:v>
                </c:pt>
                <c:pt idx="61">
                  <c:v>7725</c:v>
                </c:pt>
                <c:pt idx="62">
                  <c:v>7513</c:v>
                </c:pt>
                <c:pt idx="63">
                  <c:v>7288</c:v>
                </c:pt>
                <c:pt idx="64">
                  <c:v>7135</c:v>
                </c:pt>
                <c:pt idx="65">
                  <c:v>6810</c:v>
                </c:pt>
                <c:pt idx="66">
                  <c:v>6716</c:v>
                </c:pt>
                <c:pt idx="67">
                  <c:v>6478</c:v>
                </c:pt>
                <c:pt idx="68">
                  <c:v>6116</c:v>
                </c:pt>
                <c:pt idx="69">
                  <c:v>5928</c:v>
                </c:pt>
                <c:pt idx="70">
                  <c:v>5712</c:v>
                </c:pt>
                <c:pt idx="71">
                  <c:v>5433</c:v>
                </c:pt>
                <c:pt idx="72">
                  <c:v>5279</c:v>
                </c:pt>
                <c:pt idx="73">
                  <c:v>5053</c:v>
                </c:pt>
                <c:pt idx="74">
                  <c:v>4687</c:v>
                </c:pt>
                <c:pt idx="75">
                  <c:v>4538</c:v>
                </c:pt>
                <c:pt idx="76">
                  <c:v>4267</c:v>
                </c:pt>
                <c:pt idx="77">
                  <c:v>4088</c:v>
                </c:pt>
                <c:pt idx="78">
                  <c:v>3924</c:v>
                </c:pt>
                <c:pt idx="79">
                  <c:v>3669</c:v>
                </c:pt>
                <c:pt idx="80">
                  <c:v>3456</c:v>
                </c:pt>
                <c:pt idx="81">
                  <c:v>3242</c:v>
                </c:pt>
                <c:pt idx="82">
                  <c:v>3155</c:v>
                </c:pt>
                <c:pt idx="83">
                  <c:v>2933</c:v>
                </c:pt>
                <c:pt idx="84">
                  <c:v>2863</c:v>
                </c:pt>
                <c:pt idx="85">
                  <c:v>2556</c:v>
                </c:pt>
                <c:pt idx="86">
                  <c:v>2429</c:v>
                </c:pt>
                <c:pt idx="87">
                  <c:v>2305</c:v>
                </c:pt>
                <c:pt idx="88">
                  <c:v>2163</c:v>
                </c:pt>
                <c:pt idx="89">
                  <c:v>2040</c:v>
                </c:pt>
                <c:pt idx="90">
                  <c:v>1914</c:v>
                </c:pt>
                <c:pt idx="91">
                  <c:v>1809</c:v>
                </c:pt>
                <c:pt idx="92">
                  <c:v>1711</c:v>
                </c:pt>
                <c:pt idx="93">
                  <c:v>1617</c:v>
                </c:pt>
                <c:pt idx="94">
                  <c:v>1523</c:v>
                </c:pt>
                <c:pt idx="95">
                  <c:v>1442</c:v>
                </c:pt>
                <c:pt idx="96">
                  <c:v>1354</c:v>
                </c:pt>
                <c:pt idx="97">
                  <c:v>1266</c:v>
                </c:pt>
                <c:pt idx="98">
                  <c:v>1192</c:v>
                </c:pt>
                <c:pt idx="99">
                  <c:v>1112</c:v>
                </c:pt>
                <c:pt idx="100">
                  <c:v>1029</c:v>
                </c:pt>
                <c:pt idx="101">
                  <c:v>976</c:v>
                </c:pt>
                <c:pt idx="102">
                  <c:v>925</c:v>
                </c:pt>
                <c:pt idx="103">
                  <c:v>848</c:v>
                </c:pt>
                <c:pt idx="104">
                  <c:v>784</c:v>
                </c:pt>
                <c:pt idx="105">
                  <c:v>765</c:v>
                </c:pt>
                <c:pt idx="106">
                  <c:v>698</c:v>
                </c:pt>
                <c:pt idx="107">
                  <c:v>664</c:v>
                </c:pt>
                <c:pt idx="108">
                  <c:v>628</c:v>
                </c:pt>
                <c:pt idx="109">
                  <c:v>550</c:v>
                </c:pt>
                <c:pt idx="110">
                  <c:v>532</c:v>
                </c:pt>
                <c:pt idx="111">
                  <c:v>490</c:v>
                </c:pt>
                <c:pt idx="112">
                  <c:v>456</c:v>
                </c:pt>
                <c:pt idx="113">
                  <c:v>433</c:v>
                </c:pt>
                <c:pt idx="114">
                  <c:v>397</c:v>
                </c:pt>
                <c:pt idx="115">
                  <c:v>379</c:v>
                </c:pt>
                <c:pt idx="116">
                  <c:v>356</c:v>
                </c:pt>
                <c:pt idx="117">
                  <c:v>331</c:v>
                </c:pt>
                <c:pt idx="118">
                  <c:v>303</c:v>
                </c:pt>
                <c:pt idx="119">
                  <c:v>297</c:v>
                </c:pt>
                <c:pt idx="120">
                  <c:v>278</c:v>
                </c:pt>
                <c:pt idx="121">
                  <c:v>256</c:v>
                </c:pt>
                <c:pt idx="122">
                  <c:v>240</c:v>
                </c:pt>
                <c:pt idx="123">
                  <c:v>230</c:v>
                </c:pt>
                <c:pt idx="124">
                  <c:v>209</c:v>
                </c:pt>
                <c:pt idx="125">
                  <c:v>202</c:v>
                </c:pt>
                <c:pt idx="126">
                  <c:v>188</c:v>
                </c:pt>
                <c:pt idx="127">
                  <c:v>181</c:v>
                </c:pt>
                <c:pt idx="128">
                  <c:v>165</c:v>
                </c:pt>
                <c:pt idx="129">
                  <c:v>152</c:v>
                </c:pt>
                <c:pt idx="130">
                  <c:v>140</c:v>
                </c:pt>
                <c:pt idx="131">
                  <c:v>135</c:v>
                </c:pt>
                <c:pt idx="132">
                  <c:v>134</c:v>
                </c:pt>
                <c:pt idx="133">
                  <c:v>130</c:v>
                </c:pt>
                <c:pt idx="134">
                  <c:v>123</c:v>
                </c:pt>
                <c:pt idx="135">
                  <c:v>123</c:v>
                </c:pt>
              </c:numCache>
            </c:numRef>
          </c:yVal>
          <c:smooth val="0"/>
        </c:ser>
        <c:dLbls>
          <c:showLegendKey val="0"/>
          <c:showVal val="0"/>
          <c:showCatName val="0"/>
          <c:showSerName val="0"/>
          <c:showPercent val="0"/>
          <c:showBubbleSize val="0"/>
        </c:dLbls>
        <c:axId val="22574592"/>
        <c:axId val="22576512"/>
      </c:scatterChart>
      <c:valAx>
        <c:axId val="22574592"/>
        <c:scaling>
          <c:orientation val="minMax"/>
          <c:max val="600"/>
          <c:min val="385"/>
        </c:scaling>
        <c:delete val="0"/>
        <c:axPos val="b"/>
        <c:numFmt formatCode="General" sourceLinked="1"/>
        <c:majorTickMark val="out"/>
        <c:minorTickMark val="none"/>
        <c:tickLblPos val="nextTo"/>
        <c:txPr>
          <a:bodyPr/>
          <a:lstStyle/>
          <a:p>
            <a:pPr>
              <a:defRPr sz="1200"/>
            </a:pPr>
            <a:endParaRPr lang="en-US"/>
          </a:p>
        </c:txPr>
        <c:crossAx val="22576512"/>
        <c:crosses val="autoZero"/>
        <c:crossBetween val="midCat"/>
      </c:valAx>
      <c:valAx>
        <c:axId val="22576512"/>
        <c:scaling>
          <c:orientation val="minMax"/>
          <c:max val="9000"/>
        </c:scaling>
        <c:delete val="0"/>
        <c:axPos val="l"/>
        <c:numFmt formatCode="General" sourceLinked="1"/>
        <c:majorTickMark val="out"/>
        <c:minorTickMark val="none"/>
        <c:tickLblPos val="nextTo"/>
        <c:txPr>
          <a:bodyPr/>
          <a:lstStyle/>
          <a:p>
            <a:pPr>
              <a:defRPr sz="1200"/>
            </a:pPr>
            <a:endParaRPr lang="en-US"/>
          </a:p>
        </c:txPr>
        <c:crossAx val="22574592"/>
        <c:crosses val="autoZero"/>
        <c:crossBetween val="midCat"/>
      </c:valAx>
      <c:spPr>
        <a:ln>
          <a:solidFill>
            <a:schemeClr val="tx1"/>
          </a:solidFill>
        </a:ln>
      </c:spPr>
    </c:plotArea>
    <c:legend>
      <c:legendPos val="r"/>
      <c:layout>
        <c:manualLayout>
          <c:xMode val="edge"/>
          <c:yMode val="edge"/>
          <c:x val="0.73983803997979003"/>
          <c:y val="5.6295872106895739E-2"/>
          <c:w val="0.21536731491936492"/>
          <c:h val="0.14105058458601766"/>
        </c:manualLayout>
      </c:layout>
      <c:overlay val="0"/>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0.05% DMSO 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20424868663832846"/>
                  <c:y val="9.3387843784567992E-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DHP2c!$B$14:$B$21</c:f>
              <c:numCache>
                <c:formatCode>General</c:formatCode>
                <c:ptCount val="8"/>
                <c:pt idx="0">
                  <c:v>0</c:v>
                </c:pt>
                <c:pt idx="1">
                  <c:v>65</c:v>
                </c:pt>
                <c:pt idx="2">
                  <c:v>122</c:v>
                </c:pt>
                <c:pt idx="3">
                  <c:v>219</c:v>
                </c:pt>
                <c:pt idx="4">
                  <c:v>383</c:v>
                </c:pt>
                <c:pt idx="5">
                  <c:v>673</c:v>
                </c:pt>
                <c:pt idx="6">
                  <c:v>1129</c:v>
                </c:pt>
                <c:pt idx="7">
                  <c:v>1978</c:v>
                </c:pt>
              </c:numCache>
            </c:numRef>
          </c:yVal>
          <c:smooth val="0"/>
        </c:ser>
        <c:dLbls>
          <c:showLegendKey val="0"/>
          <c:showVal val="0"/>
          <c:showCatName val="0"/>
          <c:showSerName val="0"/>
          <c:showPercent val="0"/>
          <c:showBubbleSize val="0"/>
        </c:dLbls>
        <c:axId val="100232576"/>
        <c:axId val="100430976"/>
      </c:scatterChart>
      <c:valAx>
        <c:axId val="100232576"/>
        <c:scaling>
          <c:orientation val="minMax"/>
        </c:scaling>
        <c:delete val="0"/>
        <c:axPos val="b"/>
        <c:numFmt formatCode="General" sourceLinked="1"/>
        <c:majorTickMark val="out"/>
        <c:minorTickMark val="none"/>
        <c:tickLblPos val="nextTo"/>
        <c:crossAx val="100430976"/>
        <c:crosses val="autoZero"/>
        <c:crossBetween val="midCat"/>
      </c:valAx>
      <c:valAx>
        <c:axId val="100430976"/>
        <c:scaling>
          <c:orientation val="minMax"/>
        </c:scaling>
        <c:delete val="0"/>
        <c:axPos val="l"/>
        <c:numFmt formatCode="General" sourceLinked="1"/>
        <c:majorTickMark val="out"/>
        <c:minorTickMark val="none"/>
        <c:tickLblPos val="nextTo"/>
        <c:crossAx val="100232576"/>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48944410780650127"/>
          <c:h val="8.5636482939632552E-2"/>
        </c:manualLayout>
      </c:layout>
      <c:overlay val="0"/>
    </c:legend>
    <c:plotVisOnly val="1"/>
    <c:dispBlanksAs val="gap"/>
    <c:showDLblsOverMax val="0"/>
  </c:chart>
  <c:spPr>
    <a:ln>
      <a:noFill/>
    </a:ln>
  </c:sp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0.05% DMSO 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DHP2c!$C$14:$C$21</c:f>
              <c:numCache>
                <c:formatCode>General</c:formatCode>
                <c:ptCount val="8"/>
                <c:pt idx="0">
                  <c:v>0</c:v>
                </c:pt>
                <c:pt idx="1">
                  <c:v>78</c:v>
                </c:pt>
                <c:pt idx="2">
                  <c:v>111</c:v>
                </c:pt>
                <c:pt idx="3">
                  <c:v>193</c:v>
                </c:pt>
                <c:pt idx="4">
                  <c:v>344</c:v>
                </c:pt>
                <c:pt idx="5">
                  <c:v>563</c:v>
                </c:pt>
                <c:pt idx="6">
                  <c:v>1057</c:v>
                </c:pt>
                <c:pt idx="7">
                  <c:v>1882</c:v>
                </c:pt>
              </c:numCache>
            </c:numRef>
          </c:yVal>
          <c:smooth val="0"/>
        </c:ser>
        <c:dLbls>
          <c:showLegendKey val="0"/>
          <c:showVal val="0"/>
          <c:showCatName val="0"/>
          <c:showSerName val="0"/>
          <c:showPercent val="0"/>
          <c:showBubbleSize val="0"/>
        </c:dLbls>
        <c:axId val="100813440"/>
        <c:axId val="100852480"/>
      </c:scatterChart>
      <c:valAx>
        <c:axId val="100813440"/>
        <c:scaling>
          <c:orientation val="minMax"/>
        </c:scaling>
        <c:delete val="0"/>
        <c:axPos val="b"/>
        <c:numFmt formatCode="General" sourceLinked="1"/>
        <c:majorTickMark val="out"/>
        <c:minorTickMark val="none"/>
        <c:tickLblPos val="nextTo"/>
        <c:crossAx val="100852480"/>
        <c:crosses val="autoZero"/>
        <c:crossBetween val="midCat"/>
      </c:valAx>
      <c:valAx>
        <c:axId val="100852480"/>
        <c:scaling>
          <c:orientation val="minMax"/>
        </c:scaling>
        <c:delete val="0"/>
        <c:axPos val="l"/>
        <c:numFmt formatCode="General" sourceLinked="1"/>
        <c:majorTickMark val="out"/>
        <c:minorTickMark val="none"/>
        <c:tickLblPos val="nextTo"/>
        <c:crossAx val="100813440"/>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0.05% DMSO 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DHP1c!$C$14:$C$21</c:f>
              <c:numCache>
                <c:formatCode>General</c:formatCode>
                <c:ptCount val="8"/>
                <c:pt idx="0">
                  <c:v>0</c:v>
                </c:pt>
                <c:pt idx="1">
                  <c:v>18</c:v>
                </c:pt>
                <c:pt idx="2">
                  <c:v>34</c:v>
                </c:pt>
                <c:pt idx="3">
                  <c:v>122</c:v>
                </c:pt>
                <c:pt idx="4">
                  <c:v>244</c:v>
                </c:pt>
                <c:pt idx="5">
                  <c:v>444</c:v>
                </c:pt>
                <c:pt idx="6">
                  <c:v>797</c:v>
                </c:pt>
                <c:pt idx="7">
                  <c:v>1491</c:v>
                </c:pt>
              </c:numCache>
            </c:numRef>
          </c:yVal>
          <c:smooth val="0"/>
        </c:ser>
        <c:dLbls>
          <c:showLegendKey val="0"/>
          <c:showVal val="0"/>
          <c:showCatName val="0"/>
          <c:showSerName val="0"/>
          <c:showPercent val="0"/>
          <c:showBubbleSize val="0"/>
        </c:dLbls>
        <c:axId val="72049792"/>
        <c:axId val="72052096"/>
      </c:scatterChart>
      <c:valAx>
        <c:axId val="72049792"/>
        <c:scaling>
          <c:orientation val="minMax"/>
        </c:scaling>
        <c:delete val="0"/>
        <c:axPos val="b"/>
        <c:numFmt formatCode="General" sourceLinked="1"/>
        <c:majorTickMark val="out"/>
        <c:minorTickMark val="none"/>
        <c:tickLblPos val="nextTo"/>
        <c:crossAx val="72052096"/>
        <c:crosses val="autoZero"/>
        <c:crossBetween val="midCat"/>
      </c:valAx>
      <c:valAx>
        <c:axId val="72052096"/>
        <c:scaling>
          <c:orientation val="minMax"/>
        </c:scaling>
        <c:delete val="0"/>
        <c:axPos val="l"/>
        <c:numFmt formatCode="General" sourceLinked="1"/>
        <c:majorTickMark val="out"/>
        <c:minorTickMark val="none"/>
        <c:tickLblPos val="nextTo"/>
        <c:crossAx val="7204979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0.05% DMSO 10uM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DHP2c!$D$14:$D$21</c:f>
              <c:numCache>
                <c:formatCode>General</c:formatCode>
                <c:ptCount val="8"/>
                <c:pt idx="0">
                  <c:v>0</c:v>
                </c:pt>
                <c:pt idx="1">
                  <c:v>71</c:v>
                </c:pt>
                <c:pt idx="2">
                  <c:v>101</c:v>
                </c:pt>
                <c:pt idx="3">
                  <c:v>158</c:v>
                </c:pt>
                <c:pt idx="4">
                  <c:v>286</c:v>
                </c:pt>
                <c:pt idx="5">
                  <c:v>502</c:v>
                </c:pt>
                <c:pt idx="6">
                  <c:v>1001</c:v>
                </c:pt>
                <c:pt idx="7">
                  <c:v>1648</c:v>
                </c:pt>
              </c:numCache>
            </c:numRef>
          </c:yVal>
          <c:smooth val="0"/>
        </c:ser>
        <c:dLbls>
          <c:showLegendKey val="0"/>
          <c:showVal val="0"/>
          <c:showCatName val="0"/>
          <c:showSerName val="0"/>
          <c:showPercent val="0"/>
          <c:showBubbleSize val="0"/>
        </c:dLbls>
        <c:axId val="115588480"/>
        <c:axId val="154378240"/>
      </c:scatterChart>
      <c:valAx>
        <c:axId val="115588480"/>
        <c:scaling>
          <c:orientation val="minMax"/>
        </c:scaling>
        <c:delete val="0"/>
        <c:axPos val="b"/>
        <c:numFmt formatCode="General" sourceLinked="1"/>
        <c:majorTickMark val="out"/>
        <c:minorTickMark val="none"/>
        <c:tickLblPos val="nextTo"/>
        <c:crossAx val="154378240"/>
        <c:crosses val="autoZero"/>
        <c:crossBetween val="midCat"/>
      </c:valAx>
      <c:valAx>
        <c:axId val="154378240"/>
        <c:scaling>
          <c:orientation val="minMax"/>
        </c:scaling>
        <c:delete val="0"/>
        <c:axPos val="l"/>
        <c:numFmt formatCode="General" sourceLinked="1"/>
        <c:majorTickMark val="out"/>
        <c:minorTickMark val="none"/>
        <c:tickLblPos val="nextTo"/>
        <c:crossAx val="115588480"/>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0.05% DMSO 25uM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DHP2c!$E$14:$E$21</c:f>
              <c:numCache>
                <c:formatCode>General</c:formatCode>
                <c:ptCount val="8"/>
                <c:pt idx="0">
                  <c:v>0</c:v>
                </c:pt>
                <c:pt idx="1">
                  <c:v>106</c:v>
                </c:pt>
                <c:pt idx="2">
                  <c:v>103</c:v>
                </c:pt>
                <c:pt idx="3">
                  <c:v>160</c:v>
                </c:pt>
                <c:pt idx="4">
                  <c:v>280</c:v>
                </c:pt>
                <c:pt idx="5">
                  <c:v>496</c:v>
                </c:pt>
                <c:pt idx="6">
                  <c:v>820</c:v>
                </c:pt>
                <c:pt idx="7">
                  <c:v>1502</c:v>
                </c:pt>
              </c:numCache>
            </c:numRef>
          </c:yVal>
          <c:smooth val="0"/>
        </c:ser>
        <c:dLbls>
          <c:showLegendKey val="0"/>
          <c:showVal val="0"/>
          <c:showCatName val="0"/>
          <c:showSerName val="0"/>
          <c:showPercent val="0"/>
          <c:showBubbleSize val="0"/>
        </c:dLbls>
        <c:axId val="155416064"/>
        <c:axId val="155417600"/>
      </c:scatterChart>
      <c:valAx>
        <c:axId val="155416064"/>
        <c:scaling>
          <c:orientation val="minMax"/>
        </c:scaling>
        <c:delete val="0"/>
        <c:axPos val="b"/>
        <c:numFmt formatCode="General" sourceLinked="1"/>
        <c:majorTickMark val="out"/>
        <c:minorTickMark val="none"/>
        <c:tickLblPos val="nextTo"/>
        <c:crossAx val="155417600"/>
        <c:crosses val="autoZero"/>
        <c:crossBetween val="midCat"/>
      </c:valAx>
      <c:valAx>
        <c:axId val="155417600"/>
        <c:scaling>
          <c:orientation val="minMax"/>
        </c:scaling>
        <c:delete val="0"/>
        <c:axPos val="l"/>
        <c:numFmt formatCode="General" sourceLinked="1"/>
        <c:majorTickMark val="out"/>
        <c:minorTickMark val="none"/>
        <c:tickLblPos val="nextTo"/>
        <c:crossAx val="155416064"/>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0.1% DMSO 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DHP2c!$F$14:$F$21</c:f>
              <c:numCache>
                <c:formatCode>General</c:formatCode>
                <c:ptCount val="8"/>
                <c:pt idx="0">
                  <c:v>0</c:v>
                </c:pt>
                <c:pt idx="1">
                  <c:v>59</c:v>
                </c:pt>
                <c:pt idx="2">
                  <c:v>108</c:v>
                </c:pt>
                <c:pt idx="3">
                  <c:v>197</c:v>
                </c:pt>
                <c:pt idx="4">
                  <c:v>344</c:v>
                </c:pt>
                <c:pt idx="5">
                  <c:v>585</c:v>
                </c:pt>
                <c:pt idx="6">
                  <c:v>1054</c:v>
                </c:pt>
                <c:pt idx="7">
                  <c:v>1716</c:v>
                </c:pt>
              </c:numCache>
            </c:numRef>
          </c:yVal>
          <c:smooth val="0"/>
        </c:ser>
        <c:dLbls>
          <c:showLegendKey val="0"/>
          <c:showVal val="0"/>
          <c:showCatName val="0"/>
          <c:showSerName val="0"/>
          <c:showPercent val="0"/>
          <c:showBubbleSize val="0"/>
        </c:dLbls>
        <c:axId val="83132416"/>
        <c:axId val="92682496"/>
      </c:scatterChart>
      <c:valAx>
        <c:axId val="83132416"/>
        <c:scaling>
          <c:orientation val="minMax"/>
        </c:scaling>
        <c:delete val="0"/>
        <c:axPos val="b"/>
        <c:numFmt formatCode="General" sourceLinked="1"/>
        <c:majorTickMark val="out"/>
        <c:minorTickMark val="none"/>
        <c:tickLblPos val="nextTo"/>
        <c:crossAx val="92682496"/>
        <c:crosses val="autoZero"/>
        <c:crossBetween val="midCat"/>
      </c:valAx>
      <c:valAx>
        <c:axId val="92682496"/>
        <c:scaling>
          <c:orientation val="minMax"/>
        </c:scaling>
        <c:delete val="0"/>
        <c:axPos val="l"/>
        <c:numFmt formatCode="General" sourceLinked="1"/>
        <c:majorTickMark val="out"/>
        <c:minorTickMark val="none"/>
        <c:tickLblPos val="nextTo"/>
        <c:crossAx val="83132416"/>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0.1% DMSO 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DHP2c!$G$14:$G$21</c:f>
              <c:numCache>
                <c:formatCode>General</c:formatCode>
                <c:ptCount val="8"/>
                <c:pt idx="0">
                  <c:v>0</c:v>
                </c:pt>
                <c:pt idx="1">
                  <c:v>102</c:v>
                </c:pt>
                <c:pt idx="2">
                  <c:v>146</c:v>
                </c:pt>
                <c:pt idx="3">
                  <c:v>254</c:v>
                </c:pt>
                <c:pt idx="4">
                  <c:v>265</c:v>
                </c:pt>
                <c:pt idx="5">
                  <c:v>585</c:v>
                </c:pt>
                <c:pt idx="6">
                  <c:v>717</c:v>
                </c:pt>
                <c:pt idx="7">
                  <c:v>1609</c:v>
                </c:pt>
              </c:numCache>
            </c:numRef>
          </c:yVal>
          <c:smooth val="0"/>
        </c:ser>
        <c:dLbls>
          <c:showLegendKey val="0"/>
          <c:showVal val="0"/>
          <c:showCatName val="0"/>
          <c:showSerName val="0"/>
          <c:showPercent val="0"/>
          <c:showBubbleSize val="0"/>
        </c:dLbls>
        <c:axId val="102712064"/>
        <c:axId val="102713600"/>
      </c:scatterChart>
      <c:valAx>
        <c:axId val="102712064"/>
        <c:scaling>
          <c:orientation val="minMax"/>
        </c:scaling>
        <c:delete val="0"/>
        <c:axPos val="b"/>
        <c:numFmt formatCode="General" sourceLinked="1"/>
        <c:majorTickMark val="out"/>
        <c:minorTickMark val="none"/>
        <c:tickLblPos val="nextTo"/>
        <c:crossAx val="102713600"/>
        <c:crosses val="autoZero"/>
        <c:crossBetween val="midCat"/>
      </c:valAx>
      <c:valAx>
        <c:axId val="102713600"/>
        <c:scaling>
          <c:orientation val="minMax"/>
        </c:scaling>
        <c:delete val="0"/>
        <c:axPos val="l"/>
        <c:numFmt formatCode="General" sourceLinked="1"/>
        <c:majorTickMark val="out"/>
        <c:minorTickMark val="none"/>
        <c:tickLblPos val="nextTo"/>
        <c:crossAx val="102712064"/>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0.1% DMSO 10uM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DHP2c!$H$14:$H$21</c:f>
              <c:numCache>
                <c:formatCode>General</c:formatCode>
                <c:ptCount val="8"/>
                <c:pt idx="0">
                  <c:v>0</c:v>
                </c:pt>
                <c:pt idx="1">
                  <c:v>50</c:v>
                </c:pt>
                <c:pt idx="2">
                  <c:v>53</c:v>
                </c:pt>
                <c:pt idx="3">
                  <c:v>161</c:v>
                </c:pt>
                <c:pt idx="4">
                  <c:v>220</c:v>
                </c:pt>
                <c:pt idx="5">
                  <c:v>501</c:v>
                </c:pt>
                <c:pt idx="6">
                  <c:v>956</c:v>
                </c:pt>
                <c:pt idx="7">
                  <c:v>1724</c:v>
                </c:pt>
              </c:numCache>
            </c:numRef>
          </c:yVal>
          <c:smooth val="0"/>
        </c:ser>
        <c:dLbls>
          <c:showLegendKey val="0"/>
          <c:showVal val="0"/>
          <c:showCatName val="0"/>
          <c:showSerName val="0"/>
          <c:showPercent val="0"/>
          <c:showBubbleSize val="0"/>
        </c:dLbls>
        <c:axId val="109808640"/>
        <c:axId val="112379776"/>
      </c:scatterChart>
      <c:valAx>
        <c:axId val="109808640"/>
        <c:scaling>
          <c:orientation val="minMax"/>
        </c:scaling>
        <c:delete val="0"/>
        <c:axPos val="b"/>
        <c:numFmt formatCode="General" sourceLinked="1"/>
        <c:majorTickMark val="out"/>
        <c:minorTickMark val="none"/>
        <c:tickLblPos val="nextTo"/>
        <c:crossAx val="112379776"/>
        <c:crosses val="autoZero"/>
        <c:crossBetween val="midCat"/>
      </c:valAx>
      <c:valAx>
        <c:axId val="112379776"/>
        <c:scaling>
          <c:orientation val="minMax"/>
        </c:scaling>
        <c:delete val="0"/>
        <c:axPos val="l"/>
        <c:numFmt formatCode="General" sourceLinked="1"/>
        <c:majorTickMark val="out"/>
        <c:minorTickMark val="none"/>
        <c:tickLblPos val="nextTo"/>
        <c:crossAx val="109808640"/>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0.1% DMSO 25uM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DHP2c!$I$14:$I$21</c:f>
              <c:numCache>
                <c:formatCode>General</c:formatCode>
                <c:ptCount val="8"/>
                <c:pt idx="0">
                  <c:v>0</c:v>
                </c:pt>
                <c:pt idx="1">
                  <c:v>61</c:v>
                </c:pt>
                <c:pt idx="2">
                  <c:v>89</c:v>
                </c:pt>
                <c:pt idx="3">
                  <c:v>143</c:v>
                </c:pt>
                <c:pt idx="4">
                  <c:v>209</c:v>
                </c:pt>
                <c:pt idx="5">
                  <c:v>369</c:v>
                </c:pt>
                <c:pt idx="6">
                  <c:v>877</c:v>
                </c:pt>
                <c:pt idx="7">
                  <c:v>1468</c:v>
                </c:pt>
              </c:numCache>
            </c:numRef>
          </c:yVal>
          <c:smooth val="0"/>
        </c:ser>
        <c:dLbls>
          <c:showLegendKey val="0"/>
          <c:showVal val="0"/>
          <c:showCatName val="0"/>
          <c:showSerName val="0"/>
          <c:showPercent val="0"/>
          <c:showBubbleSize val="0"/>
        </c:dLbls>
        <c:axId val="113627520"/>
        <c:axId val="113728512"/>
      </c:scatterChart>
      <c:valAx>
        <c:axId val="113627520"/>
        <c:scaling>
          <c:orientation val="minMax"/>
        </c:scaling>
        <c:delete val="0"/>
        <c:axPos val="b"/>
        <c:numFmt formatCode="General" sourceLinked="1"/>
        <c:majorTickMark val="out"/>
        <c:minorTickMark val="none"/>
        <c:tickLblPos val="nextTo"/>
        <c:crossAx val="113728512"/>
        <c:crosses val="autoZero"/>
        <c:crossBetween val="midCat"/>
      </c:valAx>
      <c:valAx>
        <c:axId val="113728512"/>
        <c:scaling>
          <c:orientation val="minMax"/>
        </c:scaling>
        <c:delete val="0"/>
        <c:axPos val="l"/>
        <c:numFmt formatCode="General" sourceLinked="1"/>
        <c:majorTickMark val="out"/>
        <c:minorTickMark val="none"/>
        <c:tickLblPos val="nextTo"/>
        <c:crossAx val="113627520"/>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0.2% DMSO 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DHP2c!$J$14:$J$21</c:f>
              <c:numCache>
                <c:formatCode>General</c:formatCode>
                <c:ptCount val="8"/>
                <c:pt idx="0">
                  <c:v>0</c:v>
                </c:pt>
                <c:pt idx="1">
                  <c:v>59</c:v>
                </c:pt>
                <c:pt idx="2">
                  <c:v>103</c:v>
                </c:pt>
                <c:pt idx="3">
                  <c:v>153</c:v>
                </c:pt>
                <c:pt idx="4">
                  <c:v>308</c:v>
                </c:pt>
                <c:pt idx="5">
                  <c:v>559</c:v>
                </c:pt>
                <c:pt idx="6">
                  <c:v>1136</c:v>
                </c:pt>
                <c:pt idx="7">
                  <c:v>1886</c:v>
                </c:pt>
              </c:numCache>
            </c:numRef>
          </c:yVal>
          <c:smooth val="0"/>
        </c:ser>
        <c:dLbls>
          <c:showLegendKey val="0"/>
          <c:showVal val="0"/>
          <c:showCatName val="0"/>
          <c:showSerName val="0"/>
          <c:showPercent val="0"/>
          <c:showBubbleSize val="0"/>
        </c:dLbls>
        <c:axId val="113951872"/>
        <c:axId val="113953408"/>
      </c:scatterChart>
      <c:valAx>
        <c:axId val="113951872"/>
        <c:scaling>
          <c:orientation val="minMax"/>
        </c:scaling>
        <c:delete val="0"/>
        <c:axPos val="b"/>
        <c:numFmt formatCode="General" sourceLinked="1"/>
        <c:majorTickMark val="out"/>
        <c:minorTickMark val="none"/>
        <c:tickLblPos val="nextTo"/>
        <c:crossAx val="113953408"/>
        <c:crosses val="autoZero"/>
        <c:crossBetween val="midCat"/>
      </c:valAx>
      <c:valAx>
        <c:axId val="113953408"/>
        <c:scaling>
          <c:orientation val="minMax"/>
        </c:scaling>
        <c:delete val="0"/>
        <c:axPos val="l"/>
        <c:numFmt formatCode="General" sourceLinked="1"/>
        <c:majorTickMark val="out"/>
        <c:minorTickMark val="none"/>
        <c:tickLblPos val="nextTo"/>
        <c:crossAx val="11395187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0.2% DMSO 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DHP2c!$K$14:$K$21</c:f>
              <c:numCache>
                <c:formatCode>General</c:formatCode>
                <c:ptCount val="8"/>
                <c:pt idx="0">
                  <c:v>0</c:v>
                </c:pt>
                <c:pt idx="1">
                  <c:v>55</c:v>
                </c:pt>
                <c:pt idx="2">
                  <c:v>125</c:v>
                </c:pt>
                <c:pt idx="3">
                  <c:v>221</c:v>
                </c:pt>
                <c:pt idx="4">
                  <c:v>329</c:v>
                </c:pt>
                <c:pt idx="5">
                  <c:v>562</c:v>
                </c:pt>
                <c:pt idx="6">
                  <c:v>1050</c:v>
                </c:pt>
                <c:pt idx="7">
                  <c:v>1833</c:v>
                </c:pt>
              </c:numCache>
            </c:numRef>
          </c:yVal>
          <c:smooth val="0"/>
        </c:ser>
        <c:dLbls>
          <c:showLegendKey val="0"/>
          <c:showVal val="0"/>
          <c:showCatName val="0"/>
          <c:showSerName val="0"/>
          <c:showPercent val="0"/>
          <c:showBubbleSize val="0"/>
        </c:dLbls>
        <c:axId val="115209728"/>
        <c:axId val="115211648"/>
      </c:scatterChart>
      <c:valAx>
        <c:axId val="115209728"/>
        <c:scaling>
          <c:orientation val="minMax"/>
        </c:scaling>
        <c:delete val="0"/>
        <c:axPos val="b"/>
        <c:numFmt formatCode="General" sourceLinked="1"/>
        <c:majorTickMark val="out"/>
        <c:minorTickMark val="none"/>
        <c:tickLblPos val="nextTo"/>
        <c:crossAx val="115211648"/>
        <c:crosses val="autoZero"/>
        <c:crossBetween val="midCat"/>
      </c:valAx>
      <c:valAx>
        <c:axId val="115211648"/>
        <c:scaling>
          <c:orientation val="minMax"/>
        </c:scaling>
        <c:delete val="0"/>
        <c:axPos val="l"/>
        <c:numFmt formatCode="General" sourceLinked="1"/>
        <c:majorTickMark val="out"/>
        <c:minorTickMark val="none"/>
        <c:tickLblPos val="nextTo"/>
        <c:crossAx val="115209728"/>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0.2% DMSO10uM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DHP2c!$L$14:$L$21</c:f>
              <c:numCache>
                <c:formatCode>General</c:formatCode>
                <c:ptCount val="8"/>
                <c:pt idx="0">
                  <c:v>0</c:v>
                </c:pt>
                <c:pt idx="1">
                  <c:v>60</c:v>
                </c:pt>
                <c:pt idx="2">
                  <c:v>82</c:v>
                </c:pt>
                <c:pt idx="3">
                  <c:v>148</c:v>
                </c:pt>
                <c:pt idx="4">
                  <c:v>294</c:v>
                </c:pt>
                <c:pt idx="5">
                  <c:v>483</c:v>
                </c:pt>
                <c:pt idx="6">
                  <c:v>943</c:v>
                </c:pt>
                <c:pt idx="7">
                  <c:v>1663</c:v>
                </c:pt>
              </c:numCache>
            </c:numRef>
          </c:yVal>
          <c:smooth val="0"/>
        </c:ser>
        <c:dLbls>
          <c:showLegendKey val="0"/>
          <c:showVal val="0"/>
          <c:showCatName val="0"/>
          <c:showSerName val="0"/>
          <c:showPercent val="0"/>
          <c:showBubbleSize val="0"/>
        </c:dLbls>
        <c:axId val="115899008"/>
        <c:axId val="116015872"/>
      </c:scatterChart>
      <c:valAx>
        <c:axId val="115899008"/>
        <c:scaling>
          <c:orientation val="minMax"/>
        </c:scaling>
        <c:delete val="0"/>
        <c:axPos val="b"/>
        <c:numFmt formatCode="General" sourceLinked="1"/>
        <c:majorTickMark val="out"/>
        <c:minorTickMark val="none"/>
        <c:tickLblPos val="nextTo"/>
        <c:crossAx val="116015872"/>
        <c:crosses val="autoZero"/>
        <c:crossBetween val="midCat"/>
      </c:valAx>
      <c:valAx>
        <c:axId val="116015872"/>
        <c:scaling>
          <c:orientation val="minMax"/>
        </c:scaling>
        <c:delete val="0"/>
        <c:axPos val="l"/>
        <c:numFmt formatCode="General" sourceLinked="1"/>
        <c:majorTickMark val="out"/>
        <c:minorTickMark val="none"/>
        <c:tickLblPos val="nextTo"/>
        <c:crossAx val="115899008"/>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0.1% DMSO 25uM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DHP2c!$M$14:$M$21</c:f>
              <c:numCache>
                <c:formatCode>General</c:formatCode>
                <c:ptCount val="8"/>
                <c:pt idx="0">
                  <c:v>0</c:v>
                </c:pt>
                <c:pt idx="1">
                  <c:v>10</c:v>
                </c:pt>
                <c:pt idx="2">
                  <c:v>21</c:v>
                </c:pt>
                <c:pt idx="3">
                  <c:v>19</c:v>
                </c:pt>
                <c:pt idx="4">
                  <c:v>179</c:v>
                </c:pt>
                <c:pt idx="5">
                  <c:v>351</c:v>
                </c:pt>
                <c:pt idx="6">
                  <c:v>739</c:v>
                </c:pt>
                <c:pt idx="7">
                  <c:v>1345</c:v>
                </c:pt>
              </c:numCache>
            </c:numRef>
          </c:yVal>
          <c:smooth val="0"/>
        </c:ser>
        <c:dLbls>
          <c:showLegendKey val="0"/>
          <c:showVal val="0"/>
          <c:showCatName val="0"/>
          <c:showSerName val="0"/>
          <c:showPercent val="0"/>
          <c:showBubbleSize val="0"/>
        </c:dLbls>
        <c:axId val="116534272"/>
        <c:axId val="116667136"/>
      </c:scatterChart>
      <c:valAx>
        <c:axId val="116534272"/>
        <c:scaling>
          <c:orientation val="minMax"/>
        </c:scaling>
        <c:delete val="0"/>
        <c:axPos val="b"/>
        <c:numFmt formatCode="General" sourceLinked="1"/>
        <c:majorTickMark val="out"/>
        <c:minorTickMark val="none"/>
        <c:tickLblPos val="nextTo"/>
        <c:crossAx val="116667136"/>
        <c:crosses val="autoZero"/>
        <c:crossBetween val="midCat"/>
      </c:valAx>
      <c:valAx>
        <c:axId val="116667136"/>
        <c:scaling>
          <c:orientation val="minMax"/>
        </c:scaling>
        <c:delete val="0"/>
        <c:axPos val="l"/>
        <c:numFmt formatCode="General" sourceLinked="1"/>
        <c:majorTickMark val="out"/>
        <c:minorTickMark val="none"/>
        <c:tickLblPos val="nextTo"/>
        <c:crossAx val="11653427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0.1% DMSO 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DHP1c!$D$14:$D$21</c:f>
              <c:numCache>
                <c:formatCode>General</c:formatCode>
                <c:ptCount val="8"/>
                <c:pt idx="0">
                  <c:v>0</c:v>
                </c:pt>
                <c:pt idx="1">
                  <c:v>55</c:v>
                </c:pt>
                <c:pt idx="2">
                  <c:v>97</c:v>
                </c:pt>
                <c:pt idx="3">
                  <c:v>174</c:v>
                </c:pt>
                <c:pt idx="4">
                  <c:v>304</c:v>
                </c:pt>
                <c:pt idx="5">
                  <c:v>520</c:v>
                </c:pt>
                <c:pt idx="6">
                  <c:v>960</c:v>
                </c:pt>
                <c:pt idx="7">
                  <c:v>1545</c:v>
                </c:pt>
              </c:numCache>
            </c:numRef>
          </c:yVal>
          <c:smooth val="0"/>
        </c:ser>
        <c:dLbls>
          <c:showLegendKey val="0"/>
          <c:showVal val="0"/>
          <c:showCatName val="0"/>
          <c:showSerName val="0"/>
          <c:showPercent val="0"/>
          <c:showBubbleSize val="0"/>
        </c:dLbls>
        <c:axId val="92680576"/>
        <c:axId val="92682112"/>
      </c:scatterChart>
      <c:valAx>
        <c:axId val="92680576"/>
        <c:scaling>
          <c:orientation val="minMax"/>
        </c:scaling>
        <c:delete val="0"/>
        <c:axPos val="b"/>
        <c:numFmt formatCode="General" sourceLinked="1"/>
        <c:majorTickMark val="out"/>
        <c:minorTickMark val="none"/>
        <c:tickLblPos val="nextTo"/>
        <c:crossAx val="92682112"/>
        <c:crosses val="autoZero"/>
        <c:crossBetween val="midCat"/>
      </c:valAx>
      <c:valAx>
        <c:axId val="92682112"/>
        <c:scaling>
          <c:orientation val="minMax"/>
        </c:scaling>
        <c:delete val="0"/>
        <c:axPos val="l"/>
        <c:numFmt formatCode="General" sourceLinked="1"/>
        <c:majorTickMark val="out"/>
        <c:minorTickMark val="none"/>
        <c:tickLblPos val="nextTo"/>
        <c:crossAx val="92680576"/>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0.5% DMSO 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DHP2c!$N$14:$N$21</c:f>
              <c:numCache>
                <c:formatCode>General</c:formatCode>
                <c:ptCount val="8"/>
                <c:pt idx="0">
                  <c:v>0</c:v>
                </c:pt>
                <c:pt idx="1">
                  <c:v>89</c:v>
                </c:pt>
                <c:pt idx="2">
                  <c:v>160</c:v>
                </c:pt>
                <c:pt idx="3">
                  <c:v>286</c:v>
                </c:pt>
                <c:pt idx="4">
                  <c:v>491</c:v>
                </c:pt>
                <c:pt idx="5">
                  <c:v>834</c:v>
                </c:pt>
                <c:pt idx="6">
                  <c:v>1426</c:v>
                </c:pt>
                <c:pt idx="7">
                  <c:v>2374</c:v>
                </c:pt>
              </c:numCache>
            </c:numRef>
          </c:yVal>
          <c:smooth val="0"/>
        </c:ser>
        <c:dLbls>
          <c:showLegendKey val="0"/>
          <c:showVal val="0"/>
          <c:showCatName val="0"/>
          <c:showSerName val="0"/>
          <c:showPercent val="0"/>
          <c:showBubbleSize val="0"/>
        </c:dLbls>
        <c:axId val="127512576"/>
        <c:axId val="127514880"/>
      </c:scatterChart>
      <c:valAx>
        <c:axId val="127512576"/>
        <c:scaling>
          <c:orientation val="minMax"/>
        </c:scaling>
        <c:delete val="0"/>
        <c:axPos val="b"/>
        <c:numFmt formatCode="General" sourceLinked="1"/>
        <c:majorTickMark val="out"/>
        <c:minorTickMark val="none"/>
        <c:tickLblPos val="nextTo"/>
        <c:crossAx val="127514880"/>
        <c:crosses val="autoZero"/>
        <c:crossBetween val="midCat"/>
      </c:valAx>
      <c:valAx>
        <c:axId val="127514880"/>
        <c:scaling>
          <c:orientation val="minMax"/>
        </c:scaling>
        <c:delete val="0"/>
        <c:axPos val="l"/>
        <c:numFmt formatCode="General" sourceLinked="1"/>
        <c:majorTickMark val="out"/>
        <c:minorTickMark val="none"/>
        <c:tickLblPos val="nextTo"/>
        <c:crossAx val="127512576"/>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0.5% DMSO 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DHP2c!$O$14:$O$21</c:f>
              <c:numCache>
                <c:formatCode>General</c:formatCode>
                <c:ptCount val="8"/>
                <c:pt idx="0">
                  <c:v>0</c:v>
                </c:pt>
                <c:pt idx="1">
                  <c:v>74</c:v>
                </c:pt>
                <c:pt idx="2">
                  <c:v>127</c:v>
                </c:pt>
                <c:pt idx="3">
                  <c:v>227</c:v>
                </c:pt>
                <c:pt idx="4">
                  <c:v>431</c:v>
                </c:pt>
                <c:pt idx="5">
                  <c:v>725</c:v>
                </c:pt>
                <c:pt idx="6">
                  <c:v>1378</c:v>
                </c:pt>
                <c:pt idx="7">
                  <c:v>2258</c:v>
                </c:pt>
              </c:numCache>
            </c:numRef>
          </c:yVal>
          <c:smooth val="0"/>
        </c:ser>
        <c:dLbls>
          <c:showLegendKey val="0"/>
          <c:showVal val="0"/>
          <c:showCatName val="0"/>
          <c:showSerName val="0"/>
          <c:showPercent val="0"/>
          <c:showBubbleSize val="0"/>
        </c:dLbls>
        <c:axId val="132879872"/>
        <c:axId val="132881792"/>
      </c:scatterChart>
      <c:valAx>
        <c:axId val="132879872"/>
        <c:scaling>
          <c:orientation val="minMax"/>
        </c:scaling>
        <c:delete val="0"/>
        <c:axPos val="b"/>
        <c:numFmt formatCode="General" sourceLinked="1"/>
        <c:majorTickMark val="out"/>
        <c:minorTickMark val="none"/>
        <c:tickLblPos val="nextTo"/>
        <c:crossAx val="132881792"/>
        <c:crosses val="autoZero"/>
        <c:crossBetween val="midCat"/>
      </c:valAx>
      <c:valAx>
        <c:axId val="132881792"/>
        <c:scaling>
          <c:orientation val="minMax"/>
        </c:scaling>
        <c:delete val="0"/>
        <c:axPos val="l"/>
        <c:numFmt formatCode="General" sourceLinked="1"/>
        <c:majorTickMark val="out"/>
        <c:minorTickMark val="none"/>
        <c:tickLblPos val="nextTo"/>
        <c:crossAx val="13287987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0.5% DMSO 10uM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DHP2c!$P$14:$P$21</c:f>
              <c:numCache>
                <c:formatCode>General</c:formatCode>
                <c:ptCount val="8"/>
                <c:pt idx="0">
                  <c:v>0</c:v>
                </c:pt>
                <c:pt idx="1">
                  <c:v>54</c:v>
                </c:pt>
                <c:pt idx="2">
                  <c:v>69</c:v>
                </c:pt>
                <c:pt idx="3">
                  <c:v>185</c:v>
                </c:pt>
                <c:pt idx="4">
                  <c:v>358</c:v>
                </c:pt>
                <c:pt idx="5">
                  <c:v>611</c:v>
                </c:pt>
                <c:pt idx="6">
                  <c:v>1208</c:v>
                </c:pt>
                <c:pt idx="7">
                  <c:v>2116</c:v>
                </c:pt>
              </c:numCache>
            </c:numRef>
          </c:yVal>
          <c:smooth val="0"/>
        </c:ser>
        <c:dLbls>
          <c:showLegendKey val="0"/>
          <c:showVal val="0"/>
          <c:showCatName val="0"/>
          <c:showSerName val="0"/>
          <c:showPercent val="0"/>
          <c:showBubbleSize val="0"/>
        </c:dLbls>
        <c:axId val="143584256"/>
        <c:axId val="145192064"/>
      </c:scatterChart>
      <c:valAx>
        <c:axId val="143584256"/>
        <c:scaling>
          <c:orientation val="minMax"/>
        </c:scaling>
        <c:delete val="0"/>
        <c:axPos val="b"/>
        <c:numFmt formatCode="General" sourceLinked="1"/>
        <c:majorTickMark val="out"/>
        <c:minorTickMark val="none"/>
        <c:tickLblPos val="nextTo"/>
        <c:crossAx val="145192064"/>
        <c:crosses val="autoZero"/>
        <c:crossBetween val="midCat"/>
      </c:valAx>
      <c:valAx>
        <c:axId val="145192064"/>
        <c:scaling>
          <c:orientation val="minMax"/>
        </c:scaling>
        <c:delete val="0"/>
        <c:axPos val="l"/>
        <c:numFmt formatCode="General" sourceLinked="1"/>
        <c:majorTickMark val="out"/>
        <c:minorTickMark val="none"/>
        <c:tickLblPos val="nextTo"/>
        <c:crossAx val="143584256"/>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0.5% DMSO 25uM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DHP2c!$Q$14:$Q$21</c:f>
              <c:numCache>
                <c:formatCode>General</c:formatCode>
                <c:ptCount val="8"/>
                <c:pt idx="0">
                  <c:v>0</c:v>
                </c:pt>
                <c:pt idx="1">
                  <c:v>87</c:v>
                </c:pt>
                <c:pt idx="2">
                  <c:v>202</c:v>
                </c:pt>
                <c:pt idx="3">
                  <c:v>271</c:v>
                </c:pt>
                <c:pt idx="4">
                  <c:v>388</c:v>
                </c:pt>
                <c:pt idx="5">
                  <c:v>594</c:v>
                </c:pt>
                <c:pt idx="6">
                  <c:v>1197</c:v>
                </c:pt>
                <c:pt idx="7">
                  <c:v>2079</c:v>
                </c:pt>
              </c:numCache>
            </c:numRef>
          </c:yVal>
          <c:smooth val="0"/>
        </c:ser>
        <c:dLbls>
          <c:showLegendKey val="0"/>
          <c:showVal val="0"/>
          <c:showCatName val="0"/>
          <c:showSerName val="0"/>
          <c:showPercent val="0"/>
          <c:showBubbleSize val="0"/>
        </c:dLbls>
        <c:axId val="150099072"/>
        <c:axId val="150100608"/>
      </c:scatterChart>
      <c:valAx>
        <c:axId val="150099072"/>
        <c:scaling>
          <c:orientation val="minMax"/>
        </c:scaling>
        <c:delete val="0"/>
        <c:axPos val="b"/>
        <c:numFmt formatCode="General" sourceLinked="1"/>
        <c:majorTickMark val="out"/>
        <c:minorTickMark val="none"/>
        <c:tickLblPos val="nextTo"/>
        <c:crossAx val="150100608"/>
        <c:crosses val="autoZero"/>
        <c:crossBetween val="midCat"/>
      </c:valAx>
      <c:valAx>
        <c:axId val="150100608"/>
        <c:scaling>
          <c:orientation val="minMax"/>
        </c:scaling>
        <c:delete val="0"/>
        <c:axPos val="l"/>
        <c:numFmt formatCode="General" sourceLinked="1"/>
        <c:majorTickMark val="out"/>
        <c:minorTickMark val="none"/>
        <c:tickLblPos val="nextTo"/>
        <c:crossAx val="15009907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1% DMSO 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DHP2c!$R$14:$R$21</c:f>
              <c:numCache>
                <c:formatCode>General</c:formatCode>
                <c:ptCount val="8"/>
                <c:pt idx="0">
                  <c:v>0</c:v>
                </c:pt>
                <c:pt idx="1">
                  <c:v>92</c:v>
                </c:pt>
                <c:pt idx="2">
                  <c:v>141</c:v>
                </c:pt>
                <c:pt idx="3">
                  <c:v>310</c:v>
                </c:pt>
                <c:pt idx="4">
                  <c:v>525</c:v>
                </c:pt>
                <c:pt idx="5">
                  <c:v>930</c:v>
                </c:pt>
                <c:pt idx="6">
                  <c:v>1484</c:v>
                </c:pt>
                <c:pt idx="7">
                  <c:v>2652</c:v>
                </c:pt>
              </c:numCache>
            </c:numRef>
          </c:yVal>
          <c:smooth val="0"/>
        </c:ser>
        <c:dLbls>
          <c:showLegendKey val="0"/>
          <c:showVal val="0"/>
          <c:showCatName val="0"/>
          <c:showSerName val="0"/>
          <c:showPercent val="0"/>
          <c:showBubbleSize val="0"/>
        </c:dLbls>
        <c:axId val="22413312"/>
        <c:axId val="22416000"/>
      </c:scatterChart>
      <c:valAx>
        <c:axId val="22413312"/>
        <c:scaling>
          <c:orientation val="minMax"/>
        </c:scaling>
        <c:delete val="0"/>
        <c:axPos val="b"/>
        <c:numFmt formatCode="General" sourceLinked="1"/>
        <c:majorTickMark val="out"/>
        <c:minorTickMark val="none"/>
        <c:tickLblPos val="nextTo"/>
        <c:crossAx val="22416000"/>
        <c:crosses val="autoZero"/>
        <c:crossBetween val="midCat"/>
      </c:valAx>
      <c:valAx>
        <c:axId val="22416000"/>
        <c:scaling>
          <c:orientation val="minMax"/>
        </c:scaling>
        <c:delete val="0"/>
        <c:axPos val="l"/>
        <c:numFmt formatCode="General" sourceLinked="1"/>
        <c:majorTickMark val="out"/>
        <c:minorTickMark val="none"/>
        <c:tickLblPos val="nextTo"/>
        <c:crossAx val="2241331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4078520962"/>
          <c:y val="3.5399192706725591E-2"/>
          <c:w val="0.86551246719160102"/>
          <c:h val="0.8326195683872849"/>
        </c:manualLayout>
      </c:layout>
      <c:scatterChart>
        <c:scatterStyle val="lineMarker"/>
        <c:varyColors val="0"/>
        <c:ser>
          <c:idx val="0"/>
          <c:order val="0"/>
          <c:tx>
            <c:v>1% DMSO 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DHP2c!$S$14:$S$21</c:f>
              <c:numCache>
                <c:formatCode>General</c:formatCode>
                <c:ptCount val="8"/>
                <c:pt idx="0">
                  <c:v>0</c:v>
                </c:pt>
                <c:pt idx="1">
                  <c:v>94</c:v>
                </c:pt>
                <c:pt idx="2">
                  <c:v>155</c:v>
                </c:pt>
                <c:pt idx="3">
                  <c:v>267</c:v>
                </c:pt>
                <c:pt idx="4">
                  <c:v>462</c:v>
                </c:pt>
                <c:pt idx="5">
                  <c:v>804</c:v>
                </c:pt>
                <c:pt idx="6">
                  <c:v>1483</c:v>
                </c:pt>
                <c:pt idx="7">
                  <c:v>2486</c:v>
                </c:pt>
              </c:numCache>
            </c:numRef>
          </c:yVal>
          <c:smooth val="0"/>
        </c:ser>
        <c:dLbls>
          <c:showLegendKey val="0"/>
          <c:showVal val="0"/>
          <c:showCatName val="0"/>
          <c:showSerName val="0"/>
          <c:showPercent val="0"/>
          <c:showBubbleSize val="0"/>
        </c:dLbls>
        <c:axId val="22731776"/>
        <c:axId val="22742528"/>
      </c:scatterChart>
      <c:valAx>
        <c:axId val="22731776"/>
        <c:scaling>
          <c:orientation val="minMax"/>
        </c:scaling>
        <c:delete val="0"/>
        <c:axPos val="b"/>
        <c:numFmt formatCode="General" sourceLinked="1"/>
        <c:majorTickMark val="out"/>
        <c:minorTickMark val="none"/>
        <c:tickLblPos val="nextTo"/>
        <c:crossAx val="22742528"/>
        <c:crosses val="autoZero"/>
        <c:crossBetween val="midCat"/>
      </c:valAx>
      <c:valAx>
        <c:axId val="22742528"/>
        <c:scaling>
          <c:orientation val="minMax"/>
        </c:scaling>
        <c:delete val="0"/>
        <c:axPos val="l"/>
        <c:numFmt formatCode="General" sourceLinked="1"/>
        <c:majorTickMark val="out"/>
        <c:minorTickMark val="none"/>
        <c:tickLblPos val="nextTo"/>
        <c:crossAx val="22731776"/>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1% DMSO 10uM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DHP2c!$T$14:$T$21</c:f>
              <c:numCache>
                <c:formatCode>General</c:formatCode>
                <c:ptCount val="8"/>
                <c:pt idx="0">
                  <c:v>0</c:v>
                </c:pt>
                <c:pt idx="1">
                  <c:v>77</c:v>
                </c:pt>
                <c:pt idx="2">
                  <c:v>124</c:v>
                </c:pt>
                <c:pt idx="3">
                  <c:v>218</c:v>
                </c:pt>
                <c:pt idx="4">
                  <c:v>360</c:v>
                </c:pt>
                <c:pt idx="5">
                  <c:v>676</c:v>
                </c:pt>
                <c:pt idx="6">
                  <c:v>1147</c:v>
                </c:pt>
                <c:pt idx="7">
                  <c:v>2382</c:v>
                </c:pt>
              </c:numCache>
            </c:numRef>
          </c:yVal>
          <c:smooth val="0"/>
        </c:ser>
        <c:dLbls>
          <c:showLegendKey val="0"/>
          <c:showVal val="0"/>
          <c:showCatName val="0"/>
          <c:showSerName val="0"/>
          <c:showPercent val="0"/>
          <c:showBubbleSize val="0"/>
        </c:dLbls>
        <c:axId val="23136512"/>
        <c:axId val="23142400"/>
      </c:scatterChart>
      <c:valAx>
        <c:axId val="23136512"/>
        <c:scaling>
          <c:orientation val="minMax"/>
        </c:scaling>
        <c:delete val="0"/>
        <c:axPos val="b"/>
        <c:numFmt formatCode="General" sourceLinked="1"/>
        <c:majorTickMark val="out"/>
        <c:minorTickMark val="none"/>
        <c:tickLblPos val="nextTo"/>
        <c:crossAx val="23142400"/>
        <c:crosses val="autoZero"/>
        <c:crossBetween val="midCat"/>
      </c:valAx>
      <c:valAx>
        <c:axId val="23142400"/>
        <c:scaling>
          <c:orientation val="minMax"/>
        </c:scaling>
        <c:delete val="0"/>
        <c:axPos val="l"/>
        <c:numFmt formatCode="General" sourceLinked="1"/>
        <c:majorTickMark val="out"/>
        <c:minorTickMark val="none"/>
        <c:tickLblPos val="nextTo"/>
        <c:crossAx val="2313651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1% DMSO 25uM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DHP2c!$U$14:$U$21</c:f>
              <c:numCache>
                <c:formatCode>General</c:formatCode>
                <c:ptCount val="8"/>
                <c:pt idx="0">
                  <c:v>0</c:v>
                </c:pt>
                <c:pt idx="1">
                  <c:v>64</c:v>
                </c:pt>
                <c:pt idx="2">
                  <c:v>36</c:v>
                </c:pt>
                <c:pt idx="3">
                  <c:v>101</c:v>
                </c:pt>
                <c:pt idx="4">
                  <c:v>278</c:v>
                </c:pt>
                <c:pt idx="5">
                  <c:v>365</c:v>
                </c:pt>
                <c:pt idx="6">
                  <c:v>1115</c:v>
                </c:pt>
                <c:pt idx="7">
                  <c:v>1939</c:v>
                </c:pt>
              </c:numCache>
            </c:numRef>
          </c:yVal>
          <c:smooth val="0"/>
        </c:ser>
        <c:dLbls>
          <c:showLegendKey val="0"/>
          <c:showVal val="0"/>
          <c:showCatName val="0"/>
          <c:showSerName val="0"/>
          <c:showPercent val="0"/>
          <c:showBubbleSize val="0"/>
        </c:dLbls>
        <c:axId val="23211008"/>
        <c:axId val="23258624"/>
      </c:scatterChart>
      <c:valAx>
        <c:axId val="23211008"/>
        <c:scaling>
          <c:orientation val="minMax"/>
        </c:scaling>
        <c:delete val="0"/>
        <c:axPos val="b"/>
        <c:numFmt formatCode="General" sourceLinked="1"/>
        <c:majorTickMark val="out"/>
        <c:minorTickMark val="none"/>
        <c:tickLblPos val="nextTo"/>
        <c:crossAx val="23258624"/>
        <c:crosses val="autoZero"/>
        <c:crossBetween val="midCat"/>
      </c:valAx>
      <c:valAx>
        <c:axId val="23258624"/>
        <c:scaling>
          <c:orientation val="minMax"/>
        </c:scaling>
        <c:delete val="0"/>
        <c:axPos val="l"/>
        <c:numFmt formatCode="General" sourceLinked="1"/>
        <c:majorTickMark val="out"/>
        <c:minorTickMark val="none"/>
        <c:tickLblPos val="nextTo"/>
        <c:crossAx val="23211008"/>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2% DMSO 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DHP2c!$V$14:$V$21</c:f>
              <c:numCache>
                <c:formatCode>General</c:formatCode>
                <c:ptCount val="8"/>
                <c:pt idx="0">
                  <c:v>0</c:v>
                </c:pt>
                <c:pt idx="1">
                  <c:v>85</c:v>
                </c:pt>
                <c:pt idx="2">
                  <c:v>153</c:v>
                </c:pt>
                <c:pt idx="3">
                  <c:v>288</c:v>
                </c:pt>
                <c:pt idx="4">
                  <c:v>481</c:v>
                </c:pt>
                <c:pt idx="5">
                  <c:v>943</c:v>
                </c:pt>
                <c:pt idx="6">
                  <c:v>1550</c:v>
                </c:pt>
                <c:pt idx="7">
                  <c:v>2672</c:v>
                </c:pt>
              </c:numCache>
            </c:numRef>
          </c:yVal>
          <c:smooth val="0"/>
        </c:ser>
        <c:dLbls>
          <c:showLegendKey val="0"/>
          <c:showVal val="0"/>
          <c:showCatName val="0"/>
          <c:showSerName val="0"/>
          <c:showPercent val="0"/>
          <c:showBubbleSize val="0"/>
        </c:dLbls>
        <c:axId val="153960832"/>
        <c:axId val="153962368"/>
      </c:scatterChart>
      <c:valAx>
        <c:axId val="153960832"/>
        <c:scaling>
          <c:orientation val="minMax"/>
        </c:scaling>
        <c:delete val="0"/>
        <c:axPos val="b"/>
        <c:numFmt formatCode="General" sourceLinked="1"/>
        <c:majorTickMark val="out"/>
        <c:minorTickMark val="none"/>
        <c:tickLblPos val="nextTo"/>
        <c:crossAx val="153962368"/>
        <c:crosses val="autoZero"/>
        <c:crossBetween val="midCat"/>
      </c:valAx>
      <c:valAx>
        <c:axId val="153962368"/>
        <c:scaling>
          <c:orientation val="minMax"/>
        </c:scaling>
        <c:delete val="0"/>
        <c:axPos val="l"/>
        <c:numFmt formatCode="General" sourceLinked="1"/>
        <c:majorTickMark val="out"/>
        <c:minorTickMark val="none"/>
        <c:tickLblPos val="nextTo"/>
        <c:crossAx val="15396083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2% DMSO 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DHP2c!$W$14:$W$21</c:f>
              <c:numCache>
                <c:formatCode>General</c:formatCode>
                <c:ptCount val="8"/>
                <c:pt idx="0">
                  <c:v>0</c:v>
                </c:pt>
                <c:pt idx="1">
                  <c:v>59</c:v>
                </c:pt>
                <c:pt idx="2">
                  <c:v>113</c:v>
                </c:pt>
                <c:pt idx="3">
                  <c:v>222</c:v>
                </c:pt>
                <c:pt idx="4">
                  <c:v>376</c:v>
                </c:pt>
                <c:pt idx="5">
                  <c:v>701</c:v>
                </c:pt>
                <c:pt idx="6">
                  <c:v>1230</c:v>
                </c:pt>
                <c:pt idx="7">
                  <c:v>2342</c:v>
                </c:pt>
              </c:numCache>
            </c:numRef>
          </c:yVal>
          <c:smooth val="0"/>
        </c:ser>
        <c:dLbls>
          <c:showLegendKey val="0"/>
          <c:showVal val="0"/>
          <c:showCatName val="0"/>
          <c:showSerName val="0"/>
          <c:showPercent val="0"/>
          <c:showBubbleSize val="0"/>
        </c:dLbls>
        <c:axId val="155461888"/>
        <c:axId val="155604480"/>
      </c:scatterChart>
      <c:valAx>
        <c:axId val="155461888"/>
        <c:scaling>
          <c:orientation val="minMax"/>
        </c:scaling>
        <c:delete val="0"/>
        <c:axPos val="b"/>
        <c:numFmt formatCode="General" sourceLinked="1"/>
        <c:majorTickMark val="out"/>
        <c:minorTickMark val="none"/>
        <c:tickLblPos val="nextTo"/>
        <c:crossAx val="155604480"/>
        <c:crosses val="autoZero"/>
        <c:crossBetween val="midCat"/>
      </c:valAx>
      <c:valAx>
        <c:axId val="155604480"/>
        <c:scaling>
          <c:orientation val="minMax"/>
        </c:scaling>
        <c:delete val="0"/>
        <c:axPos val="l"/>
        <c:numFmt formatCode="General" sourceLinked="1"/>
        <c:majorTickMark val="out"/>
        <c:minorTickMark val="none"/>
        <c:tickLblPos val="nextTo"/>
        <c:crossAx val="155461888"/>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0.1% DMSO 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DHP1c!$E$14:$E$21</c:f>
              <c:numCache>
                <c:formatCode>General</c:formatCode>
                <c:ptCount val="8"/>
                <c:pt idx="0">
                  <c:v>0</c:v>
                </c:pt>
                <c:pt idx="1">
                  <c:v>4</c:v>
                </c:pt>
                <c:pt idx="2">
                  <c:v>44</c:v>
                </c:pt>
                <c:pt idx="3">
                  <c:v>30</c:v>
                </c:pt>
                <c:pt idx="4">
                  <c:v>259</c:v>
                </c:pt>
                <c:pt idx="5">
                  <c:v>458</c:v>
                </c:pt>
                <c:pt idx="6">
                  <c:v>874</c:v>
                </c:pt>
                <c:pt idx="7">
                  <c:v>1451</c:v>
                </c:pt>
              </c:numCache>
            </c:numRef>
          </c:yVal>
          <c:smooth val="0"/>
        </c:ser>
        <c:dLbls>
          <c:showLegendKey val="0"/>
          <c:showVal val="0"/>
          <c:showCatName val="0"/>
          <c:showSerName val="0"/>
          <c:showPercent val="0"/>
          <c:showBubbleSize val="0"/>
        </c:dLbls>
        <c:axId val="98035968"/>
        <c:axId val="98050048"/>
      </c:scatterChart>
      <c:valAx>
        <c:axId val="98035968"/>
        <c:scaling>
          <c:orientation val="minMax"/>
        </c:scaling>
        <c:delete val="0"/>
        <c:axPos val="b"/>
        <c:numFmt formatCode="General" sourceLinked="1"/>
        <c:majorTickMark val="out"/>
        <c:minorTickMark val="none"/>
        <c:tickLblPos val="nextTo"/>
        <c:crossAx val="98050048"/>
        <c:crosses val="autoZero"/>
        <c:crossBetween val="midCat"/>
      </c:valAx>
      <c:valAx>
        <c:axId val="98050048"/>
        <c:scaling>
          <c:orientation val="minMax"/>
        </c:scaling>
        <c:delete val="0"/>
        <c:axPos val="l"/>
        <c:numFmt formatCode="General" sourceLinked="1"/>
        <c:majorTickMark val="out"/>
        <c:minorTickMark val="none"/>
        <c:tickLblPos val="nextTo"/>
        <c:crossAx val="98035968"/>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2% DMSO 10uM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DHP2c!$X$14:$X$21</c:f>
              <c:numCache>
                <c:formatCode>General</c:formatCode>
                <c:ptCount val="8"/>
                <c:pt idx="0">
                  <c:v>0</c:v>
                </c:pt>
                <c:pt idx="1">
                  <c:v>101</c:v>
                </c:pt>
                <c:pt idx="2">
                  <c:v>155</c:v>
                </c:pt>
                <c:pt idx="3">
                  <c:v>202</c:v>
                </c:pt>
                <c:pt idx="4">
                  <c:v>431</c:v>
                </c:pt>
                <c:pt idx="5">
                  <c:v>717</c:v>
                </c:pt>
                <c:pt idx="6">
                  <c:v>1334</c:v>
                </c:pt>
                <c:pt idx="7">
                  <c:v>2404</c:v>
                </c:pt>
              </c:numCache>
            </c:numRef>
          </c:yVal>
          <c:smooth val="0"/>
        </c:ser>
        <c:dLbls>
          <c:showLegendKey val="0"/>
          <c:showVal val="0"/>
          <c:showCatName val="0"/>
          <c:showSerName val="0"/>
          <c:showPercent val="0"/>
          <c:showBubbleSize val="0"/>
        </c:dLbls>
        <c:axId val="156171264"/>
        <c:axId val="156300416"/>
      </c:scatterChart>
      <c:valAx>
        <c:axId val="156171264"/>
        <c:scaling>
          <c:orientation val="minMax"/>
        </c:scaling>
        <c:delete val="0"/>
        <c:axPos val="b"/>
        <c:numFmt formatCode="General" sourceLinked="1"/>
        <c:majorTickMark val="out"/>
        <c:minorTickMark val="none"/>
        <c:tickLblPos val="nextTo"/>
        <c:crossAx val="156300416"/>
        <c:crosses val="autoZero"/>
        <c:crossBetween val="midCat"/>
      </c:valAx>
      <c:valAx>
        <c:axId val="156300416"/>
        <c:scaling>
          <c:orientation val="minMax"/>
        </c:scaling>
        <c:delete val="0"/>
        <c:axPos val="l"/>
        <c:numFmt formatCode="General" sourceLinked="1"/>
        <c:majorTickMark val="out"/>
        <c:minorTickMark val="none"/>
        <c:tickLblPos val="nextTo"/>
        <c:crossAx val="156171264"/>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2% DMSO 25uM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DHP2c!$Y$14:$Y$21</c:f>
              <c:numCache>
                <c:formatCode>General</c:formatCode>
                <c:ptCount val="8"/>
                <c:pt idx="0">
                  <c:v>0</c:v>
                </c:pt>
                <c:pt idx="1">
                  <c:v>42</c:v>
                </c:pt>
                <c:pt idx="2">
                  <c:v>134</c:v>
                </c:pt>
                <c:pt idx="3">
                  <c:v>216</c:v>
                </c:pt>
                <c:pt idx="4">
                  <c:v>173</c:v>
                </c:pt>
                <c:pt idx="5">
                  <c:v>422</c:v>
                </c:pt>
                <c:pt idx="6">
                  <c:v>1154</c:v>
                </c:pt>
                <c:pt idx="7">
                  <c:v>2172</c:v>
                </c:pt>
              </c:numCache>
            </c:numRef>
          </c:yVal>
          <c:smooth val="0"/>
        </c:ser>
        <c:dLbls>
          <c:showLegendKey val="0"/>
          <c:showVal val="0"/>
          <c:showCatName val="0"/>
          <c:showSerName val="0"/>
          <c:showPercent val="0"/>
          <c:showBubbleSize val="0"/>
        </c:dLbls>
        <c:axId val="156364800"/>
        <c:axId val="156366720"/>
      </c:scatterChart>
      <c:valAx>
        <c:axId val="156364800"/>
        <c:scaling>
          <c:orientation val="minMax"/>
        </c:scaling>
        <c:delete val="0"/>
        <c:axPos val="b"/>
        <c:numFmt formatCode="General" sourceLinked="1"/>
        <c:majorTickMark val="out"/>
        <c:minorTickMark val="none"/>
        <c:tickLblPos val="nextTo"/>
        <c:crossAx val="156366720"/>
        <c:crosses val="autoZero"/>
        <c:crossBetween val="midCat"/>
      </c:valAx>
      <c:valAx>
        <c:axId val="156366720"/>
        <c:scaling>
          <c:orientation val="minMax"/>
        </c:scaling>
        <c:delete val="0"/>
        <c:axPos val="l"/>
        <c:numFmt formatCode="General" sourceLinked="1"/>
        <c:majorTickMark val="out"/>
        <c:minorTickMark val="none"/>
        <c:tickLblPos val="nextTo"/>
        <c:crossAx val="156364800"/>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5% DMSO 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DHP2c!$Z$14:$Z$21</c:f>
              <c:numCache>
                <c:formatCode>General</c:formatCode>
                <c:ptCount val="8"/>
                <c:pt idx="0">
                  <c:v>0</c:v>
                </c:pt>
                <c:pt idx="1">
                  <c:v>91</c:v>
                </c:pt>
                <c:pt idx="2">
                  <c:v>160</c:v>
                </c:pt>
                <c:pt idx="3">
                  <c:v>275</c:v>
                </c:pt>
                <c:pt idx="4">
                  <c:v>535</c:v>
                </c:pt>
                <c:pt idx="5">
                  <c:v>906</c:v>
                </c:pt>
                <c:pt idx="6">
                  <c:v>1618</c:v>
                </c:pt>
                <c:pt idx="7">
                  <c:v>2719</c:v>
                </c:pt>
              </c:numCache>
            </c:numRef>
          </c:yVal>
          <c:smooth val="0"/>
        </c:ser>
        <c:dLbls>
          <c:showLegendKey val="0"/>
          <c:showVal val="0"/>
          <c:showCatName val="0"/>
          <c:showSerName val="0"/>
          <c:showPercent val="0"/>
          <c:showBubbleSize val="0"/>
        </c:dLbls>
        <c:axId val="157589888"/>
        <c:axId val="157894912"/>
      </c:scatterChart>
      <c:valAx>
        <c:axId val="157589888"/>
        <c:scaling>
          <c:orientation val="minMax"/>
        </c:scaling>
        <c:delete val="0"/>
        <c:axPos val="b"/>
        <c:numFmt formatCode="General" sourceLinked="1"/>
        <c:majorTickMark val="out"/>
        <c:minorTickMark val="none"/>
        <c:tickLblPos val="nextTo"/>
        <c:crossAx val="157894912"/>
        <c:crosses val="autoZero"/>
        <c:crossBetween val="midCat"/>
      </c:valAx>
      <c:valAx>
        <c:axId val="157894912"/>
        <c:scaling>
          <c:orientation val="minMax"/>
        </c:scaling>
        <c:delete val="0"/>
        <c:axPos val="l"/>
        <c:numFmt formatCode="General" sourceLinked="1"/>
        <c:majorTickMark val="out"/>
        <c:minorTickMark val="none"/>
        <c:tickLblPos val="nextTo"/>
        <c:crossAx val="157589888"/>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5% DMSO 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DHP2c!$AA$14:$AA$21</c:f>
              <c:numCache>
                <c:formatCode>General</c:formatCode>
                <c:ptCount val="8"/>
                <c:pt idx="0">
                  <c:v>0</c:v>
                </c:pt>
                <c:pt idx="1">
                  <c:v>67</c:v>
                </c:pt>
                <c:pt idx="2">
                  <c:v>99</c:v>
                </c:pt>
                <c:pt idx="3">
                  <c:v>219</c:v>
                </c:pt>
                <c:pt idx="4">
                  <c:v>320</c:v>
                </c:pt>
                <c:pt idx="5">
                  <c:v>767</c:v>
                </c:pt>
                <c:pt idx="6">
                  <c:v>1342</c:v>
                </c:pt>
                <c:pt idx="7">
                  <c:v>2564</c:v>
                </c:pt>
              </c:numCache>
            </c:numRef>
          </c:yVal>
          <c:smooth val="0"/>
        </c:ser>
        <c:dLbls>
          <c:showLegendKey val="0"/>
          <c:showVal val="0"/>
          <c:showCatName val="0"/>
          <c:showSerName val="0"/>
          <c:showPercent val="0"/>
          <c:showBubbleSize val="0"/>
        </c:dLbls>
        <c:axId val="158384512"/>
        <c:axId val="158396800"/>
      </c:scatterChart>
      <c:valAx>
        <c:axId val="158384512"/>
        <c:scaling>
          <c:orientation val="minMax"/>
        </c:scaling>
        <c:delete val="0"/>
        <c:axPos val="b"/>
        <c:numFmt formatCode="General" sourceLinked="1"/>
        <c:majorTickMark val="out"/>
        <c:minorTickMark val="none"/>
        <c:tickLblPos val="nextTo"/>
        <c:crossAx val="158396800"/>
        <c:crosses val="autoZero"/>
        <c:crossBetween val="midCat"/>
      </c:valAx>
      <c:valAx>
        <c:axId val="158396800"/>
        <c:scaling>
          <c:orientation val="minMax"/>
        </c:scaling>
        <c:delete val="0"/>
        <c:axPos val="l"/>
        <c:numFmt formatCode="General" sourceLinked="1"/>
        <c:majorTickMark val="out"/>
        <c:minorTickMark val="none"/>
        <c:tickLblPos val="nextTo"/>
        <c:crossAx val="15838451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5% DMSO 10uM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DHP2c!$AB$14:$AB$21</c:f>
              <c:numCache>
                <c:formatCode>General</c:formatCode>
                <c:ptCount val="8"/>
                <c:pt idx="0">
                  <c:v>0</c:v>
                </c:pt>
                <c:pt idx="1">
                  <c:v>15</c:v>
                </c:pt>
                <c:pt idx="2">
                  <c:v>99</c:v>
                </c:pt>
                <c:pt idx="3">
                  <c:v>258</c:v>
                </c:pt>
                <c:pt idx="4">
                  <c:v>406</c:v>
                </c:pt>
                <c:pt idx="5">
                  <c:v>725</c:v>
                </c:pt>
                <c:pt idx="6">
                  <c:v>1361</c:v>
                </c:pt>
                <c:pt idx="7">
                  <c:v>2323</c:v>
                </c:pt>
              </c:numCache>
            </c:numRef>
          </c:yVal>
          <c:smooth val="0"/>
        </c:ser>
        <c:dLbls>
          <c:showLegendKey val="0"/>
          <c:showVal val="0"/>
          <c:showCatName val="0"/>
          <c:showSerName val="0"/>
          <c:showPercent val="0"/>
          <c:showBubbleSize val="0"/>
        </c:dLbls>
        <c:axId val="158502912"/>
        <c:axId val="158505216"/>
      </c:scatterChart>
      <c:valAx>
        <c:axId val="158502912"/>
        <c:scaling>
          <c:orientation val="minMax"/>
        </c:scaling>
        <c:delete val="0"/>
        <c:axPos val="b"/>
        <c:numFmt formatCode="General" sourceLinked="1"/>
        <c:majorTickMark val="out"/>
        <c:minorTickMark val="none"/>
        <c:tickLblPos val="nextTo"/>
        <c:crossAx val="158505216"/>
        <c:crosses val="autoZero"/>
        <c:crossBetween val="midCat"/>
      </c:valAx>
      <c:valAx>
        <c:axId val="158505216"/>
        <c:scaling>
          <c:orientation val="minMax"/>
        </c:scaling>
        <c:delete val="0"/>
        <c:axPos val="l"/>
        <c:numFmt formatCode="General" sourceLinked="1"/>
        <c:majorTickMark val="out"/>
        <c:minorTickMark val="none"/>
        <c:tickLblPos val="nextTo"/>
        <c:crossAx val="15850291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5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5% DMSO 25uM DHP2c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DHP2c!$AC$14:$AC$21</c:f>
              <c:numCache>
                <c:formatCode>General</c:formatCode>
                <c:ptCount val="8"/>
                <c:pt idx="0">
                  <c:v>0</c:v>
                </c:pt>
                <c:pt idx="1">
                  <c:v>11</c:v>
                </c:pt>
                <c:pt idx="2">
                  <c:v>96</c:v>
                </c:pt>
                <c:pt idx="3">
                  <c:v>255</c:v>
                </c:pt>
                <c:pt idx="4">
                  <c:v>408</c:v>
                </c:pt>
                <c:pt idx="5">
                  <c:v>674</c:v>
                </c:pt>
                <c:pt idx="6">
                  <c:v>1285</c:v>
                </c:pt>
                <c:pt idx="7">
                  <c:v>2292</c:v>
                </c:pt>
              </c:numCache>
            </c:numRef>
          </c:yVal>
          <c:smooth val="0"/>
        </c:ser>
        <c:dLbls>
          <c:showLegendKey val="0"/>
          <c:showVal val="0"/>
          <c:showCatName val="0"/>
          <c:showSerName val="0"/>
          <c:showPercent val="0"/>
          <c:showBubbleSize val="0"/>
        </c:dLbls>
        <c:axId val="158749824"/>
        <c:axId val="158775552"/>
      </c:scatterChart>
      <c:valAx>
        <c:axId val="158749824"/>
        <c:scaling>
          <c:orientation val="minMax"/>
        </c:scaling>
        <c:delete val="0"/>
        <c:axPos val="b"/>
        <c:numFmt formatCode="General" sourceLinked="1"/>
        <c:majorTickMark val="out"/>
        <c:minorTickMark val="none"/>
        <c:tickLblPos val="nextTo"/>
        <c:crossAx val="158775552"/>
        <c:crosses val="autoZero"/>
        <c:crossBetween val="midCat"/>
      </c:valAx>
      <c:valAx>
        <c:axId val="158775552"/>
        <c:scaling>
          <c:orientation val="minMax"/>
        </c:scaling>
        <c:delete val="0"/>
        <c:axPos val="l"/>
        <c:numFmt formatCode="General" sourceLinked="1"/>
        <c:majorTickMark val="out"/>
        <c:minorTickMark val="none"/>
        <c:tickLblPos val="nextTo"/>
        <c:crossAx val="158749824"/>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0.1% DMSO 10uM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DHP1c!$F$14:$F$21</c:f>
              <c:numCache>
                <c:formatCode>General</c:formatCode>
                <c:ptCount val="8"/>
                <c:pt idx="0">
                  <c:v>0</c:v>
                </c:pt>
                <c:pt idx="1">
                  <c:v>3</c:v>
                </c:pt>
                <c:pt idx="2">
                  <c:v>45</c:v>
                </c:pt>
                <c:pt idx="3">
                  <c:v>111</c:v>
                </c:pt>
                <c:pt idx="4">
                  <c:v>216</c:v>
                </c:pt>
                <c:pt idx="5">
                  <c:v>406</c:v>
                </c:pt>
                <c:pt idx="6">
                  <c:v>857</c:v>
                </c:pt>
                <c:pt idx="7">
                  <c:v>1395</c:v>
                </c:pt>
              </c:numCache>
            </c:numRef>
          </c:yVal>
          <c:smooth val="0"/>
        </c:ser>
        <c:dLbls>
          <c:showLegendKey val="0"/>
          <c:showVal val="0"/>
          <c:showCatName val="0"/>
          <c:showSerName val="0"/>
          <c:showPercent val="0"/>
          <c:showBubbleSize val="0"/>
        </c:dLbls>
        <c:axId val="113221632"/>
        <c:axId val="113223168"/>
      </c:scatterChart>
      <c:valAx>
        <c:axId val="113221632"/>
        <c:scaling>
          <c:orientation val="minMax"/>
        </c:scaling>
        <c:delete val="0"/>
        <c:axPos val="b"/>
        <c:numFmt formatCode="General" sourceLinked="1"/>
        <c:majorTickMark val="out"/>
        <c:minorTickMark val="none"/>
        <c:tickLblPos val="nextTo"/>
        <c:crossAx val="113223168"/>
        <c:crosses val="autoZero"/>
        <c:crossBetween val="midCat"/>
      </c:valAx>
      <c:valAx>
        <c:axId val="113223168"/>
        <c:scaling>
          <c:orientation val="minMax"/>
        </c:scaling>
        <c:delete val="0"/>
        <c:axPos val="l"/>
        <c:numFmt formatCode="General" sourceLinked="1"/>
        <c:majorTickMark val="out"/>
        <c:minorTickMark val="none"/>
        <c:tickLblPos val="nextTo"/>
        <c:crossAx val="113221632"/>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0.2% DMSO 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DHP1c!$G$14:$G$21</c:f>
              <c:numCache>
                <c:formatCode>General</c:formatCode>
                <c:ptCount val="8"/>
                <c:pt idx="0">
                  <c:v>0</c:v>
                </c:pt>
                <c:pt idx="1">
                  <c:v>51</c:v>
                </c:pt>
                <c:pt idx="2">
                  <c:v>90</c:v>
                </c:pt>
                <c:pt idx="3">
                  <c:v>167</c:v>
                </c:pt>
                <c:pt idx="4">
                  <c:v>297</c:v>
                </c:pt>
                <c:pt idx="5">
                  <c:v>504</c:v>
                </c:pt>
                <c:pt idx="6">
                  <c:v>892</c:v>
                </c:pt>
                <c:pt idx="7">
                  <c:v>1494</c:v>
                </c:pt>
              </c:numCache>
            </c:numRef>
          </c:yVal>
          <c:smooth val="0"/>
        </c:ser>
        <c:dLbls>
          <c:showLegendKey val="0"/>
          <c:showVal val="0"/>
          <c:showCatName val="0"/>
          <c:showSerName val="0"/>
          <c:showPercent val="0"/>
          <c:showBubbleSize val="0"/>
        </c:dLbls>
        <c:axId val="157971584"/>
        <c:axId val="157973504"/>
      </c:scatterChart>
      <c:valAx>
        <c:axId val="157971584"/>
        <c:scaling>
          <c:orientation val="minMax"/>
        </c:scaling>
        <c:delete val="0"/>
        <c:axPos val="b"/>
        <c:numFmt formatCode="General" sourceLinked="1"/>
        <c:majorTickMark val="out"/>
        <c:minorTickMark val="none"/>
        <c:tickLblPos val="nextTo"/>
        <c:crossAx val="157973504"/>
        <c:crosses val="autoZero"/>
        <c:crossBetween val="midCat"/>
      </c:valAx>
      <c:valAx>
        <c:axId val="157973504"/>
        <c:scaling>
          <c:orientation val="minMax"/>
        </c:scaling>
        <c:delete val="0"/>
        <c:axPos val="l"/>
        <c:numFmt formatCode="General" sourceLinked="1"/>
        <c:majorTickMark val="out"/>
        <c:minorTickMark val="none"/>
        <c:tickLblPos val="nextTo"/>
        <c:crossAx val="157971584"/>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0.2% DMSO 5uM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DHP1c!$H$14:$H$21</c:f>
              <c:numCache>
                <c:formatCode>General</c:formatCode>
                <c:ptCount val="8"/>
                <c:pt idx="0">
                  <c:v>0</c:v>
                </c:pt>
                <c:pt idx="1">
                  <c:v>11</c:v>
                </c:pt>
                <c:pt idx="2">
                  <c:v>33</c:v>
                </c:pt>
                <c:pt idx="3">
                  <c:v>114</c:v>
                </c:pt>
                <c:pt idx="4">
                  <c:v>215</c:v>
                </c:pt>
                <c:pt idx="5">
                  <c:v>400</c:v>
                </c:pt>
                <c:pt idx="6">
                  <c:v>820</c:v>
                </c:pt>
                <c:pt idx="7">
                  <c:v>1294</c:v>
                </c:pt>
              </c:numCache>
            </c:numRef>
          </c:yVal>
          <c:smooth val="0"/>
        </c:ser>
        <c:dLbls>
          <c:showLegendKey val="0"/>
          <c:showVal val="0"/>
          <c:showCatName val="0"/>
          <c:showSerName val="0"/>
          <c:showPercent val="0"/>
          <c:showBubbleSize val="0"/>
        </c:dLbls>
        <c:axId val="158753920"/>
        <c:axId val="158780416"/>
      </c:scatterChart>
      <c:valAx>
        <c:axId val="158753920"/>
        <c:scaling>
          <c:orientation val="minMax"/>
        </c:scaling>
        <c:delete val="0"/>
        <c:axPos val="b"/>
        <c:numFmt formatCode="General" sourceLinked="1"/>
        <c:majorTickMark val="out"/>
        <c:minorTickMark val="none"/>
        <c:tickLblPos val="nextTo"/>
        <c:crossAx val="158780416"/>
        <c:crosses val="autoZero"/>
        <c:crossBetween val="midCat"/>
      </c:valAx>
      <c:valAx>
        <c:axId val="158780416"/>
        <c:scaling>
          <c:orientation val="minMax"/>
        </c:scaling>
        <c:delete val="0"/>
        <c:axPos val="l"/>
        <c:numFmt formatCode="General" sourceLinked="1"/>
        <c:majorTickMark val="out"/>
        <c:minorTickMark val="none"/>
        <c:tickLblPos val="nextTo"/>
        <c:crossAx val="158753920"/>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15507436570428"/>
          <c:y val="5.1400554097404488E-2"/>
          <c:w val="0.86551246719160102"/>
          <c:h val="0.8326195683872849"/>
        </c:manualLayout>
      </c:layout>
      <c:scatterChart>
        <c:scatterStyle val="lineMarker"/>
        <c:varyColors val="0"/>
        <c:ser>
          <c:idx val="0"/>
          <c:order val="0"/>
          <c:tx>
            <c:v>0.2% DMSO 10uM DHP1c</c:v>
          </c:tx>
          <c:spPr>
            <a:ln w="28575">
              <a:noFill/>
            </a:ln>
          </c:spPr>
          <c:trendline>
            <c:spPr>
              <a:ln>
                <a:solidFill>
                  <a:schemeClr val="accent1"/>
                </a:solidFill>
              </a:ln>
            </c:spPr>
            <c:trendlineType val="linear"/>
            <c:intercept val="0"/>
            <c:dispRSqr val="1"/>
            <c:dispEq val="1"/>
            <c:trendlineLbl>
              <c:layout>
                <c:manualLayout>
                  <c:x val="-0.32760083114610672"/>
                  <c:y val="0.50415500145815106"/>
                </c:manualLayout>
              </c:layout>
              <c:numFmt formatCode="General" sourceLinked="0"/>
              <c:txPr>
                <a:bodyPr/>
                <a:lstStyle/>
                <a:p>
                  <a:pPr>
                    <a:defRPr>
                      <a:solidFill>
                        <a:schemeClr val="accent1"/>
                      </a:solidFill>
                    </a:defRPr>
                  </a:pPr>
                  <a:endParaRPr lang="en-US"/>
                </a:p>
              </c:txPr>
            </c:trendlineLbl>
          </c:trendline>
          <c:trendline>
            <c:spPr>
              <a:ln>
                <a:solidFill>
                  <a:schemeClr val="accent2"/>
                </a:solidFill>
                <a:prstDash val="dash"/>
              </a:ln>
            </c:spPr>
            <c:trendlineType val="poly"/>
            <c:order val="2"/>
            <c:dispRSqr val="1"/>
            <c:dispEq val="1"/>
            <c:trendlineLbl>
              <c:layout>
                <c:manualLayout>
                  <c:x val="-0.31801749781277339"/>
                  <c:y val="0.1523031496062992"/>
                </c:manualLayout>
              </c:layout>
              <c:numFmt formatCode="General" sourceLinked="0"/>
              <c:txPr>
                <a:bodyPr/>
                <a:lstStyle/>
                <a:p>
                  <a:pPr>
                    <a:defRPr>
                      <a:solidFill>
                        <a:srgbClr val="C00000"/>
                      </a:solidFill>
                    </a:defRPr>
                  </a:pPr>
                  <a:endParaRPr lang="en-US"/>
                </a:p>
              </c:txPr>
            </c:trendlineLbl>
          </c:trendline>
          <c:xVal>
            <c:numRef>
              <c:f>DHP1c!$A$14:$A$21</c:f>
              <c:numCache>
                <c:formatCode>General</c:formatCode>
                <c:ptCount val="8"/>
                <c:pt idx="0">
                  <c:v>0</c:v>
                </c:pt>
                <c:pt idx="1">
                  <c:v>0.234375</c:v>
                </c:pt>
                <c:pt idx="2">
                  <c:v>0.46875</c:v>
                </c:pt>
                <c:pt idx="3">
                  <c:v>0.9375</c:v>
                </c:pt>
                <c:pt idx="4">
                  <c:v>1.875</c:v>
                </c:pt>
                <c:pt idx="5">
                  <c:v>3.75</c:v>
                </c:pt>
                <c:pt idx="6">
                  <c:v>7.5</c:v>
                </c:pt>
                <c:pt idx="7">
                  <c:v>15</c:v>
                </c:pt>
              </c:numCache>
            </c:numRef>
          </c:xVal>
          <c:yVal>
            <c:numRef>
              <c:f>DHP1c!$I$14:$I$21</c:f>
              <c:numCache>
                <c:formatCode>General</c:formatCode>
                <c:ptCount val="8"/>
                <c:pt idx="0">
                  <c:v>0</c:v>
                </c:pt>
                <c:pt idx="1">
                  <c:v>-3</c:v>
                </c:pt>
                <c:pt idx="2">
                  <c:v>9</c:v>
                </c:pt>
                <c:pt idx="3">
                  <c:v>63</c:v>
                </c:pt>
                <c:pt idx="4">
                  <c:v>194</c:v>
                </c:pt>
                <c:pt idx="5">
                  <c:v>369</c:v>
                </c:pt>
                <c:pt idx="6">
                  <c:v>744</c:v>
                </c:pt>
                <c:pt idx="7">
                  <c:v>1332</c:v>
                </c:pt>
              </c:numCache>
            </c:numRef>
          </c:yVal>
          <c:smooth val="0"/>
        </c:ser>
        <c:dLbls>
          <c:showLegendKey val="0"/>
          <c:showVal val="0"/>
          <c:showCatName val="0"/>
          <c:showSerName val="0"/>
          <c:showPercent val="0"/>
          <c:showBubbleSize val="0"/>
        </c:dLbls>
        <c:axId val="165723520"/>
        <c:axId val="169777792"/>
      </c:scatterChart>
      <c:valAx>
        <c:axId val="165723520"/>
        <c:scaling>
          <c:orientation val="minMax"/>
        </c:scaling>
        <c:delete val="0"/>
        <c:axPos val="b"/>
        <c:numFmt formatCode="General" sourceLinked="1"/>
        <c:majorTickMark val="out"/>
        <c:minorTickMark val="none"/>
        <c:tickLblPos val="nextTo"/>
        <c:crossAx val="169777792"/>
        <c:crosses val="autoZero"/>
        <c:crossBetween val="midCat"/>
      </c:valAx>
      <c:valAx>
        <c:axId val="169777792"/>
        <c:scaling>
          <c:orientation val="minMax"/>
        </c:scaling>
        <c:delete val="0"/>
        <c:axPos val="l"/>
        <c:numFmt formatCode="General" sourceLinked="1"/>
        <c:majorTickMark val="out"/>
        <c:minorTickMark val="none"/>
        <c:tickLblPos val="nextTo"/>
        <c:crossAx val="165723520"/>
        <c:crosses val="autoZero"/>
        <c:crossBetween val="midCat"/>
      </c:valAx>
      <c:spPr>
        <a:ln>
          <a:solidFill>
            <a:schemeClr val="tx1">
              <a:lumMod val="50000"/>
              <a:lumOff val="50000"/>
            </a:schemeClr>
          </a:solidFill>
        </a:ln>
      </c:spPr>
    </c:plotArea>
    <c:legend>
      <c:legendPos val="r"/>
      <c:layout>
        <c:manualLayout>
          <c:xMode val="edge"/>
          <c:yMode val="edge"/>
          <c:x val="7.1417541557305342E-2"/>
          <c:y val="4.1474555263925343E-2"/>
          <c:w val="0.39126465441819774"/>
          <c:h val="8.5636482939632552E-2"/>
        </c:manualLayout>
      </c:layout>
      <c:overlay val="0"/>
    </c:legend>
    <c:plotVisOnly val="1"/>
    <c:dispBlanksAs val="gap"/>
    <c:showDLblsOverMax val="0"/>
  </c:chart>
  <c:spPr>
    <a:ln>
      <a:noFill/>
    </a:ln>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8C4651-BAD9-45E0-97C3-4EE1A7C650B3}" type="datetimeFigureOut">
              <a:rPr lang="en-US" smtClean="0"/>
              <a:t>12/16/2015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E1E2A-D9EE-42E6-9597-E4323C13FF41}" type="slidenum">
              <a:rPr lang="en-US" smtClean="0"/>
              <a:t>‹#›</a:t>
            </a:fld>
            <a:endParaRPr lang="en-US"/>
          </a:p>
        </p:txBody>
      </p:sp>
    </p:spTree>
    <p:extLst>
      <p:ext uri="{BB962C8B-B14F-4D97-AF65-F5344CB8AC3E}">
        <p14:creationId xmlns:p14="http://schemas.microsoft.com/office/powerpoint/2010/main" val="2265584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8C4651-BAD9-45E0-97C3-4EE1A7C650B3}" type="datetimeFigureOut">
              <a:rPr lang="en-US" smtClean="0"/>
              <a:t>12/16/2015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E1E2A-D9EE-42E6-9597-E4323C13FF41}" type="slidenum">
              <a:rPr lang="en-US" smtClean="0"/>
              <a:t>‹#›</a:t>
            </a:fld>
            <a:endParaRPr lang="en-US"/>
          </a:p>
        </p:txBody>
      </p:sp>
    </p:spTree>
    <p:extLst>
      <p:ext uri="{BB962C8B-B14F-4D97-AF65-F5344CB8AC3E}">
        <p14:creationId xmlns:p14="http://schemas.microsoft.com/office/powerpoint/2010/main" val="3461618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8C4651-BAD9-45E0-97C3-4EE1A7C650B3}" type="datetimeFigureOut">
              <a:rPr lang="en-US" smtClean="0"/>
              <a:t>12/16/2015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E1E2A-D9EE-42E6-9597-E4323C13FF41}" type="slidenum">
              <a:rPr lang="en-US" smtClean="0"/>
              <a:t>‹#›</a:t>
            </a:fld>
            <a:endParaRPr lang="en-US"/>
          </a:p>
        </p:txBody>
      </p:sp>
    </p:spTree>
    <p:extLst>
      <p:ext uri="{BB962C8B-B14F-4D97-AF65-F5344CB8AC3E}">
        <p14:creationId xmlns:p14="http://schemas.microsoft.com/office/powerpoint/2010/main" val="246492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8C4651-BAD9-45E0-97C3-4EE1A7C650B3}" type="datetimeFigureOut">
              <a:rPr lang="en-US" smtClean="0"/>
              <a:t>12/16/2015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E1E2A-D9EE-42E6-9597-E4323C13FF41}" type="slidenum">
              <a:rPr lang="en-US" smtClean="0"/>
              <a:t>‹#›</a:t>
            </a:fld>
            <a:endParaRPr lang="en-US"/>
          </a:p>
        </p:txBody>
      </p:sp>
    </p:spTree>
    <p:extLst>
      <p:ext uri="{BB962C8B-B14F-4D97-AF65-F5344CB8AC3E}">
        <p14:creationId xmlns:p14="http://schemas.microsoft.com/office/powerpoint/2010/main" val="125309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8C4651-BAD9-45E0-97C3-4EE1A7C650B3}" type="datetimeFigureOut">
              <a:rPr lang="en-US" smtClean="0"/>
              <a:t>12/16/2015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E1E2A-D9EE-42E6-9597-E4323C13FF41}" type="slidenum">
              <a:rPr lang="en-US" smtClean="0"/>
              <a:t>‹#›</a:t>
            </a:fld>
            <a:endParaRPr lang="en-US"/>
          </a:p>
        </p:txBody>
      </p:sp>
    </p:spTree>
    <p:extLst>
      <p:ext uri="{BB962C8B-B14F-4D97-AF65-F5344CB8AC3E}">
        <p14:creationId xmlns:p14="http://schemas.microsoft.com/office/powerpoint/2010/main" val="1223130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8C4651-BAD9-45E0-97C3-4EE1A7C650B3}" type="datetimeFigureOut">
              <a:rPr lang="en-US" smtClean="0"/>
              <a:t>12/16/2015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E1E2A-D9EE-42E6-9597-E4323C13FF41}" type="slidenum">
              <a:rPr lang="en-US" smtClean="0"/>
              <a:t>‹#›</a:t>
            </a:fld>
            <a:endParaRPr lang="en-US"/>
          </a:p>
        </p:txBody>
      </p:sp>
    </p:spTree>
    <p:extLst>
      <p:ext uri="{BB962C8B-B14F-4D97-AF65-F5344CB8AC3E}">
        <p14:creationId xmlns:p14="http://schemas.microsoft.com/office/powerpoint/2010/main" val="2066158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8C4651-BAD9-45E0-97C3-4EE1A7C650B3}" type="datetimeFigureOut">
              <a:rPr lang="en-US" smtClean="0"/>
              <a:t>12/16/2015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3E1E2A-D9EE-42E6-9597-E4323C13FF41}" type="slidenum">
              <a:rPr lang="en-US" smtClean="0"/>
              <a:t>‹#›</a:t>
            </a:fld>
            <a:endParaRPr lang="en-US"/>
          </a:p>
        </p:txBody>
      </p:sp>
    </p:spTree>
    <p:extLst>
      <p:ext uri="{BB962C8B-B14F-4D97-AF65-F5344CB8AC3E}">
        <p14:creationId xmlns:p14="http://schemas.microsoft.com/office/powerpoint/2010/main" val="290937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8C4651-BAD9-45E0-97C3-4EE1A7C650B3}" type="datetimeFigureOut">
              <a:rPr lang="en-US" smtClean="0"/>
              <a:t>12/16/2015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3E1E2A-D9EE-42E6-9597-E4323C13FF41}" type="slidenum">
              <a:rPr lang="en-US" smtClean="0"/>
              <a:t>‹#›</a:t>
            </a:fld>
            <a:endParaRPr lang="en-US"/>
          </a:p>
        </p:txBody>
      </p:sp>
    </p:spTree>
    <p:extLst>
      <p:ext uri="{BB962C8B-B14F-4D97-AF65-F5344CB8AC3E}">
        <p14:creationId xmlns:p14="http://schemas.microsoft.com/office/powerpoint/2010/main" val="2950183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C4651-BAD9-45E0-97C3-4EE1A7C650B3}" type="datetimeFigureOut">
              <a:rPr lang="en-US" smtClean="0"/>
              <a:t>12/16/2015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3E1E2A-D9EE-42E6-9597-E4323C13FF41}" type="slidenum">
              <a:rPr lang="en-US" smtClean="0"/>
              <a:t>‹#›</a:t>
            </a:fld>
            <a:endParaRPr lang="en-US"/>
          </a:p>
        </p:txBody>
      </p:sp>
    </p:spTree>
    <p:extLst>
      <p:ext uri="{BB962C8B-B14F-4D97-AF65-F5344CB8AC3E}">
        <p14:creationId xmlns:p14="http://schemas.microsoft.com/office/powerpoint/2010/main" val="1349335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8C4651-BAD9-45E0-97C3-4EE1A7C650B3}" type="datetimeFigureOut">
              <a:rPr lang="en-US" smtClean="0"/>
              <a:t>12/16/2015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E1E2A-D9EE-42E6-9597-E4323C13FF41}" type="slidenum">
              <a:rPr lang="en-US" smtClean="0"/>
              <a:t>‹#›</a:t>
            </a:fld>
            <a:endParaRPr lang="en-US"/>
          </a:p>
        </p:txBody>
      </p:sp>
    </p:spTree>
    <p:extLst>
      <p:ext uri="{BB962C8B-B14F-4D97-AF65-F5344CB8AC3E}">
        <p14:creationId xmlns:p14="http://schemas.microsoft.com/office/powerpoint/2010/main" val="1504649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8C4651-BAD9-45E0-97C3-4EE1A7C650B3}" type="datetimeFigureOut">
              <a:rPr lang="en-US" smtClean="0"/>
              <a:t>12/16/2015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E1E2A-D9EE-42E6-9597-E4323C13FF41}" type="slidenum">
              <a:rPr lang="en-US" smtClean="0"/>
              <a:t>‹#›</a:t>
            </a:fld>
            <a:endParaRPr lang="en-US"/>
          </a:p>
        </p:txBody>
      </p:sp>
    </p:spTree>
    <p:extLst>
      <p:ext uri="{BB962C8B-B14F-4D97-AF65-F5344CB8AC3E}">
        <p14:creationId xmlns:p14="http://schemas.microsoft.com/office/powerpoint/2010/main" val="440404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C4651-BAD9-45E0-97C3-4EE1A7C650B3}" type="datetimeFigureOut">
              <a:rPr lang="en-US" smtClean="0"/>
              <a:t>12/16/2015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E1E2A-D9EE-42E6-9597-E4323C13FF41}" type="slidenum">
              <a:rPr lang="en-US" smtClean="0"/>
              <a:t>‹#›</a:t>
            </a:fld>
            <a:endParaRPr lang="en-US"/>
          </a:p>
        </p:txBody>
      </p:sp>
    </p:spTree>
    <p:extLst>
      <p:ext uri="{BB962C8B-B14F-4D97-AF65-F5344CB8AC3E}">
        <p14:creationId xmlns:p14="http://schemas.microsoft.com/office/powerpoint/2010/main" val="810945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chart" Target="../charts/chart2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7.xml"/><Relationship Id="rId5" Type="http://schemas.openxmlformats.org/officeDocument/2006/relationships/chart" Target="../charts/chart31.xml"/><Relationship Id="rId4" Type="http://schemas.openxmlformats.org/officeDocument/2006/relationships/chart" Target="../charts/chart30.xml"/></Relationships>
</file>

<file path=ppt/slides/_rels/slide15.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chart" Target="../charts/chart32.xml"/><Relationship Id="rId1" Type="http://schemas.openxmlformats.org/officeDocument/2006/relationships/slideLayout" Target="../slideLayouts/slideLayout7.xml"/><Relationship Id="rId5" Type="http://schemas.openxmlformats.org/officeDocument/2006/relationships/chart" Target="../charts/chart35.xml"/><Relationship Id="rId4" Type="http://schemas.openxmlformats.org/officeDocument/2006/relationships/chart" Target="../charts/chart34.xml"/></Relationships>
</file>

<file path=ppt/slides/_rels/slide16.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chart" Target="../charts/chart36.xml"/><Relationship Id="rId1" Type="http://schemas.openxmlformats.org/officeDocument/2006/relationships/slideLayout" Target="../slideLayouts/slideLayout7.xml"/><Relationship Id="rId5" Type="http://schemas.openxmlformats.org/officeDocument/2006/relationships/chart" Target="../charts/chart39.xml"/><Relationship Id="rId4" Type="http://schemas.openxmlformats.org/officeDocument/2006/relationships/chart" Target="../charts/chart38.xml"/></Relationships>
</file>

<file path=ppt/slides/_rels/slide17.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chart" Target="../charts/chart40.xml"/><Relationship Id="rId1" Type="http://schemas.openxmlformats.org/officeDocument/2006/relationships/slideLayout" Target="../slideLayouts/slideLayout7.xml"/><Relationship Id="rId5" Type="http://schemas.openxmlformats.org/officeDocument/2006/relationships/chart" Target="../charts/chart43.xml"/><Relationship Id="rId4" Type="http://schemas.openxmlformats.org/officeDocument/2006/relationships/chart" Target="../charts/chart42.xml"/></Relationships>
</file>

<file path=ppt/slides/_rels/slide18.xml.rels><?xml version="1.0" encoding="UTF-8" standalone="yes"?>
<Relationships xmlns="http://schemas.openxmlformats.org/package/2006/relationships"><Relationship Id="rId3" Type="http://schemas.openxmlformats.org/officeDocument/2006/relationships/chart" Target="../charts/chart45.xml"/><Relationship Id="rId2" Type="http://schemas.openxmlformats.org/officeDocument/2006/relationships/chart" Target="../charts/chart44.xml"/><Relationship Id="rId1" Type="http://schemas.openxmlformats.org/officeDocument/2006/relationships/slideLayout" Target="../slideLayouts/slideLayout7.xml"/><Relationship Id="rId5" Type="http://schemas.openxmlformats.org/officeDocument/2006/relationships/chart" Target="../charts/chart47.xml"/><Relationship Id="rId4" Type="http://schemas.openxmlformats.org/officeDocument/2006/relationships/chart" Target="../charts/chart46.xml"/></Relationships>
</file>

<file path=ppt/slides/_rels/slide19.xml.rels><?xml version="1.0" encoding="UTF-8" standalone="yes"?>
<Relationships xmlns="http://schemas.openxmlformats.org/package/2006/relationships"><Relationship Id="rId3" Type="http://schemas.openxmlformats.org/officeDocument/2006/relationships/chart" Target="../charts/chart49.xml"/><Relationship Id="rId2" Type="http://schemas.openxmlformats.org/officeDocument/2006/relationships/chart" Target="../charts/chart48.xml"/><Relationship Id="rId1" Type="http://schemas.openxmlformats.org/officeDocument/2006/relationships/slideLayout" Target="../slideLayouts/slideLayout7.xml"/><Relationship Id="rId5" Type="http://schemas.openxmlformats.org/officeDocument/2006/relationships/chart" Target="../charts/chart51.xml"/><Relationship Id="rId4" Type="http://schemas.openxmlformats.org/officeDocument/2006/relationships/chart" Target="../charts/chart5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53.xml"/><Relationship Id="rId2" Type="http://schemas.openxmlformats.org/officeDocument/2006/relationships/chart" Target="../charts/chart52.xml"/><Relationship Id="rId1" Type="http://schemas.openxmlformats.org/officeDocument/2006/relationships/slideLayout" Target="../slideLayouts/slideLayout7.xml"/><Relationship Id="rId5" Type="http://schemas.openxmlformats.org/officeDocument/2006/relationships/chart" Target="../charts/chart55.xml"/><Relationship Id="rId4" Type="http://schemas.openxmlformats.org/officeDocument/2006/relationships/chart" Target="../charts/chart5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 Id="rId4" Type="http://schemas.openxmlformats.org/officeDocument/2006/relationships/chart" Target="../charts/chart9.xml"/></Relationships>
</file>

<file path=ppt/slides/_rels/slide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7.xml"/><Relationship Id="rId5" Type="http://schemas.openxmlformats.org/officeDocument/2006/relationships/chart" Target="../charts/chart13.xml"/><Relationship Id="rId4" Type="http://schemas.openxmlformats.org/officeDocument/2006/relationships/chart" Target="../charts/chart12.xml"/></Relationships>
</file>

<file path=ppt/slides/_rels/slide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7.xml"/><Relationship Id="rId5" Type="http://schemas.openxmlformats.org/officeDocument/2006/relationships/chart" Target="../charts/chart17.xml"/><Relationship Id="rId4" Type="http://schemas.openxmlformats.org/officeDocument/2006/relationships/chart" Target="../charts/chart16.xml"/></Relationships>
</file>

<file path=ppt/slides/_rels/slide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chart" Target="../charts/chart18.xml"/><Relationship Id="rId1" Type="http://schemas.openxmlformats.org/officeDocument/2006/relationships/slideLayout" Target="../slideLayouts/slideLayout7.xml"/><Relationship Id="rId5" Type="http://schemas.openxmlformats.org/officeDocument/2006/relationships/chart" Target="../charts/chart21.xml"/><Relationship Id="rId4" Type="http://schemas.openxmlformats.org/officeDocument/2006/relationships/chart" Target="../charts/chart20.xml"/></Relationships>
</file>

<file path=ppt/slides/_rels/slide9.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7.xml"/><Relationship Id="rId5" Type="http://schemas.openxmlformats.org/officeDocument/2006/relationships/chart" Target="../charts/chart25.xml"/><Relationship Id="rId4" Type="http://schemas.openxmlformats.org/officeDocument/2006/relationships/chart" Target="../charts/char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732615848"/>
              </p:ext>
            </p:extLst>
          </p:nvPr>
        </p:nvGraphicFramePr>
        <p:xfrm>
          <a:off x="533400" y="1905000"/>
          <a:ext cx="3581400" cy="1868805"/>
        </p:xfrm>
        <a:graphic>
          <a:graphicData uri="http://schemas.openxmlformats.org/drawingml/2006/table">
            <a:tbl>
              <a:tblPr>
                <a:tableStyleId>{5C22544A-7EE6-4342-B048-85BDC9FD1C3A}</a:tableStyleId>
              </a:tblPr>
              <a:tblGrid>
                <a:gridCol w="1193800"/>
                <a:gridCol w="1193800"/>
                <a:gridCol w="1193800"/>
              </a:tblGrid>
              <a:tr h="190500">
                <a:tc>
                  <a:txBody>
                    <a:bodyPr/>
                    <a:lstStyle/>
                    <a:p>
                      <a:pPr algn="ctr" fontAlgn="b"/>
                      <a:r>
                        <a:rPr lang="en-US" sz="1300" b="1" u="none" strike="noStrike" dirty="0">
                          <a:effectLst/>
                        </a:rPr>
                        <a:t>[Standard], </a:t>
                      </a:r>
                      <a:r>
                        <a:rPr lang="en-US" sz="1300" b="1" u="none" strike="noStrike" dirty="0" err="1">
                          <a:effectLst/>
                        </a:rPr>
                        <a:t>uM</a:t>
                      </a:r>
                      <a:endParaRPr lang="en-US" sz="13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1" u="none" strike="noStrike" dirty="0">
                          <a:effectLst/>
                        </a:rPr>
                        <a:t>AFU</a:t>
                      </a:r>
                      <a:endParaRPr lang="en-US" sz="13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1" u="none" strike="noStrike" dirty="0">
                          <a:effectLst/>
                        </a:rPr>
                        <a:t>Corrected</a:t>
                      </a:r>
                      <a:endParaRPr lang="en-US" sz="13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300" b="1" u="none" strike="noStrike">
                          <a:effectLst/>
                        </a:rPr>
                        <a:t>15</a:t>
                      </a:r>
                      <a:endParaRPr lang="en-US" sz="13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dirty="0">
                          <a:solidFill>
                            <a:srgbClr val="000000"/>
                          </a:solidFill>
                          <a:effectLst/>
                          <a:latin typeface="Calibri"/>
                        </a:rPr>
                        <a:t>5179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5153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300" b="1" u="none" strike="noStrike">
                          <a:effectLst/>
                        </a:rPr>
                        <a:t>7.5</a:t>
                      </a:r>
                      <a:endParaRPr lang="en-US" sz="13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2561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2535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300" b="1" u="none" strike="noStrike">
                          <a:effectLst/>
                        </a:rPr>
                        <a:t>3.75</a:t>
                      </a:r>
                      <a:endParaRPr lang="en-US" sz="13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1318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1292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300" b="1" u="none" strike="noStrike">
                          <a:effectLst/>
                        </a:rPr>
                        <a:t>1.875</a:t>
                      </a:r>
                      <a:endParaRPr lang="en-US" sz="13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652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626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300" b="1" u="none" strike="noStrike">
                          <a:effectLst/>
                        </a:rPr>
                        <a:t>0.9375</a:t>
                      </a:r>
                      <a:endParaRPr lang="en-US" sz="13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307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281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300" b="1" u="none" strike="noStrike">
                          <a:effectLst/>
                        </a:rPr>
                        <a:t>0.46875</a:t>
                      </a:r>
                      <a:endParaRPr lang="en-US" sz="13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159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133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300" b="1" u="none" strike="noStrike">
                          <a:effectLst/>
                        </a:rPr>
                        <a:t>0.234375</a:t>
                      </a:r>
                      <a:endParaRPr lang="en-US" sz="13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0500">
                <a:tc>
                  <a:txBody>
                    <a:bodyPr/>
                    <a:lstStyle/>
                    <a:p>
                      <a:pPr algn="ctr" fontAlgn="b"/>
                      <a:r>
                        <a:rPr lang="en-US" sz="1300" b="1" u="none" strike="noStrike" dirty="0">
                          <a:effectLst/>
                        </a:rPr>
                        <a:t>0</a:t>
                      </a:r>
                      <a:endParaRPr lang="en-US" sz="13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a:solidFill>
                            <a:srgbClr val="000000"/>
                          </a:solidFill>
                          <a:effectLst/>
                          <a:latin typeface="Calibri"/>
                        </a:rPr>
                        <a:t>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300" b="0" i="0" u="none" strike="noStrike" dirty="0">
                          <a:solidFill>
                            <a:srgbClr val="000000"/>
                          </a:solidFill>
                          <a:effectLst/>
                          <a:latin typeface="Calibri"/>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75719390"/>
              </p:ext>
            </p:extLst>
          </p:nvPr>
        </p:nvGraphicFramePr>
        <p:xfrm>
          <a:off x="4267200" y="1752600"/>
          <a:ext cx="4267200" cy="28194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152400" y="533400"/>
            <a:ext cx="8839200" cy="923330"/>
          </a:xfrm>
          <a:prstGeom prst="rect">
            <a:avLst/>
          </a:prstGeom>
          <a:noFill/>
        </p:spPr>
        <p:txBody>
          <a:bodyPr wrap="square" rtlCol="0">
            <a:spAutoFit/>
          </a:bodyPr>
          <a:lstStyle/>
          <a:p>
            <a:pPr algn="ctr"/>
            <a:r>
              <a:rPr lang="en-US" sz="2700" b="1" dirty="0" smtClean="0"/>
              <a:t>Standard curve in assay buffer</a:t>
            </a:r>
          </a:p>
          <a:p>
            <a:pPr algn="ctr"/>
            <a:endParaRPr lang="en-US" sz="2700" b="1" dirty="0"/>
          </a:p>
        </p:txBody>
      </p:sp>
    </p:spTree>
    <p:extLst>
      <p:ext uri="{BB962C8B-B14F-4D97-AF65-F5344CB8AC3E}">
        <p14:creationId xmlns:p14="http://schemas.microsoft.com/office/powerpoint/2010/main" val="2226222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16468"/>
            <a:ext cx="1009700" cy="369332"/>
          </a:xfrm>
          <a:prstGeom prst="rect">
            <a:avLst/>
          </a:prstGeom>
          <a:noFill/>
        </p:spPr>
        <p:txBody>
          <a:bodyPr wrap="none" rtlCol="0">
            <a:spAutoFit/>
          </a:bodyPr>
          <a:lstStyle/>
          <a:p>
            <a:r>
              <a:rPr lang="en-US" b="1" dirty="0" smtClean="0"/>
              <a:t>Remarks</a:t>
            </a:r>
            <a:endParaRPr lang="en-US" b="1" dirty="0"/>
          </a:p>
        </p:txBody>
      </p:sp>
      <p:sp>
        <p:nvSpPr>
          <p:cNvPr id="3" name="TextBox 2"/>
          <p:cNvSpPr txBox="1"/>
          <p:nvPr/>
        </p:nvSpPr>
        <p:spPr>
          <a:xfrm>
            <a:off x="533401" y="838200"/>
            <a:ext cx="8458200" cy="3416320"/>
          </a:xfrm>
          <a:prstGeom prst="rect">
            <a:avLst/>
          </a:prstGeom>
          <a:noFill/>
        </p:spPr>
        <p:txBody>
          <a:bodyPr wrap="square" rtlCol="0">
            <a:spAutoFit/>
          </a:bodyPr>
          <a:lstStyle/>
          <a:p>
            <a:pPr marL="285750" indent="-285750">
              <a:buFont typeface="Wingdings" panose="05000000000000000000" pitchFamily="2" charset="2"/>
              <a:buChar char="v"/>
            </a:pPr>
            <a:r>
              <a:rPr lang="en-US" dirty="0" smtClean="0"/>
              <a:t>In 0.05%, 0.1%, and 0.2% DMSO series, higher DHP1c concentrations (10uM or 25 </a:t>
            </a:r>
            <a:r>
              <a:rPr lang="en-US" dirty="0" err="1" smtClean="0"/>
              <a:t>uM</a:t>
            </a:r>
            <a:r>
              <a:rPr lang="en-US" dirty="0" smtClean="0"/>
              <a:t>) are limited due to the low solubility.</a:t>
            </a:r>
          </a:p>
          <a:p>
            <a:pPr marL="285750" indent="-285750">
              <a:buFont typeface="Wingdings" panose="05000000000000000000" pitchFamily="2" charset="2"/>
              <a:buChar char="v"/>
            </a:pPr>
            <a:r>
              <a:rPr lang="en-US" dirty="0" smtClean="0"/>
              <a:t>In 0.5%, 1%, and 2% sets, the data from lower [standard] such as 0.234375 and 0.46875 are omitted for plotting the standard curve. It might because the DHP1c is partially dissolved in these low DMSO concentration. The heterogeneous solution somehow interferes the readout at very low standard concentration.</a:t>
            </a:r>
          </a:p>
          <a:p>
            <a:pPr marL="285750" indent="-285750">
              <a:buFont typeface="Wingdings" panose="05000000000000000000" pitchFamily="2" charset="2"/>
              <a:buChar char="v"/>
            </a:pPr>
            <a:r>
              <a:rPr lang="en-US" dirty="0" smtClean="0"/>
              <a:t>For high [DHP1c] with lower DMSO, good linearity is achieved under following conditions</a:t>
            </a:r>
          </a:p>
          <a:p>
            <a:pPr marL="742950" lvl="1" indent="-285750">
              <a:buFont typeface="Wingdings" panose="05000000000000000000" pitchFamily="2" charset="2"/>
              <a:buChar char="v"/>
            </a:pPr>
            <a:r>
              <a:rPr lang="en-US" dirty="0" smtClean="0"/>
              <a:t>5uM DHP1c with 0.05% DMSO </a:t>
            </a:r>
          </a:p>
          <a:p>
            <a:pPr marL="742950" lvl="1" indent="-285750">
              <a:buFont typeface="Wingdings" panose="05000000000000000000" pitchFamily="2" charset="2"/>
              <a:buChar char="v"/>
            </a:pPr>
            <a:r>
              <a:rPr lang="en-US" dirty="0" smtClean="0"/>
              <a:t>10uM DHP1c with 0.1% DMSO when [standard]&gt;0.234375uM</a:t>
            </a:r>
          </a:p>
          <a:p>
            <a:pPr marL="742950" lvl="1" indent="-285750">
              <a:buFont typeface="Wingdings" panose="05000000000000000000" pitchFamily="2" charset="2"/>
              <a:buChar char="v"/>
            </a:pPr>
            <a:r>
              <a:rPr lang="en-US" dirty="0" smtClean="0"/>
              <a:t>25uM DHP1c with 0.5% DMSO when [</a:t>
            </a:r>
            <a:r>
              <a:rPr lang="en-US" dirty="0"/>
              <a:t>standard]&gt;</a:t>
            </a:r>
            <a:r>
              <a:rPr lang="en-US" dirty="0" smtClean="0"/>
              <a:t>0.46875uM</a:t>
            </a:r>
          </a:p>
          <a:p>
            <a:r>
              <a:rPr lang="en-US" dirty="0" smtClean="0"/>
              <a:t> </a:t>
            </a:r>
            <a:endParaRPr lang="en-US" dirty="0"/>
          </a:p>
        </p:txBody>
      </p:sp>
    </p:spTree>
    <p:extLst>
      <p:ext uri="{BB962C8B-B14F-4D97-AF65-F5344CB8AC3E}">
        <p14:creationId xmlns:p14="http://schemas.microsoft.com/office/powerpoint/2010/main" val="3360531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2057400"/>
            <a:ext cx="7620000" cy="1338828"/>
          </a:xfrm>
          <a:prstGeom prst="rect">
            <a:avLst/>
          </a:prstGeom>
          <a:noFill/>
        </p:spPr>
        <p:txBody>
          <a:bodyPr wrap="square" rtlCol="0">
            <a:spAutoFit/>
          </a:bodyPr>
          <a:lstStyle/>
          <a:p>
            <a:pPr algn="ctr"/>
            <a:r>
              <a:rPr lang="en-US" sz="2700" b="1" dirty="0" smtClean="0"/>
              <a:t>Standard </a:t>
            </a:r>
            <a:r>
              <a:rPr lang="en-US" sz="2700" b="1" dirty="0" smtClean="0"/>
              <a:t>curve at </a:t>
            </a:r>
            <a:r>
              <a:rPr lang="en-US" sz="2700" b="1" dirty="0" smtClean="0"/>
              <a:t>different </a:t>
            </a:r>
          </a:p>
          <a:p>
            <a:pPr algn="ctr"/>
            <a:r>
              <a:rPr lang="en-US" sz="2700" b="1" dirty="0" smtClean="0"/>
              <a:t>% DMSO w/w/o [DHP2c]</a:t>
            </a:r>
          </a:p>
          <a:p>
            <a:pPr algn="ctr"/>
            <a:endParaRPr lang="en-US" sz="2700" b="1" dirty="0"/>
          </a:p>
        </p:txBody>
      </p:sp>
    </p:spTree>
    <p:extLst>
      <p:ext uri="{BB962C8B-B14F-4D97-AF65-F5344CB8AC3E}">
        <p14:creationId xmlns:p14="http://schemas.microsoft.com/office/powerpoint/2010/main" val="2738624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733561"/>
            <a:ext cx="7696200" cy="3016210"/>
          </a:xfrm>
          <a:prstGeom prst="rect">
            <a:avLst/>
          </a:prstGeom>
        </p:spPr>
        <p:txBody>
          <a:bodyPr wrap="square">
            <a:spAutoFit/>
          </a:bodyPr>
          <a:lstStyle/>
          <a:p>
            <a:r>
              <a:rPr lang="en-US" sz="2000" b="1" dirty="0"/>
              <a:t>DHP2c </a:t>
            </a:r>
            <a:r>
              <a:rPr lang="en-US" sz="2000" b="1" dirty="0" err="1"/>
              <a:t>Physi</a:t>
            </a:r>
            <a:r>
              <a:rPr lang="en-US" sz="2000" b="1" dirty="0"/>
              <a:t>-chemical </a:t>
            </a:r>
            <a:r>
              <a:rPr lang="en-US" sz="2000" b="1" dirty="0" smtClean="0"/>
              <a:t>Characterization</a:t>
            </a:r>
          </a:p>
          <a:p>
            <a:endParaRPr lang="en-US" sz="1700" dirty="0"/>
          </a:p>
          <a:p>
            <a:endParaRPr lang="en-US" sz="1700" dirty="0"/>
          </a:p>
          <a:p>
            <a:pPr marL="285750" indent="-285750">
              <a:buFont typeface="Wingdings" panose="05000000000000000000" pitchFamily="2" charset="2"/>
              <a:buChar char="v"/>
            </a:pPr>
            <a:r>
              <a:rPr lang="en-US" sz="1700" dirty="0"/>
              <a:t>Solubility</a:t>
            </a:r>
          </a:p>
          <a:p>
            <a:pPr marL="742950" lvl="1" indent="-285750">
              <a:buFont typeface="Wingdings" panose="05000000000000000000" pitchFamily="2" charset="2"/>
              <a:buChar char="v"/>
            </a:pPr>
            <a:r>
              <a:rPr lang="en-US" sz="1700" dirty="0" smtClean="0"/>
              <a:t>DHP2c does not dissolve in assay buffer </a:t>
            </a:r>
          </a:p>
          <a:p>
            <a:pPr marL="742950" lvl="1" indent="-285750">
              <a:buFont typeface="Wingdings" panose="05000000000000000000" pitchFamily="2" charset="2"/>
              <a:buChar char="v"/>
            </a:pPr>
            <a:r>
              <a:rPr lang="en-US" sz="1700" dirty="0" smtClean="0"/>
              <a:t>DHP2c </a:t>
            </a:r>
            <a:r>
              <a:rPr lang="en-US" sz="1700" dirty="0"/>
              <a:t>has some solubility in 5% </a:t>
            </a:r>
            <a:r>
              <a:rPr lang="en-US" sz="1700" dirty="0" err="1"/>
              <a:t>NaOH</a:t>
            </a:r>
            <a:r>
              <a:rPr lang="en-US" sz="1700" dirty="0"/>
              <a:t> (pH&gt;10.00) solution</a:t>
            </a:r>
          </a:p>
          <a:p>
            <a:pPr marL="742950" lvl="1" indent="-285750">
              <a:buFont typeface="Wingdings" panose="05000000000000000000" pitchFamily="2" charset="2"/>
              <a:buChar char="v"/>
            </a:pPr>
            <a:r>
              <a:rPr lang="en-US" sz="1700" dirty="0"/>
              <a:t>DHP2c has greater solubility in DMSO (&gt;70mg/ml) comparing to DHP1c (5mg/ml).</a:t>
            </a:r>
          </a:p>
          <a:p>
            <a:pPr marL="285750" indent="-285750">
              <a:buFont typeface="Wingdings" panose="05000000000000000000" pitchFamily="2" charset="2"/>
              <a:buChar char="v"/>
            </a:pPr>
            <a:r>
              <a:rPr lang="en-US" sz="1700" dirty="0"/>
              <a:t>Light yellow color</a:t>
            </a:r>
          </a:p>
          <a:p>
            <a:pPr marL="285750" indent="-285750">
              <a:buFont typeface="Wingdings" panose="05000000000000000000" pitchFamily="2" charset="2"/>
              <a:buChar char="v"/>
            </a:pPr>
            <a:r>
              <a:rPr lang="en-US" sz="1700" dirty="0"/>
              <a:t>Excitation wavelength: 440-445nm, which has overlapping with fluorophore used in Fluor de Lys kit.</a:t>
            </a:r>
            <a:endParaRPr lang="en-US" sz="1700" dirty="0"/>
          </a:p>
        </p:txBody>
      </p:sp>
    </p:spTree>
    <p:extLst>
      <p:ext uri="{BB962C8B-B14F-4D97-AF65-F5344CB8AC3E}">
        <p14:creationId xmlns:p14="http://schemas.microsoft.com/office/powerpoint/2010/main" val="1712061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4236244083"/>
              </p:ext>
            </p:extLst>
          </p:nvPr>
        </p:nvGraphicFramePr>
        <p:xfrm>
          <a:off x="304800" y="685800"/>
          <a:ext cx="8534400" cy="594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a:graphicFrameLocks/>
          </p:cNvGraphicFramePr>
          <p:nvPr>
            <p:extLst>
              <p:ext uri="{D42A27DB-BD31-4B8C-83A1-F6EECF244321}">
                <p14:modId xmlns:p14="http://schemas.microsoft.com/office/powerpoint/2010/main" val="3156249908"/>
              </p:ext>
            </p:extLst>
          </p:nvPr>
        </p:nvGraphicFramePr>
        <p:xfrm>
          <a:off x="2895600" y="990600"/>
          <a:ext cx="5638799" cy="4191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2721429" y="272534"/>
            <a:ext cx="3862981" cy="400110"/>
          </a:xfrm>
          <a:prstGeom prst="rect">
            <a:avLst/>
          </a:prstGeom>
          <a:noFill/>
        </p:spPr>
        <p:txBody>
          <a:bodyPr wrap="none" rtlCol="0">
            <a:spAutoFit/>
          </a:bodyPr>
          <a:lstStyle/>
          <a:p>
            <a:r>
              <a:rPr lang="en-US" sz="2000" b="1" dirty="0" smtClean="0"/>
              <a:t>DHP2c Excitation Wavelength Scan</a:t>
            </a:r>
            <a:endParaRPr lang="en-US" sz="2000" b="1" dirty="0"/>
          </a:p>
        </p:txBody>
      </p:sp>
    </p:spTree>
    <p:extLst>
      <p:ext uri="{BB962C8B-B14F-4D97-AF65-F5344CB8AC3E}">
        <p14:creationId xmlns:p14="http://schemas.microsoft.com/office/powerpoint/2010/main" val="1334771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648808" cy="369332"/>
          </a:xfrm>
          <a:prstGeom prst="rect">
            <a:avLst/>
          </a:prstGeom>
          <a:noFill/>
        </p:spPr>
        <p:txBody>
          <a:bodyPr wrap="none" rtlCol="0">
            <a:spAutoFit/>
          </a:bodyPr>
          <a:lstStyle/>
          <a:p>
            <a:r>
              <a:rPr lang="en-US" b="1" dirty="0" smtClean="0"/>
              <a:t>Standard Curve at Different concentration of </a:t>
            </a:r>
            <a:r>
              <a:rPr lang="en-US" b="1" dirty="0" smtClean="0"/>
              <a:t>DHP2c </a:t>
            </a:r>
            <a:r>
              <a:rPr lang="en-US" b="1" dirty="0" smtClean="0"/>
              <a:t>in </a:t>
            </a:r>
            <a:r>
              <a:rPr lang="en-US" b="1" dirty="0" smtClean="0"/>
              <a:t>0.05%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164988148"/>
              </p:ext>
            </p:extLst>
          </p:nvPr>
        </p:nvGraphicFramePr>
        <p:xfrm>
          <a:off x="304800" y="386069"/>
          <a:ext cx="8458200" cy="1609725"/>
        </p:xfrm>
        <a:graphic>
          <a:graphicData uri="http://schemas.openxmlformats.org/drawingml/2006/table">
            <a:tbl>
              <a:tblPr>
                <a:tableStyleId>{5C22544A-7EE6-4342-B048-85BDC9FD1C3A}</a:tableStyleId>
              </a:tblPr>
              <a:tblGrid>
                <a:gridCol w="2054135"/>
                <a:gridCol w="1570808"/>
                <a:gridCol w="1570808"/>
                <a:gridCol w="1681736"/>
                <a:gridCol w="1580713"/>
              </a:tblGrid>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[Standard],</a:t>
                      </a:r>
                      <a:r>
                        <a:rPr lang="en-US" sz="1000" b="1" i="0" u="none" strike="noStrike" baseline="0" dirty="0" smtClean="0">
                          <a:effectLst/>
                          <a:latin typeface="Arial" panose="020B0604020202020204" pitchFamily="34" charset="0"/>
                          <a:cs typeface="Arial" panose="020B0604020202020204" pitchFamily="34" charset="0"/>
                        </a:rPr>
                        <a:t> </a:t>
                      </a:r>
                      <a:r>
                        <a:rPr lang="en-US" sz="1000" b="1" i="0" u="none" strike="noStrike" baseline="0" dirty="0" err="1" smtClean="0">
                          <a:effectLst/>
                          <a:latin typeface="Arial" panose="020B0604020202020204" pitchFamily="34" charset="0"/>
                          <a:cs typeface="Arial" panose="020B0604020202020204" pitchFamily="34" charset="0"/>
                        </a:rPr>
                        <a:t>uM</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a:effectLst/>
                          <a:latin typeface="Arial" panose="020B0604020202020204" pitchFamily="34" charset="0"/>
                          <a:cs typeface="Arial" panose="020B0604020202020204" pitchFamily="34" charset="0"/>
                        </a:rPr>
                        <a:t>0uM 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10uM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25uM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167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788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0.234375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0.46875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0.9375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405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1057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1556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1608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2049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2203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2290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Slope</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138.87</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130.56</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116.2</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104.3</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0" name="Chart 9"/>
          <p:cNvGraphicFramePr>
            <a:graphicFrameLocks/>
          </p:cNvGraphicFramePr>
          <p:nvPr>
            <p:extLst>
              <p:ext uri="{D42A27DB-BD31-4B8C-83A1-F6EECF244321}">
                <p14:modId xmlns:p14="http://schemas.microsoft.com/office/powerpoint/2010/main" val="3237198926"/>
              </p:ext>
            </p:extLst>
          </p:nvPr>
        </p:nvGraphicFramePr>
        <p:xfrm>
          <a:off x="39948" y="2034001"/>
          <a:ext cx="4398065" cy="23215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3598260955"/>
              </p:ext>
            </p:extLst>
          </p:nvPr>
        </p:nvGraphicFramePr>
        <p:xfrm>
          <a:off x="4421449" y="2057400"/>
          <a:ext cx="4439477" cy="23215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3127987360"/>
              </p:ext>
            </p:extLst>
          </p:nvPr>
        </p:nvGraphicFramePr>
        <p:xfrm>
          <a:off x="-102704" y="4533734"/>
          <a:ext cx="4592706" cy="232151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3961885990"/>
              </p:ext>
            </p:extLst>
          </p:nvPr>
        </p:nvGraphicFramePr>
        <p:xfrm>
          <a:off x="4547152" y="4533734"/>
          <a:ext cx="4596848" cy="232151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727252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648808" cy="369332"/>
          </a:xfrm>
          <a:prstGeom prst="rect">
            <a:avLst/>
          </a:prstGeom>
          <a:noFill/>
        </p:spPr>
        <p:txBody>
          <a:bodyPr wrap="none" rtlCol="0">
            <a:spAutoFit/>
          </a:bodyPr>
          <a:lstStyle/>
          <a:p>
            <a:r>
              <a:rPr lang="en-US" b="1" dirty="0" smtClean="0"/>
              <a:t>Standard Curve at Different concentration of </a:t>
            </a:r>
            <a:r>
              <a:rPr lang="en-US" b="1" dirty="0" smtClean="0"/>
              <a:t>DHP2c </a:t>
            </a:r>
            <a:r>
              <a:rPr lang="en-US" b="1" dirty="0" smtClean="0"/>
              <a:t>in </a:t>
            </a:r>
            <a:r>
              <a:rPr lang="en-US" b="1" dirty="0" smtClean="0"/>
              <a:t>0.1%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1324319471"/>
              </p:ext>
            </p:extLst>
          </p:nvPr>
        </p:nvGraphicFramePr>
        <p:xfrm>
          <a:off x="304800" y="386069"/>
          <a:ext cx="8458200" cy="1609725"/>
        </p:xfrm>
        <a:graphic>
          <a:graphicData uri="http://schemas.openxmlformats.org/drawingml/2006/table">
            <a:tbl>
              <a:tblPr>
                <a:tableStyleId>{5C22544A-7EE6-4342-B048-85BDC9FD1C3A}</a:tableStyleId>
              </a:tblPr>
              <a:tblGrid>
                <a:gridCol w="2054135"/>
                <a:gridCol w="1570808"/>
                <a:gridCol w="1570808"/>
                <a:gridCol w="1681736"/>
                <a:gridCol w="1580713"/>
              </a:tblGrid>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[Standard],</a:t>
                      </a:r>
                      <a:r>
                        <a:rPr lang="en-US" sz="1000" b="1" i="0" u="none" strike="noStrike" baseline="0" dirty="0" smtClean="0">
                          <a:effectLst/>
                          <a:latin typeface="Arial" panose="020B0604020202020204" pitchFamily="34" charset="0"/>
                          <a:cs typeface="Arial" panose="020B0604020202020204" pitchFamily="34" charset="0"/>
                        </a:rPr>
                        <a:t> </a:t>
                      </a:r>
                      <a:r>
                        <a:rPr lang="en-US" sz="1000" b="1" i="0" u="none" strike="noStrike" baseline="0" dirty="0" err="1" smtClean="0">
                          <a:effectLst/>
                          <a:latin typeface="Arial" panose="020B0604020202020204" pitchFamily="34" charset="0"/>
                          <a:cs typeface="Arial" panose="020B0604020202020204" pitchFamily="34" charset="0"/>
                        </a:rPr>
                        <a:t>uM</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a:effectLst/>
                          <a:latin typeface="Arial" panose="020B0604020202020204" pitchFamily="34" charset="0"/>
                          <a:cs typeface="Arial" panose="020B0604020202020204" pitchFamily="34" charset="0"/>
                        </a:rPr>
                        <a:t>0uM 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10uM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25uM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252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0.234375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0.46875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502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802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0.9375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506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366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669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1082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1076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969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1405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1590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1738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1861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2173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2181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Slope</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122.45</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108.45</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118.37</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101.88</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0" name="Chart 9"/>
          <p:cNvGraphicFramePr>
            <a:graphicFrameLocks/>
          </p:cNvGraphicFramePr>
          <p:nvPr>
            <p:extLst>
              <p:ext uri="{D42A27DB-BD31-4B8C-83A1-F6EECF244321}">
                <p14:modId xmlns:p14="http://schemas.microsoft.com/office/powerpoint/2010/main" val="2025565183"/>
              </p:ext>
            </p:extLst>
          </p:nvPr>
        </p:nvGraphicFramePr>
        <p:xfrm>
          <a:off x="39948" y="2034208"/>
          <a:ext cx="4532052" cy="23858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954492972"/>
              </p:ext>
            </p:extLst>
          </p:nvPr>
        </p:nvGraphicFramePr>
        <p:xfrm>
          <a:off x="4572000" y="2100469"/>
          <a:ext cx="4439477" cy="23858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1054827956"/>
              </p:ext>
            </p:extLst>
          </p:nvPr>
        </p:nvGraphicFramePr>
        <p:xfrm>
          <a:off x="-85" y="4462669"/>
          <a:ext cx="4592706" cy="23858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3366644061"/>
              </p:ext>
            </p:extLst>
          </p:nvPr>
        </p:nvGraphicFramePr>
        <p:xfrm>
          <a:off x="4525118" y="4472194"/>
          <a:ext cx="4596848" cy="238580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727252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648808" cy="369332"/>
          </a:xfrm>
          <a:prstGeom prst="rect">
            <a:avLst/>
          </a:prstGeom>
          <a:noFill/>
        </p:spPr>
        <p:txBody>
          <a:bodyPr wrap="none" rtlCol="0">
            <a:spAutoFit/>
          </a:bodyPr>
          <a:lstStyle/>
          <a:p>
            <a:r>
              <a:rPr lang="en-US" b="1" dirty="0" smtClean="0"/>
              <a:t>Standard Curve at Different concentration of </a:t>
            </a:r>
            <a:r>
              <a:rPr lang="en-US" b="1" dirty="0" smtClean="0"/>
              <a:t>DHP2c </a:t>
            </a:r>
            <a:r>
              <a:rPr lang="en-US" b="1" dirty="0" smtClean="0"/>
              <a:t>in </a:t>
            </a:r>
            <a:r>
              <a:rPr lang="en-US" b="1" dirty="0" smtClean="0"/>
              <a:t>0.2%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24116316"/>
              </p:ext>
            </p:extLst>
          </p:nvPr>
        </p:nvGraphicFramePr>
        <p:xfrm>
          <a:off x="304800" y="386069"/>
          <a:ext cx="8458200" cy="1609725"/>
        </p:xfrm>
        <a:graphic>
          <a:graphicData uri="http://schemas.openxmlformats.org/drawingml/2006/table">
            <a:tbl>
              <a:tblPr>
                <a:tableStyleId>{5C22544A-7EE6-4342-B048-85BDC9FD1C3A}</a:tableStyleId>
              </a:tblPr>
              <a:tblGrid>
                <a:gridCol w="2054135"/>
                <a:gridCol w="1570808"/>
                <a:gridCol w="1570808"/>
                <a:gridCol w="1681736"/>
                <a:gridCol w="1580713"/>
              </a:tblGrid>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[Standard],</a:t>
                      </a:r>
                      <a:r>
                        <a:rPr lang="en-US" sz="1000" b="1" i="0" u="none" strike="noStrike" baseline="0" dirty="0" smtClean="0">
                          <a:effectLst/>
                          <a:latin typeface="Arial" panose="020B0604020202020204" pitchFamily="34" charset="0"/>
                          <a:cs typeface="Arial" panose="020B0604020202020204" pitchFamily="34" charset="0"/>
                        </a:rPr>
                        <a:t> </a:t>
                      </a:r>
                      <a:r>
                        <a:rPr lang="en-US" sz="1000" b="1" i="0" u="none" strike="noStrike" baseline="0" dirty="0" err="1" smtClean="0">
                          <a:effectLst/>
                          <a:latin typeface="Arial" panose="020B0604020202020204" pitchFamily="34" charset="0"/>
                          <a:cs typeface="Arial" panose="020B0604020202020204" pitchFamily="34" charset="0"/>
                        </a:rPr>
                        <a:t>uM</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a:effectLst/>
                          <a:latin typeface="Arial" panose="020B0604020202020204" pitchFamily="34" charset="0"/>
                          <a:cs typeface="Arial" panose="020B0604020202020204" pitchFamily="34" charset="0"/>
                        </a:rPr>
                        <a:t>0uM 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10uM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25uM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402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0.234375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0.46875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390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757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0.9375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696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581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885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1315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1345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1475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1908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2098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2065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2081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Slope</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132.31</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127.92</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115.24</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91.337</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0" name="Chart 9"/>
          <p:cNvGraphicFramePr>
            <a:graphicFrameLocks/>
          </p:cNvGraphicFramePr>
          <p:nvPr>
            <p:extLst>
              <p:ext uri="{D42A27DB-BD31-4B8C-83A1-F6EECF244321}">
                <p14:modId xmlns:p14="http://schemas.microsoft.com/office/powerpoint/2010/main" val="3803033979"/>
              </p:ext>
            </p:extLst>
          </p:nvPr>
        </p:nvGraphicFramePr>
        <p:xfrm>
          <a:off x="0" y="1981200"/>
          <a:ext cx="4495800" cy="23934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1369564969"/>
              </p:ext>
            </p:extLst>
          </p:nvPr>
        </p:nvGraphicFramePr>
        <p:xfrm>
          <a:off x="4572000" y="1981200"/>
          <a:ext cx="4439477" cy="23934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2701109619"/>
              </p:ext>
            </p:extLst>
          </p:nvPr>
        </p:nvGraphicFramePr>
        <p:xfrm>
          <a:off x="5384" y="4439685"/>
          <a:ext cx="4592706" cy="239346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593327853"/>
              </p:ext>
            </p:extLst>
          </p:nvPr>
        </p:nvGraphicFramePr>
        <p:xfrm>
          <a:off x="4547152" y="4464533"/>
          <a:ext cx="4596848" cy="239346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727252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648808" cy="369332"/>
          </a:xfrm>
          <a:prstGeom prst="rect">
            <a:avLst/>
          </a:prstGeom>
          <a:noFill/>
        </p:spPr>
        <p:txBody>
          <a:bodyPr wrap="none" rtlCol="0">
            <a:spAutoFit/>
          </a:bodyPr>
          <a:lstStyle/>
          <a:p>
            <a:r>
              <a:rPr lang="en-US" b="1" dirty="0" smtClean="0"/>
              <a:t>Standard Curve at Different concentration of </a:t>
            </a:r>
            <a:r>
              <a:rPr lang="en-US" b="1" dirty="0" smtClean="0"/>
              <a:t>DHP2c </a:t>
            </a:r>
            <a:r>
              <a:rPr lang="en-US" b="1" dirty="0" smtClean="0"/>
              <a:t>in </a:t>
            </a:r>
            <a:r>
              <a:rPr lang="en-US" b="1" dirty="0" smtClean="0"/>
              <a:t>0.5%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4294595602"/>
              </p:ext>
            </p:extLst>
          </p:nvPr>
        </p:nvGraphicFramePr>
        <p:xfrm>
          <a:off x="304800" y="371475"/>
          <a:ext cx="8458200" cy="1609725"/>
        </p:xfrm>
        <a:graphic>
          <a:graphicData uri="http://schemas.openxmlformats.org/drawingml/2006/table">
            <a:tbl>
              <a:tblPr>
                <a:tableStyleId>{5C22544A-7EE6-4342-B048-85BDC9FD1C3A}</a:tableStyleId>
              </a:tblPr>
              <a:tblGrid>
                <a:gridCol w="2054135"/>
                <a:gridCol w="1570808"/>
                <a:gridCol w="1570808"/>
                <a:gridCol w="1681736"/>
                <a:gridCol w="1580713"/>
              </a:tblGrid>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[Standard],</a:t>
                      </a:r>
                      <a:r>
                        <a:rPr lang="en-US" sz="1000" b="1" i="0" u="none" strike="noStrike" baseline="0" dirty="0" smtClean="0">
                          <a:effectLst/>
                          <a:latin typeface="Arial" panose="020B0604020202020204" pitchFamily="34" charset="0"/>
                          <a:cs typeface="Arial" panose="020B0604020202020204" pitchFamily="34" charset="0"/>
                        </a:rPr>
                        <a:t> </a:t>
                      </a:r>
                      <a:r>
                        <a:rPr lang="en-US" sz="1000" b="1" i="0" u="none" strike="noStrike" baseline="0" dirty="0" err="1" smtClean="0">
                          <a:effectLst/>
                          <a:latin typeface="Arial" panose="020B0604020202020204" pitchFamily="34" charset="0"/>
                          <a:cs typeface="Arial" panose="020B0604020202020204" pitchFamily="34" charset="0"/>
                        </a:rPr>
                        <a:t>uM</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a:effectLst/>
                          <a:latin typeface="Arial" panose="020B0604020202020204" pitchFamily="34" charset="0"/>
                          <a:cs typeface="Arial" panose="020B0604020202020204" pitchFamily="34" charset="0"/>
                        </a:rPr>
                        <a:t>0uM 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10uM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25uM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0.234375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480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0.46875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185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852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0.9375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1038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859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1451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1569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1634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1847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2399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2449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2542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2729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Slope</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169.07</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160.08</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146.61</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144.96</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0" name="Chart 9"/>
          <p:cNvGraphicFramePr>
            <a:graphicFrameLocks/>
          </p:cNvGraphicFramePr>
          <p:nvPr>
            <p:extLst>
              <p:ext uri="{D42A27DB-BD31-4B8C-83A1-F6EECF244321}">
                <p14:modId xmlns:p14="http://schemas.microsoft.com/office/powerpoint/2010/main" val="2519048697"/>
              </p:ext>
            </p:extLst>
          </p:nvPr>
        </p:nvGraphicFramePr>
        <p:xfrm>
          <a:off x="152400" y="2057400"/>
          <a:ext cx="4398065" cy="229061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1929277928"/>
              </p:ext>
            </p:extLst>
          </p:nvPr>
        </p:nvGraphicFramePr>
        <p:xfrm>
          <a:off x="4704523" y="2052783"/>
          <a:ext cx="4439477" cy="229061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1949614457"/>
              </p:ext>
            </p:extLst>
          </p:nvPr>
        </p:nvGraphicFramePr>
        <p:xfrm>
          <a:off x="-1656" y="4419600"/>
          <a:ext cx="4592706" cy="2438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2706698965"/>
              </p:ext>
            </p:extLst>
          </p:nvPr>
        </p:nvGraphicFramePr>
        <p:xfrm>
          <a:off x="4648200" y="4419600"/>
          <a:ext cx="4596848" cy="24384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67748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353855" cy="369332"/>
          </a:xfrm>
          <a:prstGeom prst="rect">
            <a:avLst/>
          </a:prstGeom>
          <a:noFill/>
        </p:spPr>
        <p:txBody>
          <a:bodyPr wrap="none" rtlCol="0">
            <a:spAutoFit/>
          </a:bodyPr>
          <a:lstStyle/>
          <a:p>
            <a:r>
              <a:rPr lang="en-US" b="1" dirty="0" smtClean="0"/>
              <a:t>Standard Curve at Different concentration of </a:t>
            </a:r>
            <a:r>
              <a:rPr lang="en-US" b="1" dirty="0" smtClean="0"/>
              <a:t>DHP2c </a:t>
            </a:r>
            <a:r>
              <a:rPr lang="en-US" b="1" dirty="0" smtClean="0"/>
              <a:t>in </a:t>
            </a:r>
            <a:r>
              <a:rPr lang="en-US" b="1" dirty="0" smtClean="0"/>
              <a:t>1%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2857461858"/>
              </p:ext>
            </p:extLst>
          </p:nvPr>
        </p:nvGraphicFramePr>
        <p:xfrm>
          <a:off x="381000" y="386069"/>
          <a:ext cx="8458200" cy="1609725"/>
        </p:xfrm>
        <a:graphic>
          <a:graphicData uri="http://schemas.openxmlformats.org/drawingml/2006/table">
            <a:tbl>
              <a:tblPr>
                <a:tableStyleId>{5C22544A-7EE6-4342-B048-85BDC9FD1C3A}</a:tableStyleId>
              </a:tblPr>
              <a:tblGrid>
                <a:gridCol w="2054135"/>
                <a:gridCol w="1570808"/>
                <a:gridCol w="1570808"/>
                <a:gridCol w="1681736"/>
                <a:gridCol w="1580713"/>
              </a:tblGrid>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[Standard],</a:t>
                      </a:r>
                      <a:r>
                        <a:rPr lang="en-US" sz="1000" b="1" i="0" u="none" strike="noStrike" baseline="0" dirty="0" smtClean="0">
                          <a:effectLst/>
                          <a:latin typeface="Arial" panose="020B0604020202020204" pitchFamily="34" charset="0"/>
                          <a:cs typeface="Arial" panose="020B0604020202020204" pitchFamily="34" charset="0"/>
                        </a:rPr>
                        <a:t> </a:t>
                      </a:r>
                      <a:r>
                        <a:rPr lang="en-US" sz="1000" b="1" i="0" u="none" strike="noStrike" baseline="0" dirty="0" err="1" smtClean="0">
                          <a:effectLst/>
                          <a:latin typeface="Arial" panose="020B0604020202020204" pitchFamily="34" charset="0"/>
                          <a:cs typeface="Arial" panose="020B0604020202020204" pitchFamily="34" charset="0"/>
                        </a:rPr>
                        <a:t>uM</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a:effectLst/>
                          <a:latin typeface="Arial" panose="020B0604020202020204" pitchFamily="34" charset="0"/>
                          <a:cs typeface="Arial" panose="020B0604020202020204" pitchFamily="34" charset="0"/>
                        </a:rPr>
                        <a:t>0uM 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10uM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25uM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506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0.234375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359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583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0.46875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164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0.9375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879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866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953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1069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1182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1507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1748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1653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1893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2675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2751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2888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2717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Slope</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185.88</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175.47</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159.42</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131.55</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4026043635"/>
              </p:ext>
            </p:extLst>
          </p:nvPr>
        </p:nvGraphicFramePr>
        <p:xfrm>
          <a:off x="114299" y="2023272"/>
          <a:ext cx="4457701" cy="23810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2707077369"/>
              </p:ext>
            </p:extLst>
          </p:nvPr>
        </p:nvGraphicFramePr>
        <p:xfrm>
          <a:off x="4572000" y="2089533"/>
          <a:ext cx="4439477" cy="23810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1205125038"/>
              </p:ext>
            </p:extLst>
          </p:nvPr>
        </p:nvGraphicFramePr>
        <p:xfrm>
          <a:off x="30021" y="4476957"/>
          <a:ext cx="4592706" cy="238104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ext uri="{D42A27DB-BD31-4B8C-83A1-F6EECF244321}">
                <p14:modId xmlns:p14="http://schemas.microsoft.com/office/powerpoint/2010/main" val="1434449000"/>
              </p:ext>
            </p:extLst>
          </p:nvPr>
        </p:nvGraphicFramePr>
        <p:xfrm>
          <a:off x="4679877" y="4476957"/>
          <a:ext cx="4596848" cy="238104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163798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353855" cy="369332"/>
          </a:xfrm>
          <a:prstGeom prst="rect">
            <a:avLst/>
          </a:prstGeom>
          <a:noFill/>
        </p:spPr>
        <p:txBody>
          <a:bodyPr wrap="none" rtlCol="0">
            <a:spAutoFit/>
          </a:bodyPr>
          <a:lstStyle/>
          <a:p>
            <a:r>
              <a:rPr lang="en-US" b="1" dirty="0" smtClean="0"/>
              <a:t>Standard Curve at Different concentration of </a:t>
            </a:r>
            <a:r>
              <a:rPr lang="en-US" b="1" dirty="0" smtClean="0"/>
              <a:t>DHP2c </a:t>
            </a:r>
            <a:r>
              <a:rPr lang="en-US" b="1" dirty="0" smtClean="0"/>
              <a:t>in </a:t>
            </a:r>
            <a:r>
              <a:rPr lang="en-US" b="1" dirty="0" smtClean="0"/>
              <a:t>2%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1780628381"/>
              </p:ext>
            </p:extLst>
          </p:nvPr>
        </p:nvGraphicFramePr>
        <p:xfrm>
          <a:off x="381000" y="386069"/>
          <a:ext cx="8458200" cy="1609725"/>
        </p:xfrm>
        <a:graphic>
          <a:graphicData uri="http://schemas.openxmlformats.org/drawingml/2006/table">
            <a:tbl>
              <a:tblPr>
                <a:tableStyleId>{5C22544A-7EE6-4342-B048-85BDC9FD1C3A}</a:tableStyleId>
              </a:tblPr>
              <a:tblGrid>
                <a:gridCol w="2054135"/>
                <a:gridCol w="1570808"/>
                <a:gridCol w="1570808"/>
                <a:gridCol w="1681736"/>
                <a:gridCol w="1580713"/>
              </a:tblGrid>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[Standard],</a:t>
                      </a:r>
                      <a:r>
                        <a:rPr lang="en-US" sz="1000" b="1" i="0" u="none" strike="noStrike" baseline="0" dirty="0" smtClean="0">
                          <a:effectLst/>
                          <a:latin typeface="Arial" panose="020B0604020202020204" pitchFamily="34" charset="0"/>
                          <a:cs typeface="Arial" panose="020B0604020202020204" pitchFamily="34" charset="0"/>
                        </a:rPr>
                        <a:t> </a:t>
                      </a:r>
                      <a:r>
                        <a:rPr lang="en-US" sz="1000" b="1" i="0" u="none" strike="noStrike" baseline="0" dirty="0" err="1" smtClean="0">
                          <a:effectLst/>
                          <a:latin typeface="Arial" panose="020B0604020202020204" pitchFamily="34" charset="0"/>
                          <a:cs typeface="Arial" panose="020B0604020202020204" pitchFamily="34" charset="0"/>
                        </a:rPr>
                        <a:t>uM</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a:effectLst/>
                          <a:latin typeface="Arial" panose="020B0604020202020204" pitchFamily="34" charset="0"/>
                          <a:cs typeface="Arial" panose="020B0604020202020204" pitchFamily="34" charset="0"/>
                        </a:rPr>
                        <a:t>0uM 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10uM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25uM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288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0.234375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0.46875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883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0.9375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506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664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989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1171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1575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1518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1754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1903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2697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2630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2824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2921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Slope</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188.36</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159.89</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166.17</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144.73</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2923932454"/>
              </p:ext>
            </p:extLst>
          </p:nvPr>
        </p:nvGraphicFramePr>
        <p:xfrm>
          <a:off x="114299" y="2098553"/>
          <a:ext cx="4398065" cy="230484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465269718"/>
              </p:ext>
            </p:extLst>
          </p:nvPr>
        </p:nvGraphicFramePr>
        <p:xfrm>
          <a:off x="4572000" y="2164814"/>
          <a:ext cx="4439477" cy="23048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2459812992"/>
              </p:ext>
            </p:extLst>
          </p:nvPr>
        </p:nvGraphicFramePr>
        <p:xfrm>
          <a:off x="-102704" y="4553157"/>
          <a:ext cx="4592706" cy="230484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ext uri="{D42A27DB-BD31-4B8C-83A1-F6EECF244321}">
                <p14:modId xmlns:p14="http://schemas.microsoft.com/office/powerpoint/2010/main" val="1807794362"/>
              </p:ext>
            </p:extLst>
          </p:nvPr>
        </p:nvGraphicFramePr>
        <p:xfrm>
          <a:off x="4547152" y="4553157"/>
          <a:ext cx="4596848" cy="230484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57116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2196699"/>
            <a:ext cx="5943600" cy="923330"/>
          </a:xfrm>
          <a:prstGeom prst="rect">
            <a:avLst/>
          </a:prstGeom>
          <a:noFill/>
        </p:spPr>
        <p:txBody>
          <a:bodyPr wrap="square" rtlCol="0">
            <a:spAutoFit/>
          </a:bodyPr>
          <a:lstStyle/>
          <a:p>
            <a:pPr algn="ctr"/>
            <a:r>
              <a:rPr lang="en-US" sz="2700" b="1" dirty="0" smtClean="0"/>
              <a:t>Standard </a:t>
            </a:r>
            <a:r>
              <a:rPr lang="en-US" sz="2700" b="1" dirty="0" smtClean="0"/>
              <a:t>curve at </a:t>
            </a:r>
            <a:r>
              <a:rPr lang="en-US" sz="2700" b="1" dirty="0" smtClean="0"/>
              <a:t>different </a:t>
            </a:r>
          </a:p>
          <a:p>
            <a:pPr algn="ctr"/>
            <a:r>
              <a:rPr lang="en-US" sz="2700" b="1" dirty="0" smtClean="0"/>
              <a:t>% DMSO w/w/o [DHP1c]</a:t>
            </a:r>
            <a:endParaRPr lang="en-US" sz="2700" b="1" dirty="0"/>
          </a:p>
        </p:txBody>
      </p:sp>
    </p:spTree>
    <p:extLst>
      <p:ext uri="{BB962C8B-B14F-4D97-AF65-F5344CB8AC3E}">
        <p14:creationId xmlns:p14="http://schemas.microsoft.com/office/powerpoint/2010/main" val="2069407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353855" cy="369332"/>
          </a:xfrm>
          <a:prstGeom prst="rect">
            <a:avLst/>
          </a:prstGeom>
          <a:noFill/>
        </p:spPr>
        <p:txBody>
          <a:bodyPr wrap="none" rtlCol="0">
            <a:spAutoFit/>
          </a:bodyPr>
          <a:lstStyle/>
          <a:p>
            <a:r>
              <a:rPr lang="en-US" b="1" dirty="0" smtClean="0"/>
              <a:t>Standard Curve at Different concentration of </a:t>
            </a:r>
            <a:r>
              <a:rPr lang="en-US" b="1" dirty="0" smtClean="0"/>
              <a:t>DHP2c </a:t>
            </a:r>
            <a:r>
              <a:rPr lang="en-US" b="1" dirty="0" smtClean="0"/>
              <a:t>in </a:t>
            </a:r>
            <a:r>
              <a:rPr lang="en-US" b="1" dirty="0" smtClean="0"/>
              <a:t>5%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3362453201"/>
              </p:ext>
            </p:extLst>
          </p:nvPr>
        </p:nvGraphicFramePr>
        <p:xfrm>
          <a:off x="304800" y="386069"/>
          <a:ext cx="8458200" cy="1609725"/>
        </p:xfrm>
        <a:graphic>
          <a:graphicData uri="http://schemas.openxmlformats.org/drawingml/2006/table">
            <a:tbl>
              <a:tblPr>
                <a:tableStyleId>{5C22544A-7EE6-4342-B048-85BDC9FD1C3A}</a:tableStyleId>
              </a:tblPr>
              <a:tblGrid>
                <a:gridCol w="2054135"/>
                <a:gridCol w="1570808"/>
                <a:gridCol w="1570808"/>
                <a:gridCol w="1681736"/>
                <a:gridCol w="1580713"/>
              </a:tblGrid>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[Standard],</a:t>
                      </a:r>
                      <a:r>
                        <a:rPr lang="en-US" sz="1000" b="1" i="0" u="none" strike="noStrike" baseline="0" dirty="0" smtClean="0">
                          <a:effectLst/>
                          <a:latin typeface="Arial" panose="020B0604020202020204" pitchFamily="34" charset="0"/>
                          <a:cs typeface="Arial" panose="020B0604020202020204" pitchFamily="34" charset="0"/>
                        </a:rPr>
                        <a:t> </a:t>
                      </a:r>
                      <a:r>
                        <a:rPr lang="en-US" sz="1000" b="1" i="0" u="none" strike="noStrike" baseline="0" dirty="0" err="1" smtClean="0">
                          <a:effectLst/>
                          <a:latin typeface="Arial" panose="020B0604020202020204" pitchFamily="34" charset="0"/>
                          <a:cs typeface="Arial" panose="020B0604020202020204" pitchFamily="34" charset="0"/>
                        </a:rPr>
                        <a:t>uM</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a:effectLst/>
                          <a:latin typeface="Arial" panose="020B0604020202020204" pitchFamily="34" charset="0"/>
                          <a:cs typeface="Arial" panose="020B0604020202020204" pitchFamily="34" charset="0"/>
                        </a:rPr>
                        <a:t>0uM 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10uM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25uM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798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0.234375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387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809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0.46875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419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0.9375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539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1053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640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868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1206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1087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1187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1472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1644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1662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1823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2083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2745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2884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2785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3090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slope</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192.26</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174.24</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162.76</a:t>
                      </a:r>
                      <a:endParaRPr lang="en-US" sz="10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i="0" u="none" strike="noStrike" dirty="0" smtClean="0">
                          <a:solidFill>
                            <a:srgbClr val="000000"/>
                          </a:solidFill>
                          <a:effectLst/>
                          <a:latin typeface="Arial"/>
                        </a:rPr>
                        <a:t>158.67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334691376"/>
              </p:ext>
            </p:extLst>
          </p:nvPr>
        </p:nvGraphicFramePr>
        <p:xfrm>
          <a:off x="76200" y="1981200"/>
          <a:ext cx="4398065" cy="2353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2359463675"/>
              </p:ext>
            </p:extLst>
          </p:nvPr>
        </p:nvGraphicFramePr>
        <p:xfrm>
          <a:off x="4572000" y="2057400"/>
          <a:ext cx="4439477" cy="23532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3104487239"/>
              </p:ext>
            </p:extLst>
          </p:nvPr>
        </p:nvGraphicFramePr>
        <p:xfrm>
          <a:off x="-70571" y="4504704"/>
          <a:ext cx="4592706" cy="235329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ext uri="{D42A27DB-BD31-4B8C-83A1-F6EECF244321}">
                <p14:modId xmlns:p14="http://schemas.microsoft.com/office/powerpoint/2010/main" val="3952557135"/>
              </p:ext>
            </p:extLst>
          </p:nvPr>
        </p:nvGraphicFramePr>
        <p:xfrm>
          <a:off x="4579285" y="4504704"/>
          <a:ext cx="4596848" cy="235329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429083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16468"/>
            <a:ext cx="1009700" cy="369332"/>
          </a:xfrm>
          <a:prstGeom prst="rect">
            <a:avLst/>
          </a:prstGeom>
          <a:noFill/>
        </p:spPr>
        <p:txBody>
          <a:bodyPr wrap="none" rtlCol="0">
            <a:spAutoFit/>
          </a:bodyPr>
          <a:lstStyle/>
          <a:p>
            <a:r>
              <a:rPr lang="en-US" b="1" dirty="0" smtClean="0"/>
              <a:t>Remarks</a:t>
            </a:r>
            <a:endParaRPr lang="en-US" b="1" dirty="0"/>
          </a:p>
        </p:txBody>
      </p:sp>
      <p:sp>
        <p:nvSpPr>
          <p:cNvPr id="3" name="TextBox 2"/>
          <p:cNvSpPr txBox="1"/>
          <p:nvPr/>
        </p:nvSpPr>
        <p:spPr>
          <a:xfrm>
            <a:off x="533401" y="838200"/>
            <a:ext cx="8458200" cy="4247317"/>
          </a:xfrm>
          <a:prstGeom prst="rect">
            <a:avLst/>
          </a:prstGeom>
          <a:noFill/>
        </p:spPr>
        <p:txBody>
          <a:bodyPr wrap="square" rtlCol="0">
            <a:spAutoFit/>
          </a:bodyPr>
          <a:lstStyle/>
          <a:p>
            <a:pPr marL="285750" indent="-285750">
              <a:buFont typeface="Wingdings" panose="05000000000000000000" pitchFamily="2" charset="2"/>
              <a:buChar char="v"/>
            </a:pPr>
            <a:r>
              <a:rPr lang="en-US" dirty="0" smtClean="0"/>
              <a:t>DHP2c has much higher solubility in DMSO than DHP1c. </a:t>
            </a:r>
          </a:p>
          <a:p>
            <a:pPr marL="285750" indent="-285750">
              <a:buFont typeface="Wingdings" panose="05000000000000000000" pitchFamily="2" charset="2"/>
              <a:buChar char="v"/>
            </a:pPr>
            <a:r>
              <a:rPr lang="en-US" dirty="0"/>
              <a:t>For high [</a:t>
            </a:r>
            <a:r>
              <a:rPr lang="en-US" dirty="0" smtClean="0"/>
              <a:t>DHP2c</a:t>
            </a:r>
            <a:r>
              <a:rPr lang="en-US" dirty="0"/>
              <a:t>] with lower DMSO, good linearity is achieved under following conditions</a:t>
            </a:r>
          </a:p>
          <a:p>
            <a:pPr marL="742950" lvl="1" indent="-285750">
              <a:buFont typeface="Wingdings" panose="05000000000000000000" pitchFamily="2" charset="2"/>
              <a:buChar char="v"/>
            </a:pPr>
            <a:r>
              <a:rPr lang="en-US" dirty="0" smtClean="0"/>
              <a:t>25uM </a:t>
            </a:r>
            <a:r>
              <a:rPr lang="en-US" dirty="0"/>
              <a:t>DHP1c with </a:t>
            </a:r>
            <a:r>
              <a:rPr lang="en-US" dirty="0" smtClean="0"/>
              <a:t>0.05</a:t>
            </a:r>
            <a:r>
              <a:rPr lang="en-US" dirty="0"/>
              <a:t>% </a:t>
            </a:r>
            <a:r>
              <a:rPr lang="en-US" dirty="0" smtClean="0"/>
              <a:t>DMSO</a:t>
            </a:r>
          </a:p>
          <a:p>
            <a:pPr marL="285750" indent="-285750">
              <a:buFont typeface="Wingdings" panose="05000000000000000000" pitchFamily="2" charset="2"/>
              <a:buChar char="v"/>
            </a:pPr>
            <a:r>
              <a:rPr lang="en-US" dirty="0" smtClean="0"/>
              <a:t>Summary of slopes of the standard curves </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endParaRPr lang="en-US" dirty="0" smtClean="0"/>
          </a:p>
          <a:p>
            <a:pPr marL="285750" indent="-285750">
              <a:buFont typeface="Wingdings" panose="05000000000000000000" pitchFamily="2" charset="2"/>
              <a:buChar char="v"/>
            </a:pPr>
            <a:endParaRPr lang="en-US" dirty="0"/>
          </a:p>
          <a:p>
            <a:pPr marL="742950" lvl="1" indent="-285750">
              <a:buFont typeface="Wingdings" panose="05000000000000000000" pitchFamily="2" charset="2"/>
              <a:buChar char="v"/>
            </a:pPr>
            <a:r>
              <a:rPr lang="en-US" dirty="0" smtClean="0"/>
              <a:t>Interestingly, as the %DMSO increasing, the Slope is increasing too. The addition of DHP2c gradually decreased as [DHP2c] increased. </a:t>
            </a:r>
          </a:p>
          <a:p>
            <a:pPr marL="742950" lvl="1" indent="-285750">
              <a:buFont typeface="Wingdings" panose="05000000000000000000" pitchFamily="2" charset="2"/>
              <a:buChar char="v"/>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5700360"/>
              </p:ext>
            </p:extLst>
          </p:nvPr>
        </p:nvGraphicFramePr>
        <p:xfrm>
          <a:off x="914401" y="2315529"/>
          <a:ext cx="7696200" cy="1783080"/>
        </p:xfrm>
        <a:graphic>
          <a:graphicData uri="http://schemas.openxmlformats.org/drawingml/2006/table">
            <a:tbl>
              <a:tblPr>
                <a:tableStyleId>{5C22544A-7EE6-4342-B048-85BDC9FD1C3A}</a:tableStyleId>
              </a:tblPr>
              <a:tblGrid>
                <a:gridCol w="2057400"/>
                <a:gridCol w="1371600"/>
                <a:gridCol w="1447800"/>
                <a:gridCol w="1447800"/>
                <a:gridCol w="1371600"/>
              </a:tblGrid>
              <a:tr h="199071">
                <a:tc>
                  <a:txBody>
                    <a:bodyPr/>
                    <a:lstStyle/>
                    <a:p>
                      <a:pPr algn="ctr" fontAlgn="b"/>
                      <a:r>
                        <a:rPr lang="en-US" sz="1400" b="1" u="none" strike="noStrike" dirty="0">
                          <a:effectLst/>
                        </a:rPr>
                        <a:t> </a:t>
                      </a:r>
                      <a:r>
                        <a:rPr lang="en-US" sz="1400" b="1" u="none" strike="noStrike" dirty="0" smtClean="0">
                          <a:effectLst/>
                        </a:rPr>
                        <a:t>% DMSO</a:t>
                      </a:r>
                      <a:r>
                        <a:rPr lang="en-US" sz="1400" b="1" u="none" strike="noStrike" baseline="0" dirty="0" smtClean="0">
                          <a:effectLst/>
                        </a:rPr>
                        <a:t> / [DHP2c], </a:t>
                      </a:r>
                      <a:r>
                        <a:rPr lang="en-US" sz="1400" b="1" u="none" strike="noStrike" baseline="0" dirty="0" err="1" smtClean="0">
                          <a:effectLst/>
                        </a:rPr>
                        <a:t>uM</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u="none" strike="noStrike" dirty="0">
                          <a:effectLst/>
                        </a:rPr>
                        <a:t>0</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u="none" strike="noStrike" dirty="0">
                          <a:effectLst/>
                        </a:rPr>
                        <a:t>5</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u="none" strike="noStrike">
                          <a:effectLst/>
                        </a:rPr>
                        <a:t>10</a:t>
                      </a:r>
                      <a:endParaRPr lang="en-US" sz="14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u="none" strike="noStrike" dirty="0">
                          <a:effectLst/>
                        </a:rPr>
                        <a:t>25</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5030">
                <a:tc>
                  <a:txBody>
                    <a:bodyPr/>
                    <a:lstStyle/>
                    <a:p>
                      <a:pPr algn="ctr" fontAlgn="b"/>
                      <a:r>
                        <a:rPr lang="en-US" sz="1400" b="1" u="none" strike="noStrike" dirty="0">
                          <a:effectLst/>
                        </a:rPr>
                        <a:t>0.05</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138.87</a:t>
                      </a:r>
                      <a:endParaRPr lang="en-US" sz="14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130.56</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116.2</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104.3</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5030">
                <a:tc>
                  <a:txBody>
                    <a:bodyPr/>
                    <a:lstStyle/>
                    <a:p>
                      <a:pPr algn="ctr" fontAlgn="b"/>
                      <a:r>
                        <a:rPr lang="en-US" sz="1400" b="1" u="none" strike="noStrike" dirty="0">
                          <a:effectLst/>
                        </a:rPr>
                        <a:t>0.1</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122.45</a:t>
                      </a:r>
                      <a:endParaRPr lang="en-US" sz="14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108.45</a:t>
                      </a:r>
                      <a:endParaRPr lang="en-US" sz="14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118.37</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101.88</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5030">
                <a:tc>
                  <a:txBody>
                    <a:bodyPr/>
                    <a:lstStyle/>
                    <a:p>
                      <a:pPr algn="ctr" fontAlgn="b"/>
                      <a:r>
                        <a:rPr lang="en-US" sz="1400" b="1" u="none" strike="noStrike" dirty="0">
                          <a:effectLst/>
                        </a:rPr>
                        <a:t>0.2</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132.31</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127.92</a:t>
                      </a:r>
                      <a:endParaRPr lang="en-US" sz="14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115.24</a:t>
                      </a:r>
                      <a:endParaRPr lang="en-US" sz="14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91.337</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5030">
                <a:tc>
                  <a:txBody>
                    <a:bodyPr/>
                    <a:lstStyle/>
                    <a:p>
                      <a:pPr algn="ctr" fontAlgn="b"/>
                      <a:r>
                        <a:rPr lang="en-US" sz="1400" b="1" u="none" strike="noStrike" dirty="0">
                          <a:effectLst/>
                        </a:rPr>
                        <a:t>0.5</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169.07</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160.08</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146.61</a:t>
                      </a:r>
                      <a:endParaRPr lang="en-US" sz="14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144.96</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5030">
                <a:tc>
                  <a:txBody>
                    <a:bodyPr/>
                    <a:lstStyle/>
                    <a:p>
                      <a:pPr algn="ctr" fontAlgn="b"/>
                      <a:r>
                        <a:rPr lang="en-US" sz="1400" b="1" u="none" strike="noStrike" dirty="0">
                          <a:effectLst/>
                        </a:rPr>
                        <a:t>1</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185.88</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175.47</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159.42</a:t>
                      </a:r>
                      <a:endParaRPr lang="en-US" sz="14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131.55</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5030">
                <a:tc>
                  <a:txBody>
                    <a:bodyPr/>
                    <a:lstStyle/>
                    <a:p>
                      <a:pPr algn="ctr" fontAlgn="b"/>
                      <a:r>
                        <a:rPr lang="en-US" sz="1400" b="1" u="none" strike="noStrike" dirty="0">
                          <a:effectLst/>
                        </a:rPr>
                        <a:t>2</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188.36</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159.89</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166.17</a:t>
                      </a:r>
                      <a:endParaRPr lang="en-US" sz="14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144.73</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5030">
                <a:tc>
                  <a:txBody>
                    <a:bodyPr/>
                    <a:lstStyle/>
                    <a:p>
                      <a:pPr algn="ctr" fontAlgn="b"/>
                      <a:r>
                        <a:rPr lang="en-US" sz="1400" b="1" u="none" strike="noStrike" dirty="0">
                          <a:effectLst/>
                        </a:rPr>
                        <a:t>5</a:t>
                      </a:r>
                      <a:endParaRPr lang="en-US" sz="14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192.26</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a:effectLst/>
                        </a:rPr>
                        <a:t>174.24</a:t>
                      </a:r>
                      <a:endParaRPr lang="en-US" sz="1400" b="1" i="0" u="none" strike="noStrike">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162.76</a:t>
                      </a:r>
                      <a:endParaRPr lang="en-US" sz="14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400" u="none" strike="noStrike" dirty="0">
                          <a:effectLst/>
                        </a:rPr>
                        <a:t>158.67</a:t>
                      </a:r>
                      <a:endParaRPr lang="en-US" sz="1400" b="1" i="0" u="none" strike="noStrike" dirty="0">
                        <a:solidFill>
                          <a:srgbClr val="000000"/>
                        </a:solidFill>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619523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648808" cy="369332"/>
          </a:xfrm>
          <a:prstGeom prst="rect">
            <a:avLst/>
          </a:prstGeom>
          <a:noFill/>
        </p:spPr>
        <p:txBody>
          <a:bodyPr wrap="none" rtlCol="0">
            <a:spAutoFit/>
          </a:bodyPr>
          <a:lstStyle/>
          <a:p>
            <a:r>
              <a:rPr lang="en-US" b="1" dirty="0" smtClean="0"/>
              <a:t>Standard Curve at Different concentration of DHP1c in </a:t>
            </a:r>
            <a:r>
              <a:rPr lang="en-US" b="1" dirty="0" smtClean="0"/>
              <a:t>0.05% </a:t>
            </a:r>
            <a:r>
              <a:rPr lang="en-US" b="1" dirty="0" smtClean="0"/>
              <a:t>DMSO</a:t>
            </a:r>
            <a:endParaRPr lang="en-US" b="1" dirty="0"/>
          </a:p>
        </p:txBody>
      </p:sp>
      <p:graphicFrame>
        <p:nvGraphicFramePr>
          <p:cNvPr id="3" name="Table 2"/>
          <p:cNvGraphicFramePr>
            <a:graphicFrameLocks noGrp="1"/>
          </p:cNvGraphicFramePr>
          <p:nvPr>
            <p:extLst>
              <p:ext uri="{D42A27DB-BD31-4B8C-83A1-F6EECF244321}">
                <p14:modId xmlns:p14="http://schemas.microsoft.com/office/powerpoint/2010/main" val="2297163385"/>
              </p:ext>
            </p:extLst>
          </p:nvPr>
        </p:nvGraphicFramePr>
        <p:xfrm>
          <a:off x="1676400" y="457200"/>
          <a:ext cx="4267200" cy="1844040"/>
        </p:xfrm>
        <a:graphic>
          <a:graphicData uri="http://schemas.openxmlformats.org/drawingml/2006/table">
            <a:tbl>
              <a:tblPr>
                <a:tableStyleId>{5C22544A-7EE6-4342-B048-85BDC9FD1C3A}</a:tableStyleId>
              </a:tblPr>
              <a:tblGrid>
                <a:gridCol w="1371600"/>
                <a:gridCol w="1447800"/>
                <a:gridCol w="1447800"/>
              </a:tblGrid>
              <a:tr h="304800">
                <a:tc>
                  <a:txBody>
                    <a:bodyPr/>
                    <a:lstStyle/>
                    <a:p>
                      <a:pPr algn="ctr" fontAlgn="b"/>
                      <a:r>
                        <a:rPr lang="en-US" sz="1200" b="1" i="0" u="none" strike="noStrike" dirty="0" smtClean="0">
                          <a:effectLst/>
                          <a:latin typeface="Arial" panose="020B0604020202020204" pitchFamily="34" charset="0"/>
                          <a:cs typeface="Arial" panose="020B0604020202020204" pitchFamily="34" charset="0"/>
                        </a:rPr>
                        <a:t>[Standard],</a:t>
                      </a:r>
                      <a:r>
                        <a:rPr lang="en-US" sz="1200" b="1" i="0" u="none" strike="noStrike" baseline="0" dirty="0" smtClean="0">
                          <a:effectLst/>
                          <a:latin typeface="Arial" panose="020B0604020202020204" pitchFamily="34" charset="0"/>
                          <a:cs typeface="Arial" panose="020B0604020202020204" pitchFamily="34" charset="0"/>
                        </a:rPr>
                        <a:t> </a:t>
                      </a:r>
                      <a:r>
                        <a:rPr lang="en-US" sz="1200" b="1" i="0" u="none" strike="noStrike" baseline="0" dirty="0" err="1" smtClean="0">
                          <a:effectLst/>
                          <a:latin typeface="Arial" panose="020B0604020202020204" pitchFamily="34" charset="0"/>
                          <a:cs typeface="Arial" panose="020B0604020202020204" pitchFamily="34" charset="0"/>
                        </a:rPr>
                        <a:t>uM</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a:effectLst/>
                          <a:latin typeface="Arial" panose="020B0604020202020204" pitchFamily="34" charset="0"/>
                          <a:cs typeface="Arial" panose="020B0604020202020204" pitchFamily="34" charset="0"/>
                        </a:rPr>
                        <a:t>0uM DHP1c</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smtClean="0">
                          <a:effectLst/>
                          <a:latin typeface="Arial" panose="020B0604020202020204" pitchFamily="34" charset="0"/>
                          <a:cs typeface="Arial" panose="020B0604020202020204" pitchFamily="34" charset="0"/>
                        </a:rPr>
                        <a:t>5uM </a:t>
                      </a:r>
                      <a:r>
                        <a:rPr lang="en-US" sz="1200" b="1" u="none" strike="noStrike" dirty="0">
                          <a:effectLst/>
                          <a:latin typeface="Arial" panose="020B0604020202020204" pitchFamily="34" charset="0"/>
                          <a:cs typeface="Arial" panose="020B0604020202020204" pitchFamily="34" charset="0"/>
                        </a:rPr>
                        <a:t>DHP1c</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a:rPr>
                        <a:t>18</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184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0.234375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68</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202</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0.46875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112</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218</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0.9375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189</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306</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1.875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311</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428</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3.75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530</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628</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946</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981</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15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1657</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a:rPr>
                        <a:t>1675</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bl>
          </a:graphicData>
        </a:graphic>
      </p:graphicFrame>
      <p:graphicFrame>
        <p:nvGraphicFramePr>
          <p:cNvPr id="4" name="Chart 3"/>
          <p:cNvGraphicFramePr>
            <a:graphicFrameLocks/>
          </p:cNvGraphicFramePr>
          <p:nvPr>
            <p:extLst>
              <p:ext uri="{D42A27DB-BD31-4B8C-83A1-F6EECF244321}">
                <p14:modId xmlns:p14="http://schemas.microsoft.com/office/powerpoint/2010/main" val="4222791791"/>
              </p:ext>
            </p:extLst>
          </p:nvPr>
        </p:nvGraphicFramePr>
        <p:xfrm>
          <a:off x="0" y="27432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4077485637"/>
              </p:ext>
            </p:extLst>
          </p:nvPr>
        </p:nvGraphicFramePr>
        <p:xfrm>
          <a:off x="4610100" y="2776538"/>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5079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648808" cy="369332"/>
          </a:xfrm>
          <a:prstGeom prst="rect">
            <a:avLst/>
          </a:prstGeom>
          <a:noFill/>
        </p:spPr>
        <p:txBody>
          <a:bodyPr wrap="none" rtlCol="0">
            <a:spAutoFit/>
          </a:bodyPr>
          <a:lstStyle/>
          <a:p>
            <a:r>
              <a:rPr lang="en-US" b="1" dirty="0" smtClean="0"/>
              <a:t>Standard Curve at Different concentration of DHP1c in </a:t>
            </a:r>
            <a:r>
              <a:rPr lang="en-US" b="1" dirty="0" smtClean="0"/>
              <a:t>0.1%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2957697247"/>
              </p:ext>
            </p:extLst>
          </p:nvPr>
        </p:nvGraphicFramePr>
        <p:xfrm>
          <a:off x="152398" y="762000"/>
          <a:ext cx="4343402" cy="1844040"/>
        </p:xfrm>
        <a:graphic>
          <a:graphicData uri="http://schemas.openxmlformats.org/drawingml/2006/table">
            <a:tbl>
              <a:tblPr>
                <a:tableStyleId>{5C22544A-7EE6-4342-B048-85BDC9FD1C3A}</a:tableStyleId>
              </a:tblPr>
              <a:tblGrid>
                <a:gridCol w="1295401"/>
                <a:gridCol w="990600"/>
                <a:gridCol w="1060555"/>
                <a:gridCol w="996846"/>
              </a:tblGrid>
              <a:tr h="304800">
                <a:tc>
                  <a:txBody>
                    <a:bodyPr/>
                    <a:lstStyle/>
                    <a:p>
                      <a:pPr algn="ctr" fontAlgn="b"/>
                      <a:r>
                        <a:rPr lang="en-US" sz="1200" b="1" i="0" u="none" strike="noStrike" dirty="0" smtClean="0">
                          <a:effectLst/>
                          <a:latin typeface="Arial" panose="020B0604020202020204" pitchFamily="34" charset="0"/>
                          <a:cs typeface="Arial" panose="020B0604020202020204" pitchFamily="34" charset="0"/>
                        </a:rPr>
                        <a:t>[Standard],</a:t>
                      </a:r>
                      <a:r>
                        <a:rPr lang="en-US" sz="1200" b="1" i="0" u="none" strike="noStrike" baseline="0" dirty="0" smtClean="0">
                          <a:effectLst/>
                          <a:latin typeface="Arial" panose="020B0604020202020204" pitchFamily="34" charset="0"/>
                          <a:cs typeface="Arial" panose="020B0604020202020204" pitchFamily="34" charset="0"/>
                        </a:rPr>
                        <a:t> </a:t>
                      </a:r>
                      <a:r>
                        <a:rPr lang="en-US" sz="1200" b="1" i="0" u="none" strike="noStrike" baseline="0" dirty="0" err="1" smtClean="0">
                          <a:effectLst/>
                          <a:latin typeface="Arial" panose="020B0604020202020204" pitchFamily="34" charset="0"/>
                          <a:cs typeface="Arial" panose="020B0604020202020204" pitchFamily="34" charset="0"/>
                        </a:rPr>
                        <a:t>uM</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a:effectLst/>
                          <a:latin typeface="Arial" panose="020B0604020202020204" pitchFamily="34" charset="0"/>
                          <a:cs typeface="Arial" panose="020B0604020202020204" pitchFamily="34" charset="0"/>
                        </a:rPr>
                        <a:t>0uM DHP1c</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smtClean="0">
                          <a:effectLst/>
                          <a:latin typeface="Arial" panose="020B0604020202020204" pitchFamily="34" charset="0"/>
                          <a:cs typeface="Arial" panose="020B0604020202020204" pitchFamily="34" charset="0"/>
                        </a:rPr>
                        <a:t>5uM </a:t>
                      </a:r>
                      <a:r>
                        <a:rPr lang="en-US" sz="1200" b="1" u="none" strike="noStrike" dirty="0">
                          <a:effectLst/>
                          <a:latin typeface="Arial" panose="020B0604020202020204" pitchFamily="34" charset="0"/>
                          <a:cs typeface="Arial" panose="020B0604020202020204" pitchFamily="34" charset="0"/>
                        </a:rPr>
                        <a:t>DHP1c</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smtClean="0">
                          <a:effectLst/>
                          <a:latin typeface="Arial" panose="020B0604020202020204" pitchFamily="34" charset="0"/>
                          <a:cs typeface="Arial" panose="020B0604020202020204" pitchFamily="34" charset="0"/>
                        </a:rPr>
                        <a:t>10uM </a:t>
                      </a:r>
                      <a:r>
                        <a:rPr lang="en-US" sz="1200" b="1" u="none" strike="noStrike" dirty="0">
                          <a:effectLst/>
                          <a:latin typeface="Arial" panose="020B0604020202020204" pitchFamily="34" charset="0"/>
                          <a:cs typeface="Arial" panose="020B0604020202020204" pitchFamily="34" charset="0"/>
                        </a:rPr>
                        <a:t>DHP1c</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a:rPr>
                        <a:t>19</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194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smtClean="0">
                          <a:solidFill>
                            <a:srgbClr val="000000"/>
                          </a:solidFill>
                          <a:effectLst/>
                          <a:latin typeface="Arial"/>
                        </a:rPr>
                        <a:t>272</a:t>
                      </a:r>
                      <a:endParaRPr lang="en-US" sz="1200" b="0" i="0" u="none" strike="noStrike" dirty="0">
                        <a:solidFill>
                          <a:srgbClr val="000000"/>
                        </a:solidFill>
                        <a:effectLst/>
                        <a:latin typeface="Arial"/>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0.234375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74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198</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smtClean="0">
                          <a:solidFill>
                            <a:srgbClr val="000000"/>
                          </a:solidFill>
                          <a:effectLst/>
                          <a:latin typeface="Arial"/>
                        </a:rPr>
                        <a:t>269</a:t>
                      </a:r>
                      <a:endParaRPr lang="en-US" sz="1200" b="0" i="0" u="none" strike="noStrike" dirty="0">
                        <a:solidFill>
                          <a:srgbClr val="000000"/>
                        </a:solidFill>
                        <a:effectLst/>
                        <a:latin typeface="Arial"/>
                      </a:endParaRP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0.46875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116</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238</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314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0.9375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193</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224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380</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1.875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323</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453</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485</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3.75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539</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652</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675</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979</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1068</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1126</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15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1564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1645</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a:rPr>
                        <a:t>1664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bl>
          </a:graphicData>
        </a:graphic>
      </p:graphicFrame>
      <p:graphicFrame>
        <p:nvGraphicFramePr>
          <p:cNvPr id="7" name="Chart 6"/>
          <p:cNvGraphicFramePr>
            <a:graphicFrameLocks/>
          </p:cNvGraphicFramePr>
          <p:nvPr>
            <p:extLst>
              <p:ext uri="{D42A27DB-BD31-4B8C-83A1-F6EECF244321}">
                <p14:modId xmlns:p14="http://schemas.microsoft.com/office/powerpoint/2010/main" val="3191710089"/>
              </p:ext>
            </p:extLst>
          </p:nvPr>
        </p:nvGraphicFramePr>
        <p:xfrm>
          <a:off x="4572000" y="407194"/>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547173609"/>
              </p:ext>
            </p:extLst>
          </p:nvPr>
        </p:nvGraphicFramePr>
        <p:xfrm>
          <a:off x="0" y="32766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2642516211"/>
              </p:ext>
            </p:extLst>
          </p:nvPr>
        </p:nvGraphicFramePr>
        <p:xfrm>
          <a:off x="4629150" y="3267075"/>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99631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648808" cy="369332"/>
          </a:xfrm>
          <a:prstGeom prst="rect">
            <a:avLst/>
          </a:prstGeom>
          <a:noFill/>
        </p:spPr>
        <p:txBody>
          <a:bodyPr wrap="none" rtlCol="0">
            <a:spAutoFit/>
          </a:bodyPr>
          <a:lstStyle/>
          <a:p>
            <a:r>
              <a:rPr lang="en-US" b="1" dirty="0" smtClean="0"/>
              <a:t>Standard Curve at Different concentration of DHP1c in </a:t>
            </a:r>
            <a:r>
              <a:rPr lang="en-US" b="1" dirty="0" smtClean="0"/>
              <a:t>0.2%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3632565080"/>
              </p:ext>
            </p:extLst>
          </p:nvPr>
        </p:nvGraphicFramePr>
        <p:xfrm>
          <a:off x="152398" y="838200"/>
          <a:ext cx="4343402" cy="1844040"/>
        </p:xfrm>
        <a:graphic>
          <a:graphicData uri="http://schemas.openxmlformats.org/drawingml/2006/table">
            <a:tbl>
              <a:tblPr>
                <a:tableStyleId>{5C22544A-7EE6-4342-B048-85BDC9FD1C3A}</a:tableStyleId>
              </a:tblPr>
              <a:tblGrid>
                <a:gridCol w="1295401"/>
                <a:gridCol w="990600"/>
                <a:gridCol w="1060555"/>
                <a:gridCol w="996846"/>
              </a:tblGrid>
              <a:tr h="304800">
                <a:tc>
                  <a:txBody>
                    <a:bodyPr/>
                    <a:lstStyle/>
                    <a:p>
                      <a:pPr algn="ctr" fontAlgn="b"/>
                      <a:r>
                        <a:rPr lang="en-US" sz="1200" b="1" i="0" u="none" strike="noStrike" dirty="0" smtClean="0">
                          <a:effectLst/>
                          <a:latin typeface="Arial" panose="020B0604020202020204" pitchFamily="34" charset="0"/>
                          <a:cs typeface="Arial" panose="020B0604020202020204" pitchFamily="34" charset="0"/>
                        </a:rPr>
                        <a:t>[Standard],</a:t>
                      </a:r>
                      <a:r>
                        <a:rPr lang="en-US" sz="1200" b="1" i="0" u="none" strike="noStrike" baseline="0" dirty="0" smtClean="0">
                          <a:effectLst/>
                          <a:latin typeface="Arial" panose="020B0604020202020204" pitchFamily="34" charset="0"/>
                          <a:cs typeface="Arial" panose="020B0604020202020204" pitchFamily="34" charset="0"/>
                        </a:rPr>
                        <a:t> </a:t>
                      </a:r>
                      <a:r>
                        <a:rPr lang="en-US" sz="1200" b="1" i="0" u="none" strike="noStrike" baseline="0" dirty="0" err="1" smtClean="0">
                          <a:effectLst/>
                          <a:latin typeface="Arial" panose="020B0604020202020204" pitchFamily="34" charset="0"/>
                          <a:cs typeface="Arial" panose="020B0604020202020204" pitchFamily="34" charset="0"/>
                        </a:rPr>
                        <a:t>uM</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a:effectLst/>
                          <a:latin typeface="Arial" panose="020B0604020202020204" pitchFamily="34" charset="0"/>
                          <a:cs typeface="Arial" panose="020B0604020202020204" pitchFamily="34" charset="0"/>
                        </a:rPr>
                        <a:t>0uM DHP1c</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smtClean="0">
                          <a:effectLst/>
                          <a:latin typeface="Arial" panose="020B0604020202020204" pitchFamily="34" charset="0"/>
                          <a:cs typeface="Arial" panose="020B0604020202020204" pitchFamily="34" charset="0"/>
                        </a:rPr>
                        <a:t>5uM </a:t>
                      </a:r>
                      <a:r>
                        <a:rPr lang="en-US" sz="1200" b="1" u="none" strike="noStrike" dirty="0">
                          <a:effectLst/>
                          <a:latin typeface="Arial" panose="020B0604020202020204" pitchFamily="34" charset="0"/>
                          <a:cs typeface="Arial" panose="020B0604020202020204" pitchFamily="34" charset="0"/>
                        </a:rPr>
                        <a:t>DHP1c</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1" u="none" strike="noStrike" dirty="0" smtClean="0">
                          <a:effectLst/>
                          <a:latin typeface="Arial" panose="020B0604020202020204" pitchFamily="34" charset="0"/>
                          <a:cs typeface="Arial" panose="020B0604020202020204" pitchFamily="34" charset="0"/>
                        </a:rPr>
                        <a:t>10uM </a:t>
                      </a:r>
                      <a:r>
                        <a:rPr lang="en-US" sz="1200" b="1" u="none" strike="noStrike" dirty="0">
                          <a:effectLst/>
                          <a:latin typeface="Arial" panose="020B0604020202020204" pitchFamily="34" charset="0"/>
                          <a:cs typeface="Arial" panose="020B0604020202020204" pitchFamily="34" charset="0"/>
                        </a:rPr>
                        <a:t>DHP1c</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a:rPr>
                        <a:t>20</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164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a:rPr>
                        <a:t>257</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0.234375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71</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175</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a:rPr>
                        <a:t>254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2">
                        <a:lumMod val="90000"/>
                      </a:schemeClr>
                    </a:solid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0.46875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110</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197</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266</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0.9375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187</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278</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320</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1.875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317</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379</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451</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3.75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524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564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626</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7.5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912</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984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1001</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r h="161925">
                <a:tc>
                  <a:txBody>
                    <a:bodyPr/>
                    <a:lstStyle/>
                    <a:p>
                      <a:pPr algn="ctr" fontAlgn="b"/>
                      <a:r>
                        <a:rPr lang="en-US" sz="1200" b="1" u="none" strike="noStrike" dirty="0">
                          <a:effectLst/>
                          <a:latin typeface="Arial" panose="020B0604020202020204" pitchFamily="34" charset="0"/>
                          <a:cs typeface="Arial" panose="020B0604020202020204" pitchFamily="34" charset="0"/>
                        </a:rPr>
                        <a:t>15</a:t>
                      </a:r>
                      <a:endParaRPr lang="en-US" sz="1200" b="1" i="0" u="none" strike="noStrike" dirty="0">
                        <a:effectLst/>
                        <a:latin typeface="Arial" panose="020B0604020202020204" pitchFamily="34" charset="0"/>
                        <a:cs typeface="Arial" panose="020B0604020202020204" pitchFamily="34" charset="0"/>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a:solidFill>
                            <a:srgbClr val="000000"/>
                          </a:solidFill>
                          <a:effectLst/>
                          <a:latin typeface="Arial"/>
                        </a:rPr>
                        <a:t>1514</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a:rPr>
                        <a:t>1458</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a:solidFill>
                            <a:srgbClr val="000000"/>
                          </a:solidFill>
                          <a:effectLst/>
                          <a:latin typeface="Arial"/>
                        </a:rPr>
                        <a:t>1589</a:t>
                      </a:r>
                    </a:p>
                  </a:txBody>
                  <a:tcPr marL="9525" marR="9525" marT="9525" marB="0" anchor="b">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r>
            </a:tbl>
          </a:graphicData>
        </a:graphic>
      </p:graphicFrame>
      <p:graphicFrame>
        <p:nvGraphicFramePr>
          <p:cNvPr id="10" name="Chart 9"/>
          <p:cNvGraphicFramePr>
            <a:graphicFrameLocks/>
          </p:cNvGraphicFramePr>
          <p:nvPr>
            <p:extLst>
              <p:ext uri="{D42A27DB-BD31-4B8C-83A1-F6EECF244321}">
                <p14:modId xmlns:p14="http://schemas.microsoft.com/office/powerpoint/2010/main" val="2254558686"/>
              </p:ext>
            </p:extLst>
          </p:nvPr>
        </p:nvGraphicFramePr>
        <p:xfrm>
          <a:off x="4594860" y="4572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2747896615"/>
              </p:ext>
            </p:extLst>
          </p:nvPr>
        </p:nvGraphicFramePr>
        <p:xfrm>
          <a:off x="-7620" y="33528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1271201711"/>
              </p:ext>
            </p:extLst>
          </p:nvPr>
        </p:nvGraphicFramePr>
        <p:xfrm>
          <a:off x="4621530" y="3343275"/>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0845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648808" cy="369332"/>
          </a:xfrm>
          <a:prstGeom prst="rect">
            <a:avLst/>
          </a:prstGeom>
          <a:noFill/>
        </p:spPr>
        <p:txBody>
          <a:bodyPr wrap="none" rtlCol="0">
            <a:spAutoFit/>
          </a:bodyPr>
          <a:lstStyle/>
          <a:p>
            <a:r>
              <a:rPr lang="en-US" b="1" dirty="0" smtClean="0"/>
              <a:t>Standard Curve at Different concentration of DHP1c in </a:t>
            </a:r>
            <a:r>
              <a:rPr lang="en-US" b="1" dirty="0" smtClean="0"/>
              <a:t>0.5%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2828178354"/>
              </p:ext>
            </p:extLst>
          </p:nvPr>
        </p:nvGraphicFramePr>
        <p:xfrm>
          <a:off x="304800" y="386069"/>
          <a:ext cx="8458200" cy="1447800"/>
        </p:xfrm>
        <a:graphic>
          <a:graphicData uri="http://schemas.openxmlformats.org/drawingml/2006/table">
            <a:tbl>
              <a:tblPr>
                <a:tableStyleId>{5C22544A-7EE6-4342-B048-85BDC9FD1C3A}</a:tableStyleId>
              </a:tblPr>
              <a:tblGrid>
                <a:gridCol w="2054135"/>
                <a:gridCol w="1570808"/>
                <a:gridCol w="1570808"/>
                <a:gridCol w="1681736"/>
                <a:gridCol w="1580713"/>
              </a:tblGrid>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[Standard],</a:t>
                      </a:r>
                      <a:r>
                        <a:rPr lang="en-US" sz="1000" b="1" i="0" u="none" strike="noStrike" baseline="0" dirty="0" smtClean="0">
                          <a:effectLst/>
                          <a:latin typeface="Arial" panose="020B0604020202020204" pitchFamily="34" charset="0"/>
                          <a:cs typeface="Arial" panose="020B0604020202020204" pitchFamily="34" charset="0"/>
                        </a:rPr>
                        <a:t> </a:t>
                      </a:r>
                      <a:r>
                        <a:rPr lang="en-US" sz="1000" b="1" i="0" u="none" strike="noStrike" baseline="0" dirty="0" err="1" smtClean="0">
                          <a:effectLst/>
                          <a:latin typeface="Arial" panose="020B0604020202020204" pitchFamily="34" charset="0"/>
                          <a:cs typeface="Arial" panose="020B0604020202020204" pitchFamily="34" charset="0"/>
                        </a:rPr>
                        <a:t>uM</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a:effectLst/>
                          <a:latin typeface="Arial" panose="020B0604020202020204" pitchFamily="34" charset="0"/>
                          <a:cs typeface="Arial" panose="020B0604020202020204" pitchFamily="34" charset="0"/>
                        </a:rPr>
                        <a:t>0uM 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10uM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25uM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fontAlgn="b"/>
                      <a:r>
                        <a:rPr lang="en-US" sz="1000" b="0" i="0" u="none" strike="noStrike" dirty="0">
                          <a:solidFill>
                            <a:srgbClr val="000000"/>
                          </a:solidFill>
                          <a:effectLst/>
                          <a:latin typeface="Arial"/>
                        </a:rPr>
                        <a:t>487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0.234375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185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fontAlgn="b"/>
                      <a:r>
                        <a:rPr lang="en-US" sz="1000" b="0" i="0" u="none" strike="noStrike" dirty="0">
                          <a:solidFill>
                            <a:srgbClr val="000000"/>
                          </a:solidFill>
                          <a:effectLst/>
                          <a:latin typeface="Arial"/>
                        </a:rPr>
                        <a:t>455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0.46875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428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0.9375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197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676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680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1066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1209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1428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1559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1559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1793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7" name="Chart 6"/>
          <p:cNvGraphicFramePr>
            <a:graphicFrameLocks/>
          </p:cNvGraphicFramePr>
          <p:nvPr>
            <p:extLst>
              <p:ext uri="{D42A27DB-BD31-4B8C-83A1-F6EECF244321}">
                <p14:modId xmlns:p14="http://schemas.microsoft.com/office/powerpoint/2010/main" val="1452227230"/>
              </p:ext>
            </p:extLst>
          </p:nvPr>
        </p:nvGraphicFramePr>
        <p:xfrm>
          <a:off x="27549" y="1828800"/>
          <a:ext cx="45720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2456333987"/>
              </p:ext>
            </p:extLst>
          </p:nvPr>
        </p:nvGraphicFramePr>
        <p:xfrm>
          <a:off x="4590024" y="1828800"/>
          <a:ext cx="4572000" cy="2590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2224152322"/>
              </p:ext>
            </p:extLst>
          </p:nvPr>
        </p:nvGraphicFramePr>
        <p:xfrm>
          <a:off x="29308" y="4343400"/>
          <a:ext cx="4572000" cy="252046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a:graphicFrameLocks/>
          </p:cNvGraphicFramePr>
          <p:nvPr>
            <p:extLst>
              <p:ext uri="{D42A27DB-BD31-4B8C-83A1-F6EECF244321}">
                <p14:modId xmlns:p14="http://schemas.microsoft.com/office/powerpoint/2010/main" val="2915722464"/>
              </p:ext>
            </p:extLst>
          </p:nvPr>
        </p:nvGraphicFramePr>
        <p:xfrm>
          <a:off x="4658458" y="4343400"/>
          <a:ext cx="4572000" cy="2520462"/>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881697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353855" cy="369332"/>
          </a:xfrm>
          <a:prstGeom prst="rect">
            <a:avLst/>
          </a:prstGeom>
          <a:noFill/>
        </p:spPr>
        <p:txBody>
          <a:bodyPr wrap="none" rtlCol="0">
            <a:spAutoFit/>
          </a:bodyPr>
          <a:lstStyle/>
          <a:p>
            <a:r>
              <a:rPr lang="en-US" b="1" dirty="0" smtClean="0"/>
              <a:t>Standard Curve at Different concentration of DHP1c in </a:t>
            </a:r>
            <a:r>
              <a:rPr lang="en-US" b="1" dirty="0" smtClean="0"/>
              <a:t>1%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3580845030"/>
              </p:ext>
            </p:extLst>
          </p:nvPr>
        </p:nvGraphicFramePr>
        <p:xfrm>
          <a:off x="381000" y="386069"/>
          <a:ext cx="8458200" cy="1447800"/>
        </p:xfrm>
        <a:graphic>
          <a:graphicData uri="http://schemas.openxmlformats.org/drawingml/2006/table">
            <a:tbl>
              <a:tblPr>
                <a:tableStyleId>{5C22544A-7EE6-4342-B048-85BDC9FD1C3A}</a:tableStyleId>
              </a:tblPr>
              <a:tblGrid>
                <a:gridCol w="2054135"/>
                <a:gridCol w="1570808"/>
                <a:gridCol w="1570808"/>
                <a:gridCol w="1681736"/>
                <a:gridCol w="1580713"/>
              </a:tblGrid>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[Standard],</a:t>
                      </a:r>
                      <a:r>
                        <a:rPr lang="en-US" sz="1000" b="1" i="0" u="none" strike="noStrike" baseline="0" dirty="0" smtClean="0">
                          <a:effectLst/>
                          <a:latin typeface="Arial" panose="020B0604020202020204" pitchFamily="34" charset="0"/>
                          <a:cs typeface="Arial" panose="020B0604020202020204" pitchFamily="34" charset="0"/>
                        </a:rPr>
                        <a:t> </a:t>
                      </a:r>
                      <a:r>
                        <a:rPr lang="en-US" sz="1000" b="1" i="0" u="none" strike="noStrike" baseline="0" dirty="0" err="1" smtClean="0">
                          <a:effectLst/>
                          <a:latin typeface="Arial" panose="020B0604020202020204" pitchFamily="34" charset="0"/>
                          <a:cs typeface="Arial" panose="020B0604020202020204" pitchFamily="34" charset="0"/>
                        </a:rPr>
                        <a:t>uM</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a:effectLst/>
                          <a:latin typeface="Arial" panose="020B0604020202020204" pitchFamily="34" charset="0"/>
                          <a:cs typeface="Arial" panose="020B0604020202020204" pitchFamily="34" charset="0"/>
                        </a:rPr>
                        <a:t>0uM 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10uM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25uM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502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fontAlgn="b"/>
                      <a:r>
                        <a:rPr lang="en-US" sz="1000" b="0" i="0" u="none" strike="noStrike" dirty="0">
                          <a:solidFill>
                            <a:srgbClr val="000000"/>
                          </a:solidFill>
                          <a:effectLst/>
                          <a:latin typeface="Arial"/>
                        </a:rPr>
                        <a:t>1137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0.234375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458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fontAlgn="b"/>
                      <a:r>
                        <a:rPr lang="en-US" sz="1000" b="0" i="0" u="none" strike="noStrike" dirty="0">
                          <a:solidFill>
                            <a:srgbClr val="000000"/>
                          </a:solidFill>
                          <a:effectLst/>
                          <a:latin typeface="Arial"/>
                        </a:rPr>
                        <a:t>1066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0.46875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1081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0.9375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197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487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681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573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899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872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1341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1329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1252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1660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1808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1763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1928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2127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0" name="Chart 9"/>
          <p:cNvGraphicFramePr>
            <a:graphicFrameLocks/>
          </p:cNvGraphicFramePr>
          <p:nvPr>
            <p:extLst>
              <p:ext uri="{D42A27DB-BD31-4B8C-83A1-F6EECF244321}">
                <p14:modId xmlns:p14="http://schemas.microsoft.com/office/powerpoint/2010/main" val="658260182"/>
              </p:ext>
            </p:extLst>
          </p:nvPr>
        </p:nvGraphicFramePr>
        <p:xfrm>
          <a:off x="9525" y="2057400"/>
          <a:ext cx="4572000" cy="23574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4099391156"/>
              </p:ext>
            </p:extLst>
          </p:nvPr>
        </p:nvGraphicFramePr>
        <p:xfrm>
          <a:off x="4572000" y="2057400"/>
          <a:ext cx="4572000" cy="23574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196709522"/>
              </p:ext>
            </p:extLst>
          </p:nvPr>
        </p:nvGraphicFramePr>
        <p:xfrm>
          <a:off x="-5862" y="4419600"/>
          <a:ext cx="4572000" cy="235743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3918621983"/>
              </p:ext>
            </p:extLst>
          </p:nvPr>
        </p:nvGraphicFramePr>
        <p:xfrm>
          <a:off x="4623288" y="4419600"/>
          <a:ext cx="4572000" cy="235743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24832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353855" cy="369332"/>
          </a:xfrm>
          <a:prstGeom prst="rect">
            <a:avLst/>
          </a:prstGeom>
          <a:noFill/>
        </p:spPr>
        <p:txBody>
          <a:bodyPr wrap="none" rtlCol="0">
            <a:spAutoFit/>
          </a:bodyPr>
          <a:lstStyle/>
          <a:p>
            <a:r>
              <a:rPr lang="en-US" b="1" dirty="0" smtClean="0"/>
              <a:t>Standard Curve at Different concentration of DHP1c in </a:t>
            </a:r>
            <a:r>
              <a:rPr lang="en-US" b="1" dirty="0" smtClean="0"/>
              <a:t>2%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3041466524"/>
              </p:ext>
            </p:extLst>
          </p:nvPr>
        </p:nvGraphicFramePr>
        <p:xfrm>
          <a:off x="381000" y="386069"/>
          <a:ext cx="8458200" cy="1447800"/>
        </p:xfrm>
        <a:graphic>
          <a:graphicData uri="http://schemas.openxmlformats.org/drawingml/2006/table">
            <a:tbl>
              <a:tblPr>
                <a:tableStyleId>{5C22544A-7EE6-4342-B048-85BDC9FD1C3A}</a:tableStyleId>
              </a:tblPr>
              <a:tblGrid>
                <a:gridCol w="2054135"/>
                <a:gridCol w="1570808"/>
                <a:gridCol w="1570808"/>
                <a:gridCol w="1681736"/>
                <a:gridCol w="1580713"/>
              </a:tblGrid>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[Standard],</a:t>
                      </a:r>
                      <a:r>
                        <a:rPr lang="en-US" sz="1000" b="1" i="0" u="none" strike="noStrike" baseline="0" dirty="0" smtClean="0">
                          <a:effectLst/>
                          <a:latin typeface="Arial" panose="020B0604020202020204" pitchFamily="34" charset="0"/>
                          <a:cs typeface="Arial" panose="020B0604020202020204" pitchFamily="34" charset="0"/>
                        </a:rPr>
                        <a:t> </a:t>
                      </a:r>
                      <a:r>
                        <a:rPr lang="en-US" sz="1000" b="1" i="0" u="none" strike="noStrike" baseline="0" dirty="0" err="1" smtClean="0">
                          <a:effectLst/>
                          <a:latin typeface="Arial" panose="020B0604020202020204" pitchFamily="34" charset="0"/>
                          <a:cs typeface="Arial" panose="020B0604020202020204" pitchFamily="34" charset="0"/>
                        </a:rPr>
                        <a:t>uM</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a:effectLst/>
                          <a:latin typeface="Arial" panose="020B0604020202020204" pitchFamily="34" charset="0"/>
                          <a:cs typeface="Arial" panose="020B0604020202020204" pitchFamily="34" charset="0"/>
                        </a:rPr>
                        <a:t>0uM 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10uM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25uM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373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659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fontAlgn="b"/>
                      <a:r>
                        <a:rPr lang="en-US" sz="1000" b="0" i="0" u="none" strike="noStrike" dirty="0">
                          <a:solidFill>
                            <a:srgbClr val="000000"/>
                          </a:solidFill>
                          <a:effectLst/>
                          <a:latin typeface="Arial"/>
                        </a:rPr>
                        <a:t>1169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0.234375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379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627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fontAlgn="b"/>
                      <a:r>
                        <a:rPr lang="en-US" sz="1000" b="0" i="0" u="none" strike="noStrike" dirty="0">
                          <a:solidFill>
                            <a:srgbClr val="000000"/>
                          </a:solidFill>
                          <a:effectLst/>
                          <a:latin typeface="Arial"/>
                        </a:rPr>
                        <a:t>1105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0.46875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157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1114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0.9375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557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673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904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1303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1006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1290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1653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1621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1712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1936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2226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0" name="Chart 9"/>
          <p:cNvGraphicFramePr>
            <a:graphicFrameLocks/>
          </p:cNvGraphicFramePr>
          <p:nvPr>
            <p:extLst>
              <p:ext uri="{D42A27DB-BD31-4B8C-83A1-F6EECF244321}">
                <p14:modId xmlns:p14="http://schemas.microsoft.com/office/powerpoint/2010/main" val="4252302079"/>
              </p:ext>
            </p:extLst>
          </p:nvPr>
        </p:nvGraphicFramePr>
        <p:xfrm>
          <a:off x="17585" y="1828800"/>
          <a:ext cx="4572000" cy="25098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1258831766"/>
              </p:ext>
            </p:extLst>
          </p:nvPr>
        </p:nvGraphicFramePr>
        <p:xfrm>
          <a:off x="4580060" y="1828800"/>
          <a:ext cx="4572000" cy="25098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2047639475"/>
              </p:ext>
            </p:extLst>
          </p:nvPr>
        </p:nvGraphicFramePr>
        <p:xfrm>
          <a:off x="-3810" y="4355782"/>
          <a:ext cx="4572000" cy="250983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3566006338"/>
              </p:ext>
            </p:extLst>
          </p:nvPr>
        </p:nvGraphicFramePr>
        <p:xfrm>
          <a:off x="4625340" y="4355782"/>
          <a:ext cx="4572000" cy="250983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19672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 y="0"/>
            <a:ext cx="6353855" cy="369332"/>
          </a:xfrm>
          <a:prstGeom prst="rect">
            <a:avLst/>
          </a:prstGeom>
          <a:noFill/>
        </p:spPr>
        <p:txBody>
          <a:bodyPr wrap="none" rtlCol="0">
            <a:spAutoFit/>
          </a:bodyPr>
          <a:lstStyle/>
          <a:p>
            <a:r>
              <a:rPr lang="en-US" b="1" dirty="0" smtClean="0"/>
              <a:t>Standard Curve at Different concentration of DHP1c in </a:t>
            </a:r>
            <a:r>
              <a:rPr lang="en-US" b="1" dirty="0" smtClean="0"/>
              <a:t>5% </a:t>
            </a:r>
            <a:r>
              <a:rPr lang="en-US" b="1" dirty="0" smtClean="0"/>
              <a:t>DMSO</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4132367828"/>
              </p:ext>
            </p:extLst>
          </p:nvPr>
        </p:nvGraphicFramePr>
        <p:xfrm>
          <a:off x="304800" y="386069"/>
          <a:ext cx="8458200" cy="1447800"/>
        </p:xfrm>
        <a:graphic>
          <a:graphicData uri="http://schemas.openxmlformats.org/drawingml/2006/table">
            <a:tbl>
              <a:tblPr>
                <a:tableStyleId>{5C22544A-7EE6-4342-B048-85BDC9FD1C3A}</a:tableStyleId>
              </a:tblPr>
              <a:tblGrid>
                <a:gridCol w="2054135"/>
                <a:gridCol w="1570808"/>
                <a:gridCol w="1570808"/>
                <a:gridCol w="1681736"/>
                <a:gridCol w="1580713"/>
              </a:tblGrid>
              <a:tr h="147331">
                <a:tc>
                  <a:txBody>
                    <a:bodyPr/>
                    <a:lstStyle/>
                    <a:p>
                      <a:pPr algn="ctr" fontAlgn="b"/>
                      <a:r>
                        <a:rPr lang="en-US" sz="1000" b="1" i="0" u="none" strike="noStrike" dirty="0" smtClean="0">
                          <a:effectLst/>
                          <a:latin typeface="Arial" panose="020B0604020202020204" pitchFamily="34" charset="0"/>
                          <a:cs typeface="Arial" panose="020B0604020202020204" pitchFamily="34" charset="0"/>
                        </a:rPr>
                        <a:t>[Standard],</a:t>
                      </a:r>
                      <a:r>
                        <a:rPr lang="en-US" sz="1000" b="1" i="0" u="none" strike="noStrike" baseline="0" dirty="0" smtClean="0">
                          <a:effectLst/>
                          <a:latin typeface="Arial" panose="020B0604020202020204" pitchFamily="34" charset="0"/>
                          <a:cs typeface="Arial" panose="020B0604020202020204" pitchFamily="34" charset="0"/>
                        </a:rPr>
                        <a:t> </a:t>
                      </a:r>
                      <a:r>
                        <a:rPr lang="en-US" sz="1000" b="1" i="0" u="none" strike="noStrike" baseline="0" dirty="0" err="1" smtClean="0">
                          <a:effectLst/>
                          <a:latin typeface="Arial" panose="020B0604020202020204" pitchFamily="34" charset="0"/>
                          <a:cs typeface="Arial" panose="020B0604020202020204" pitchFamily="34" charset="0"/>
                        </a:rPr>
                        <a:t>uM</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a:effectLst/>
                          <a:latin typeface="Arial" panose="020B0604020202020204" pitchFamily="34" charset="0"/>
                          <a:cs typeface="Arial" panose="020B0604020202020204" pitchFamily="34" charset="0"/>
                        </a:rPr>
                        <a:t>0uM 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10uM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1" u="none" strike="noStrike" dirty="0" smtClean="0">
                          <a:effectLst/>
                          <a:latin typeface="Arial" panose="020B0604020202020204" pitchFamily="34" charset="0"/>
                          <a:cs typeface="Arial" panose="020B0604020202020204" pitchFamily="34" charset="0"/>
                        </a:rPr>
                        <a:t>25uM </a:t>
                      </a:r>
                      <a:r>
                        <a:rPr lang="en-US" sz="1000" b="1" u="none" strike="noStrike" dirty="0">
                          <a:effectLst/>
                          <a:latin typeface="Arial" panose="020B0604020202020204" pitchFamily="34" charset="0"/>
                          <a:cs typeface="Arial" panose="020B0604020202020204" pitchFamily="34" charset="0"/>
                        </a:rPr>
                        <a:t>DHP1c</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38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1172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0.234375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382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553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0.46875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394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567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0.9375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218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456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641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1.875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358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573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709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1271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3.75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597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747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865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1409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7.5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1022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1178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1289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1714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034">
                <a:tc>
                  <a:txBody>
                    <a:bodyPr/>
                    <a:lstStyle/>
                    <a:p>
                      <a:pPr algn="ctr" fontAlgn="b"/>
                      <a:r>
                        <a:rPr lang="en-US" sz="1000" b="1" u="none" strike="noStrike" dirty="0">
                          <a:effectLst/>
                          <a:latin typeface="Arial" panose="020B0604020202020204" pitchFamily="34" charset="0"/>
                          <a:cs typeface="Arial" panose="020B0604020202020204" pitchFamily="34" charset="0"/>
                        </a:rPr>
                        <a:t>15</a:t>
                      </a:r>
                      <a:endParaRPr lang="en-US" sz="1000" b="1" i="0" u="none" strike="noStrike" dirty="0">
                        <a:effectLst/>
                        <a:latin typeface="Arial" panose="020B060402020202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1715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1813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a:rPr>
                        <a:t>1961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a:rPr>
                        <a:t>2403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0" name="Chart 9"/>
          <p:cNvGraphicFramePr>
            <a:graphicFrameLocks/>
          </p:cNvGraphicFramePr>
          <p:nvPr>
            <p:extLst>
              <p:ext uri="{D42A27DB-BD31-4B8C-83A1-F6EECF244321}">
                <p14:modId xmlns:p14="http://schemas.microsoft.com/office/powerpoint/2010/main" val="1616644207"/>
              </p:ext>
            </p:extLst>
          </p:nvPr>
        </p:nvGraphicFramePr>
        <p:xfrm>
          <a:off x="9525" y="1981200"/>
          <a:ext cx="4572000" cy="25098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806048198"/>
              </p:ext>
            </p:extLst>
          </p:nvPr>
        </p:nvGraphicFramePr>
        <p:xfrm>
          <a:off x="4572000" y="1981200"/>
          <a:ext cx="4572000" cy="25098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2779760019"/>
              </p:ext>
            </p:extLst>
          </p:nvPr>
        </p:nvGraphicFramePr>
        <p:xfrm>
          <a:off x="-38100" y="4419600"/>
          <a:ext cx="4572000" cy="250983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878995077"/>
              </p:ext>
            </p:extLst>
          </p:nvPr>
        </p:nvGraphicFramePr>
        <p:xfrm>
          <a:off x="4591050" y="4419600"/>
          <a:ext cx="4572000" cy="250983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095336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9053</TotalTime>
  <Words>1240</Words>
  <Application>Microsoft Office PowerPoint</Application>
  <PresentationFormat>On-screen Show (4:3)</PresentationFormat>
  <Paragraphs>750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xguan</dc:creator>
  <cp:lastModifiedBy>xguan</cp:lastModifiedBy>
  <cp:revision>26</cp:revision>
  <cp:lastPrinted>2015-12-21T19:32:23Z</cp:lastPrinted>
  <dcterms:created xsi:type="dcterms:W3CDTF">2015-12-02T14:53:39Z</dcterms:created>
  <dcterms:modified xsi:type="dcterms:W3CDTF">2015-12-22T22:49:25Z</dcterms:modified>
</cp:coreProperties>
</file>