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5" r:id="rId3"/>
    <p:sldId id="289" r:id="rId4"/>
    <p:sldId id="287" r:id="rId5"/>
    <p:sldId id="276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15\11.30.2015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15\11.30.2015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15\11.30.2015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15\11.30.2015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2015\11.30.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100"/>
              <a:t>0uM DHP1c</a:t>
            </a:r>
          </a:p>
        </c:rich>
      </c:tx>
      <c:layout>
        <c:manualLayout>
          <c:xMode val="edge"/>
          <c:yMode val="edge"/>
          <c:x val="0.40611986001749784"/>
          <c:y val="4.836687080781569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056430446194225"/>
          <c:y val="9.4201916620887505E-2"/>
          <c:w val="0.76577978155956317"/>
          <c:h val="0.75573643410852709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40451612903225809"/>
                  <c:y val="-5.5698284807422331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8957568"/>
        <c:axId val="308959488"/>
      </c:scatterChart>
      <c:valAx>
        <c:axId val="30895756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17459698586063838"/>
              <c:y val="0.9287969236403589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8959488"/>
        <c:crosses val="autoZero"/>
        <c:crossBetween val="midCat"/>
      </c:valAx>
      <c:valAx>
        <c:axId val="3089594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AFU</a:t>
                </a:r>
              </a:p>
            </c:rich>
          </c:tx>
          <c:layout>
            <c:manualLayout>
              <c:xMode val="edge"/>
              <c:yMode val="edge"/>
              <c:x val="2.1377697003155855E-2"/>
              <c:y val="0.3917538920005503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8957568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100uM DHP1c</a:t>
            </a:r>
          </a:p>
        </c:rich>
      </c:tx>
      <c:layout>
        <c:manualLayout>
          <c:xMode val="edge"/>
          <c:yMode val="edge"/>
          <c:x val="0.41469194312796209"/>
          <c:y val="1.71231816361937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0293838862559242"/>
                  <c:y val="0.30979385203968146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Sheet2!$P$87:$P$94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162</c:v>
                </c:pt>
                <c:pt idx="3">
                  <c:v>280</c:v>
                </c:pt>
                <c:pt idx="4">
                  <c:v>411</c:v>
                </c:pt>
                <c:pt idx="5">
                  <c:v>526</c:v>
                </c:pt>
                <c:pt idx="6">
                  <c:v>728</c:v>
                </c:pt>
                <c:pt idx="7">
                  <c:v>1344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4"/>
            <c:dispRSqr val="1"/>
            <c:dispEq val="1"/>
            <c:trendlineLbl>
              <c:layout>
                <c:manualLayout>
                  <c:x val="0.18325434439178515"/>
                  <c:y val="-0.14956964277770363"/>
                </c:manualLayout>
              </c:layout>
              <c:numFmt formatCode="General" sourceLinked="0"/>
            </c:trendlineLbl>
          </c:trendline>
          <c:xVal>
            <c:numRef>
              <c:f>Sheet2!$K$87:$K$93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Sheet2!$P$87:$P$93</c:f>
              <c:numCache>
                <c:formatCode>General</c:formatCode>
                <c:ptCount val="7"/>
                <c:pt idx="0">
                  <c:v>0</c:v>
                </c:pt>
                <c:pt idx="1">
                  <c:v>62</c:v>
                </c:pt>
                <c:pt idx="2">
                  <c:v>162</c:v>
                </c:pt>
                <c:pt idx="3">
                  <c:v>280</c:v>
                </c:pt>
                <c:pt idx="4">
                  <c:v>411</c:v>
                </c:pt>
                <c:pt idx="5">
                  <c:v>526</c:v>
                </c:pt>
                <c:pt idx="6">
                  <c:v>728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6046080"/>
        <c:axId val="266077312"/>
      </c:scatterChart>
      <c:valAx>
        <c:axId val="26604608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1594821833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6077312"/>
        <c:crosses val="autoZero"/>
        <c:crossBetween val="midCat"/>
      </c:valAx>
      <c:valAx>
        <c:axId val="26607731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3922772365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604608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71062992125984"/>
          <c:y val="5.1400554097404488E-2"/>
          <c:w val="0.82436001749781285"/>
          <c:h val="0.8350165441744456"/>
        </c:manualLayout>
      </c:layout>
      <c:scatterChart>
        <c:scatterStyle val="lineMarker"/>
        <c:varyColors val="0"/>
        <c:ser>
          <c:idx val="0"/>
          <c:order val="0"/>
          <c:tx>
            <c:v>200uM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Sheet2!$Q$79:$Q$86</c:f>
              <c:numCache>
                <c:formatCode>General</c:formatCode>
                <c:ptCount val="8"/>
                <c:pt idx="0">
                  <c:v>2435</c:v>
                </c:pt>
                <c:pt idx="1">
                  <c:v>2601</c:v>
                </c:pt>
                <c:pt idx="2">
                  <c:v>2385</c:v>
                </c:pt>
                <c:pt idx="3">
                  <c:v>2173</c:v>
                </c:pt>
                <c:pt idx="4">
                  <c:v>2063</c:v>
                </c:pt>
                <c:pt idx="5">
                  <c:v>2127</c:v>
                </c:pt>
                <c:pt idx="6">
                  <c:v>2042</c:v>
                </c:pt>
                <c:pt idx="7">
                  <c:v>2767</c:v>
                </c:pt>
              </c:numCache>
            </c:numRef>
          </c:yVal>
          <c:smooth val="0"/>
        </c:ser>
        <c:ser>
          <c:idx val="1"/>
          <c:order val="1"/>
          <c:tx>
            <c:v>300uM DHP1c</c:v>
          </c:tx>
          <c:spPr>
            <a:ln w="28575">
              <a:noFill/>
            </a:ln>
          </c:spPr>
          <c:trendline>
            <c:spPr>
              <a:ln>
                <a:solidFill>
                  <a:srgbClr val="C0000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Sheet2!$R$79:$R$86</c:f>
              <c:numCache>
                <c:formatCode>General</c:formatCode>
                <c:ptCount val="8"/>
                <c:pt idx="0">
                  <c:v>2993</c:v>
                </c:pt>
                <c:pt idx="1">
                  <c:v>3419</c:v>
                </c:pt>
                <c:pt idx="2">
                  <c:v>3170</c:v>
                </c:pt>
                <c:pt idx="3">
                  <c:v>2957</c:v>
                </c:pt>
                <c:pt idx="4">
                  <c:v>2843</c:v>
                </c:pt>
                <c:pt idx="5">
                  <c:v>2757</c:v>
                </c:pt>
                <c:pt idx="6">
                  <c:v>2704</c:v>
                </c:pt>
                <c:pt idx="7">
                  <c:v>2744</c:v>
                </c:pt>
              </c:numCache>
            </c:numRef>
          </c:yVal>
          <c:smooth val="0"/>
        </c:ser>
        <c:ser>
          <c:idx val="2"/>
          <c:order val="2"/>
          <c:tx>
            <c:v>400uM DHP1c</c:v>
          </c:tx>
          <c:spPr>
            <a:ln w="28575">
              <a:noFill/>
            </a:ln>
          </c:spPr>
          <c:trendline>
            <c:spPr>
              <a:ln>
                <a:solidFill>
                  <a:srgbClr val="00B05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Sheet2!$S$79:$S$86</c:f>
              <c:numCache>
                <c:formatCode>General</c:formatCode>
                <c:ptCount val="8"/>
                <c:pt idx="0">
                  <c:v>3781</c:v>
                </c:pt>
                <c:pt idx="1">
                  <c:v>3906</c:v>
                </c:pt>
                <c:pt idx="2">
                  <c:v>3702</c:v>
                </c:pt>
                <c:pt idx="3">
                  <c:v>3615</c:v>
                </c:pt>
                <c:pt idx="4">
                  <c:v>3397</c:v>
                </c:pt>
                <c:pt idx="5">
                  <c:v>3224</c:v>
                </c:pt>
                <c:pt idx="6">
                  <c:v>3245</c:v>
                </c:pt>
                <c:pt idx="7">
                  <c:v>3416</c:v>
                </c:pt>
              </c:numCache>
            </c:numRef>
          </c:yVal>
          <c:smooth val="0"/>
        </c:ser>
        <c:ser>
          <c:idx val="3"/>
          <c:order val="3"/>
          <c:tx>
            <c:v>500uM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Sheet2!$T$79:$T$86</c:f>
              <c:numCache>
                <c:formatCode>General</c:formatCode>
                <c:ptCount val="8"/>
                <c:pt idx="0">
                  <c:v>4656</c:v>
                </c:pt>
                <c:pt idx="1">
                  <c:v>4629</c:v>
                </c:pt>
                <c:pt idx="2">
                  <c:v>4403</c:v>
                </c:pt>
                <c:pt idx="3">
                  <c:v>4249</c:v>
                </c:pt>
                <c:pt idx="4">
                  <c:v>4022</c:v>
                </c:pt>
                <c:pt idx="5">
                  <c:v>3755</c:v>
                </c:pt>
                <c:pt idx="6">
                  <c:v>3837</c:v>
                </c:pt>
                <c:pt idx="7">
                  <c:v>3821</c:v>
                </c:pt>
              </c:numCache>
            </c:numRef>
          </c:yVal>
          <c:smooth val="0"/>
        </c:ser>
        <c:ser>
          <c:idx val="4"/>
          <c:order val="4"/>
          <c:tx>
            <c:v>1000uM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5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Sheet2!$U$79:$U$86</c:f>
              <c:numCache>
                <c:formatCode>General</c:formatCode>
                <c:ptCount val="8"/>
                <c:pt idx="0">
                  <c:v>5556</c:v>
                </c:pt>
                <c:pt idx="1">
                  <c:v>5570</c:v>
                </c:pt>
                <c:pt idx="2">
                  <c:v>5450</c:v>
                </c:pt>
                <c:pt idx="3">
                  <c:v>5216</c:v>
                </c:pt>
                <c:pt idx="4">
                  <c:v>5037</c:v>
                </c:pt>
                <c:pt idx="5">
                  <c:v>4647</c:v>
                </c:pt>
                <c:pt idx="6">
                  <c:v>4513</c:v>
                </c:pt>
                <c:pt idx="7">
                  <c:v>4547</c:v>
                </c:pt>
              </c:numCache>
            </c:numRef>
          </c:yVal>
          <c:smooth val="0"/>
        </c:ser>
        <c:ser>
          <c:idx val="5"/>
          <c:order val="5"/>
          <c:tx>
            <c:v>2000uM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6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Sheet2!$V$79:$V$86</c:f>
              <c:numCache>
                <c:formatCode>General</c:formatCode>
                <c:ptCount val="8"/>
                <c:pt idx="0">
                  <c:v>6713</c:v>
                </c:pt>
                <c:pt idx="1">
                  <c:v>6549</c:v>
                </c:pt>
                <c:pt idx="2">
                  <c:v>6382</c:v>
                </c:pt>
                <c:pt idx="3">
                  <c:v>6358</c:v>
                </c:pt>
                <c:pt idx="4">
                  <c:v>5902</c:v>
                </c:pt>
                <c:pt idx="5">
                  <c:v>5320</c:v>
                </c:pt>
                <c:pt idx="6">
                  <c:v>5209</c:v>
                </c:pt>
                <c:pt idx="7">
                  <c:v>4656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9393664"/>
        <c:axId val="309399936"/>
      </c:scatterChart>
      <c:valAx>
        <c:axId val="309393664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[Flour de Lys Standard], uM</a:t>
                </a:r>
              </a:p>
            </c:rich>
          </c:tx>
          <c:layout>
            <c:manualLayout>
              <c:xMode val="edge"/>
              <c:yMode val="edge"/>
              <c:x val="0.397098989569309"/>
              <c:y val="0.94098676849455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09399936"/>
        <c:crosses val="autoZero"/>
        <c:crossBetween val="midCat"/>
      </c:valAx>
      <c:valAx>
        <c:axId val="3093999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0363238273972231E-2"/>
              <c:y val="0.412796943178750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09393664"/>
        <c:crosses val="autoZero"/>
        <c:crossBetween val="midCat"/>
      </c:valAx>
      <c:spPr>
        <a:ln>
          <a:solidFill>
            <a:srgbClr val="000000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4163518420301102"/>
          <c:y val="6.8948080995298297E-2"/>
          <c:w val="0.29659245962130376"/>
          <c:h val="0.2794999060643629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DHP2c!$Z$14:$Z$21</c:f>
              <c:numCache>
                <c:formatCode>General</c:formatCode>
                <c:ptCount val="8"/>
                <c:pt idx="0">
                  <c:v>0</c:v>
                </c:pt>
                <c:pt idx="1">
                  <c:v>91</c:v>
                </c:pt>
                <c:pt idx="2">
                  <c:v>160</c:v>
                </c:pt>
                <c:pt idx="3">
                  <c:v>275</c:v>
                </c:pt>
                <c:pt idx="4">
                  <c:v>535</c:v>
                </c:pt>
                <c:pt idx="5">
                  <c:v>906</c:v>
                </c:pt>
                <c:pt idx="6">
                  <c:v>1618</c:v>
                </c:pt>
                <c:pt idx="7">
                  <c:v>2719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154176"/>
        <c:axId val="287155712"/>
      </c:scatterChart>
      <c:valAx>
        <c:axId val="28715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7155712"/>
        <c:crosses val="autoZero"/>
        <c:crossBetween val="midCat"/>
      </c:valAx>
      <c:valAx>
        <c:axId val="28715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8715417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DHP2c!$AA$14:$AA$21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99</c:v>
                </c:pt>
                <c:pt idx="3">
                  <c:v>219</c:v>
                </c:pt>
                <c:pt idx="4">
                  <c:v>320</c:v>
                </c:pt>
                <c:pt idx="5">
                  <c:v>767</c:v>
                </c:pt>
                <c:pt idx="6">
                  <c:v>1342</c:v>
                </c:pt>
                <c:pt idx="7">
                  <c:v>2564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087232"/>
        <c:axId val="287089024"/>
      </c:scatterChart>
      <c:valAx>
        <c:axId val="28708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7089024"/>
        <c:crosses val="autoZero"/>
        <c:crossBetween val="midCat"/>
      </c:valAx>
      <c:valAx>
        <c:axId val="287089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870872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DHP2c!$AB$14:$AB$21</c:f>
              <c:numCache>
                <c:formatCode>General</c:formatCode>
                <c:ptCount val="8"/>
                <c:pt idx="0">
                  <c:v>0</c:v>
                </c:pt>
                <c:pt idx="1">
                  <c:v>15</c:v>
                </c:pt>
                <c:pt idx="2">
                  <c:v>99</c:v>
                </c:pt>
                <c:pt idx="3">
                  <c:v>258</c:v>
                </c:pt>
                <c:pt idx="4">
                  <c:v>406</c:v>
                </c:pt>
                <c:pt idx="5">
                  <c:v>725</c:v>
                </c:pt>
                <c:pt idx="6">
                  <c:v>1361</c:v>
                </c:pt>
                <c:pt idx="7">
                  <c:v>2323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135232"/>
        <c:axId val="287136768"/>
      </c:scatterChart>
      <c:valAx>
        <c:axId val="28713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7136768"/>
        <c:crosses val="autoZero"/>
        <c:crossBetween val="midCat"/>
      </c:valAx>
      <c:valAx>
        <c:axId val="287136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871352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DHP2c!$AC$14:$AC$21</c:f>
              <c:numCache>
                <c:formatCode>General</c:formatCode>
                <c:ptCount val="8"/>
                <c:pt idx="0">
                  <c:v>0</c:v>
                </c:pt>
                <c:pt idx="1">
                  <c:v>11</c:v>
                </c:pt>
                <c:pt idx="2">
                  <c:v>96</c:v>
                </c:pt>
                <c:pt idx="3">
                  <c:v>255</c:v>
                </c:pt>
                <c:pt idx="4">
                  <c:v>408</c:v>
                </c:pt>
                <c:pt idx="5">
                  <c:v>674</c:v>
                </c:pt>
                <c:pt idx="6">
                  <c:v>1285</c:v>
                </c:pt>
                <c:pt idx="7">
                  <c:v>2292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7195520"/>
        <c:axId val="287197056"/>
      </c:scatterChart>
      <c:valAx>
        <c:axId val="28719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7197056"/>
        <c:crosses val="autoZero"/>
        <c:crossBetween val="midCat"/>
      </c:valAx>
      <c:valAx>
        <c:axId val="287197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8719552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0uM </a:t>
            </a:r>
            <a:r>
              <a:rPr lang="en-US" sz="1100" dirty="0" smtClean="0"/>
              <a:t>DHP2c</a:t>
            </a:r>
            <a:endParaRPr lang="en-US" sz="1100" dirty="0"/>
          </a:p>
        </c:rich>
      </c:tx>
      <c:layout>
        <c:manualLayout>
          <c:xMode val="edge"/>
          <c:yMode val="edge"/>
          <c:x val="0.41410734038719299"/>
          <c:y val="4.629629629629629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247501262788483"/>
          <c:y val="9.3067220764071146E-2"/>
          <c:w val="0.75803811069243043"/>
          <c:h val="0.75391586468358118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9698594722906551E-2"/>
                  <c:y val="0.4164129483814523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DHP2c!$Z$14:$Z$21</c:f>
              <c:numCache>
                <c:formatCode>General</c:formatCode>
                <c:ptCount val="8"/>
                <c:pt idx="0">
                  <c:v>0</c:v>
                </c:pt>
                <c:pt idx="1">
                  <c:v>91</c:v>
                </c:pt>
                <c:pt idx="2">
                  <c:v>160</c:v>
                </c:pt>
                <c:pt idx="3">
                  <c:v>275</c:v>
                </c:pt>
                <c:pt idx="4">
                  <c:v>535</c:v>
                </c:pt>
                <c:pt idx="5">
                  <c:v>906</c:v>
                </c:pt>
                <c:pt idx="6">
                  <c:v>1618</c:v>
                </c:pt>
                <c:pt idx="7">
                  <c:v>2719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2024632735349457E-2"/>
                  <c:y val="-0.18364095455341681"/>
                </c:manualLayout>
              </c:layout>
              <c:numFmt formatCode="General" sourceLinked="0"/>
            </c:trendlineLbl>
          </c:trendline>
          <c:xVal>
            <c:numRef>
              <c:f>DHP2c!$A$14:$A$20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DHP2c!$Z$14:$Z$20</c:f>
              <c:numCache>
                <c:formatCode>General</c:formatCode>
                <c:ptCount val="7"/>
                <c:pt idx="0">
                  <c:v>0</c:v>
                </c:pt>
                <c:pt idx="1">
                  <c:v>91</c:v>
                </c:pt>
                <c:pt idx="2">
                  <c:v>160</c:v>
                </c:pt>
                <c:pt idx="3">
                  <c:v>275</c:v>
                </c:pt>
                <c:pt idx="4">
                  <c:v>535</c:v>
                </c:pt>
                <c:pt idx="5">
                  <c:v>906</c:v>
                </c:pt>
                <c:pt idx="6">
                  <c:v>1618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57280"/>
        <c:axId val="99528704"/>
      </c:scatterChart>
      <c:valAx>
        <c:axId val="95457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528704"/>
        <c:crosses val="autoZero"/>
        <c:crossBetween val="midCat"/>
      </c:valAx>
      <c:valAx>
        <c:axId val="995287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4572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5uM </a:t>
            </a:r>
            <a:r>
              <a:rPr lang="en-US" sz="1100" dirty="0" smtClean="0"/>
              <a:t>DHP2c</a:t>
            </a:r>
            <a:endParaRPr lang="en-US" sz="1100" dirty="0"/>
          </a:p>
        </c:rich>
      </c:tx>
      <c:layout>
        <c:manualLayout>
          <c:xMode val="edge"/>
          <c:yMode val="edge"/>
          <c:x val="0.41410734038719299"/>
          <c:y val="4.629629629629629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247501262788483"/>
          <c:y val="9.3067220764071146E-2"/>
          <c:w val="0.75803811069243043"/>
          <c:h val="0.75391586468358118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9698594722906551E-2"/>
                  <c:y val="0.4164129483814523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DHP2c!$AA$14:$AA$21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99</c:v>
                </c:pt>
                <c:pt idx="3">
                  <c:v>219</c:v>
                </c:pt>
                <c:pt idx="4">
                  <c:v>320</c:v>
                </c:pt>
                <c:pt idx="5">
                  <c:v>767</c:v>
                </c:pt>
                <c:pt idx="6">
                  <c:v>1342</c:v>
                </c:pt>
                <c:pt idx="7">
                  <c:v>2564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3909962741139804E-2"/>
                  <c:y val="-9.6852036918430431E-2"/>
                </c:manualLayout>
              </c:layout>
              <c:numFmt formatCode="General" sourceLinked="0"/>
            </c:trendlineLbl>
          </c:trendline>
          <c:xVal>
            <c:numRef>
              <c:f>DHP2c!$A$14:$A$20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DHP2c!$AA$14:$AA$20</c:f>
              <c:numCache>
                <c:formatCode>General</c:formatCode>
                <c:ptCount val="7"/>
                <c:pt idx="0">
                  <c:v>0</c:v>
                </c:pt>
                <c:pt idx="1">
                  <c:v>67</c:v>
                </c:pt>
                <c:pt idx="2">
                  <c:v>99</c:v>
                </c:pt>
                <c:pt idx="3">
                  <c:v>219</c:v>
                </c:pt>
                <c:pt idx="4">
                  <c:v>320</c:v>
                </c:pt>
                <c:pt idx="5">
                  <c:v>767</c:v>
                </c:pt>
                <c:pt idx="6">
                  <c:v>1342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6225280"/>
        <c:axId val="236227200"/>
      </c:scatterChart>
      <c:valAx>
        <c:axId val="236225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6227200"/>
        <c:crosses val="autoZero"/>
        <c:crossBetween val="midCat"/>
      </c:valAx>
      <c:valAx>
        <c:axId val="236227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62252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10uM </a:t>
            </a:r>
            <a:r>
              <a:rPr lang="en-US" sz="1100" dirty="0" smtClean="0"/>
              <a:t>DHP2c</a:t>
            </a:r>
            <a:endParaRPr lang="en-US" sz="1100" dirty="0"/>
          </a:p>
        </c:rich>
      </c:tx>
      <c:layout>
        <c:manualLayout>
          <c:xMode val="edge"/>
          <c:yMode val="edge"/>
          <c:x val="0.41410734038719299"/>
          <c:y val="4.629629629629629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247501262788483"/>
          <c:y val="9.3067220764071146E-2"/>
          <c:w val="0.75803811069243043"/>
          <c:h val="0.75391586468358118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0.10332951562872823"/>
                  <c:y val="0.416167666541682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DHP2c!$AB$14:$AB$21</c:f>
              <c:numCache>
                <c:formatCode>General</c:formatCode>
                <c:ptCount val="8"/>
                <c:pt idx="0">
                  <c:v>0</c:v>
                </c:pt>
                <c:pt idx="1">
                  <c:v>15</c:v>
                </c:pt>
                <c:pt idx="2">
                  <c:v>99</c:v>
                </c:pt>
                <c:pt idx="3">
                  <c:v>258</c:v>
                </c:pt>
                <c:pt idx="4">
                  <c:v>406</c:v>
                </c:pt>
                <c:pt idx="5">
                  <c:v>725</c:v>
                </c:pt>
                <c:pt idx="6">
                  <c:v>1361</c:v>
                </c:pt>
                <c:pt idx="7">
                  <c:v>2323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2024632735349457E-2"/>
                  <c:y val="-0.18364095455341681"/>
                </c:manualLayout>
              </c:layout>
              <c:numFmt formatCode="General" sourceLinked="0"/>
            </c:trendlineLbl>
          </c:trendline>
          <c:xVal>
            <c:numRef>
              <c:f>DHP2c!$A$14:$A$20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DHP2c!$AB$14:$AB$20</c:f>
              <c:numCache>
                <c:formatCode>General</c:formatCode>
                <c:ptCount val="7"/>
                <c:pt idx="0">
                  <c:v>0</c:v>
                </c:pt>
                <c:pt idx="1">
                  <c:v>15</c:v>
                </c:pt>
                <c:pt idx="2">
                  <c:v>99</c:v>
                </c:pt>
                <c:pt idx="3">
                  <c:v>258</c:v>
                </c:pt>
                <c:pt idx="4">
                  <c:v>406</c:v>
                </c:pt>
                <c:pt idx="5">
                  <c:v>725</c:v>
                </c:pt>
                <c:pt idx="6">
                  <c:v>1361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7700608"/>
        <c:axId val="237702528"/>
      </c:scatterChart>
      <c:valAx>
        <c:axId val="237700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7702528"/>
        <c:crosses val="autoZero"/>
        <c:crossBetween val="midCat"/>
      </c:valAx>
      <c:valAx>
        <c:axId val="2377025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770060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en-US" sz="1100" dirty="0"/>
              <a:t>25uM </a:t>
            </a:r>
            <a:r>
              <a:rPr lang="en-US" sz="1100" dirty="0" smtClean="0"/>
              <a:t>DHP2c</a:t>
            </a:r>
            <a:endParaRPr lang="en-US" sz="1100" dirty="0"/>
          </a:p>
        </c:rich>
      </c:tx>
      <c:layout>
        <c:manualLayout>
          <c:xMode val="edge"/>
          <c:yMode val="edge"/>
          <c:x val="0.41410734038719299"/>
          <c:y val="4.629629629629629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247501262788483"/>
          <c:y val="9.3067220764071146E-2"/>
          <c:w val="0.75803811069243043"/>
          <c:h val="0.75391586468358118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3.9698594722906551E-2"/>
                  <c:y val="0.4164129483814523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DHP2c!$AC$14:$AC$21</c:f>
              <c:numCache>
                <c:formatCode>General</c:formatCode>
                <c:ptCount val="8"/>
                <c:pt idx="0">
                  <c:v>0</c:v>
                </c:pt>
                <c:pt idx="1">
                  <c:v>11</c:v>
                </c:pt>
                <c:pt idx="2">
                  <c:v>96</c:v>
                </c:pt>
                <c:pt idx="3">
                  <c:v>255</c:v>
                </c:pt>
                <c:pt idx="4">
                  <c:v>408</c:v>
                </c:pt>
                <c:pt idx="5">
                  <c:v>674</c:v>
                </c:pt>
                <c:pt idx="6">
                  <c:v>1285</c:v>
                </c:pt>
                <c:pt idx="7">
                  <c:v>2292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2024632735349457E-2"/>
                  <c:y val="-0.18364095455341681"/>
                </c:manualLayout>
              </c:layout>
              <c:numFmt formatCode="General" sourceLinked="0"/>
            </c:trendlineLbl>
          </c:trendline>
          <c:xVal>
            <c:numRef>
              <c:f>DHP2c!$A$14:$A$20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DHP2c!$AC$14:$AC$20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96</c:v>
                </c:pt>
                <c:pt idx="3">
                  <c:v>255</c:v>
                </c:pt>
                <c:pt idx="4">
                  <c:v>408</c:v>
                </c:pt>
                <c:pt idx="5">
                  <c:v>674</c:v>
                </c:pt>
                <c:pt idx="6">
                  <c:v>1285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280704"/>
        <c:axId val="238311296"/>
      </c:scatterChart>
      <c:valAx>
        <c:axId val="2382807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8311296"/>
        <c:crosses val="autoZero"/>
        <c:crossBetween val="midCat"/>
      </c:valAx>
      <c:valAx>
        <c:axId val="238311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828070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100uM DHP1c</a:t>
            </a:r>
          </a:p>
        </c:rich>
      </c:tx>
      <c:layout>
        <c:manualLayout>
          <c:xMode val="edge"/>
          <c:yMode val="edge"/>
          <c:x val="0.41469194312796209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0.11510146392151306"/>
          <c:w val="0.79620853080568721"/>
          <c:h val="0.7239411365777193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8556082148499211"/>
                  <c:y val="-3.4244628261603845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Sheet2!$P$87:$P$94</c:f>
              <c:numCache>
                <c:formatCode>General</c:formatCode>
                <c:ptCount val="8"/>
                <c:pt idx="0">
                  <c:v>0</c:v>
                </c:pt>
                <c:pt idx="1">
                  <c:v>62</c:v>
                </c:pt>
                <c:pt idx="2">
                  <c:v>162</c:v>
                </c:pt>
                <c:pt idx="3">
                  <c:v>280</c:v>
                </c:pt>
                <c:pt idx="4">
                  <c:v>411</c:v>
                </c:pt>
                <c:pt idx="5">
                  <c:v>526</c:v>
                </c:pt>
                <c:pt idx="6">
                  <c:v>728</c:v>
                </c:pt>
                <c:pt idx="7">
                  <c:v>1344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3967360"/>
        <c:axId val="294061184"/>
      </c:scatterChart>
      <c:valAx>
        <c:axId val="29396736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5100445870917873"/>
              <c:y val="0.9277071230159260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4061184"/>
        <c:crosses val="autoZero"/>
        <c:crossBetween val="midCat"/>
      </c:valAx>
      <c:valAx>
        <c:axId val="29406118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396736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25uM DHP1c</a:t>
            </a:r>
          </a:p>
        </c:rich>
      </c:tx>
      <c:layout>
        <c:manualLayout>
          <c:xMode val="edge"/>
          <c:yMode val="edge"/>
          <c:x val="0.46208530805687204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0.12993091950554683"/>
          <c:w val="0.79620853080568721"/>
          <c:h val="0.70340395906415987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6202988684712896"/>
                  <c:y val="-1.4796340655506128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9715200"/>
        <c:axId val="300246528"/>
      </c:scatterChart>
      <c:valAx>
        <c:axId val="29971520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0246528"/>
        <c:crosses val="autoZero"/>
        <c:crossBetween val="midCat"/>
      </c:valAx>
      <c:valAx>
        <c:axId val="30024652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97152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10uM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555795743512368"/>
          <c:y val="0.12819084287306079"/>
          <c:w val="0.77023905680136828"/>
          <c:h val="0.70305501659583869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1904026734867059"/>
                  <c:y val="5.6125794602686014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Sheet2!$M$87:$M$94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43</c:v>
                </c:pt>
                <c:pt idx="3">
                  <c:v>146</c:v>
                </c:pt>
                <c:pt idx="4">
                  <c:v>281</c:v>
                </c:pt>
                <c:pt idx="5">
                  <c:v>536</c:v>
                </c:pt>
                <c:pt idx="6">
                  <c:v>1014</c:v>
                </c:pt>
                <c:pt idx="7">
                  <c:v>1761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828160"/>
        <c:axId val="300887040"/>
      </c:scatterChart>
      <c:valAx>
        <c:axId val="30082816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0887040"/>
        <c:crosses val="autoZero"/>
        <c:crossBetween val="midCat"/>
      </c:valAx>
      <c:valAx>
        <c:axId val="300887040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50446059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082816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300"/>
              <a:t>50uM DHP1c</a:t>
            </a:r>
          </a:p>
        </c:rich>
      </c:tx>
      <c:layout>
        <c:manualLayout>
          <c:xMode val="edge"/>
          <c:yMode val="edge"/>
          <c:x val="0.4218009478672986"/>
          <c:y val="1.712331630477496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114875182052943"/>
          <c:y val="0.12600587171146743"/>
          <c:w val="0.78908811870359774"/>
          <c:h val="0.71303660796422397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5531334620627667"/>
                  <c:y val="2.5643621446272079E-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3175">
                <a:solidFill>
                  <a:srgbClr val="FF0000"/>
                </a:solidFill>
                <a:prstDash val="solid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Sheet2!$O$87:$O$94</c:f>
              <c:numCache>
                <c:formatCode>General</c:formatCode>
                <c:ptCount val="8"/>
                <c:pt idx="0">
                  <c:v>0</c:v>
                </c:pt>
                <c:pt idx="1">
                  <c:v>42</c:v>
                </c:pt>
                <c:pt idx="2">
                  <c:v>125</c:v>
                </c:pt>
                <c:pt idx="3">
                  <c:v>212</c:v>
                </c:pt>
                <c:pt idx="4">
                  <c:v>303</c:v>
                </c:pt>
                <c:pt idx="5">
                  <c:v>508</c:v>
                </c:pt>
                <c:pt idx="6">
                  <c:v>991</c:v>
                </c:pt>
                <c:pt idx="7">
                  <c:v>1655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624320"/>
        <c:axId val="301771776"/>
      </c:scatterChart>
      <c:valAx>
        <c:axId val="301624320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5090674983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1771776"/>
        <c:crosses val="autoZero"/>
        <c:crossBetween val="midCat"/>
      </c:valAx>
      <c:valAx>
        <c:axId val="30177177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443584190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01624320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0uM DHP1c</a:t>
            </a:r>
          </a:p>
        </c:rich>
      </c:tx>
      <c:layout>
        <c:manualLayout>
          <c:xMode val="edge"/>
          <c:yMode val="edge"/>
          <c:x val="0.42992923984264436"/>
          <c:y val="1.718213058419244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714987236243733"/>
          <c:y val="9.965669182470141E-2"/>
          <c:w val="0.74821939511045488"/>
          <c:h val="0.6975968427729099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1.8559984039999752E-2"/>
                  <c:y val="0.2122369239927483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Sheet2!$L$87:$L$94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  <c:pt idx="7">
                  <c:v>1936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3991122249861282E-2"/>
                  <c:y val="-2.2220418323998159E-3"/>
                </c:manualLayout>
              </c:layout>
              <c:numFmt formatCode="General" sourceLinked="0"/>
            </c:trendlineLbl>
          </c:trendline>
          <c:xVal>
            <c:numRef>
              <c:f>Sheet2!$K$87:$K$93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Sheet2!$L$87:$L$93</c:f>
              <c:numCache>
                <c:formatCode>General</c:formatCode>
                <c:ptCount val="7"/>
                <c:pt idx="0">
                  <c:v>0</c:v>
                </c:pt>
                <c:pt idx="1">
                  <c:v>61</c:v>
                </c:pt>
                <c:pt idx="2">
                  <c:v>109</c:v>
                </c:pt>
                <c:pt idx="3">
                  <c:v>207</c:v>
                </c:pt>
                <c:pt idx="4">
                  <c:v>357</c:v>
                </c:pt>
                <c:pt idx="5">
                  <c:v>637</c:v>
                </c:pt>
                <c:pt idx="6">
                  <c:v>1117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312640"/>
        <c:axId val="236911616"/>
      </c:scatterChart>
      <c:valAx>
        <c:axId val="217312640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3491736335808381"/>
              <c:y val="0.8900372504983269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36911616"/>
        <c:crosses val="autoZero"/>
        <c:crossBetween val="midCat"/>
      </c:valAx>
      <c:valAx>
        <c:axId val="2369116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1377672209026127E-2"/>
              <c:y val="0.3917540204381668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731264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10uM DHP1c</a:t>
            </a:r>
          </a:p>
        </c:rich>
      </c:tx>
      <c:layout>
        <c:manualLayout>
          <c:xMode val="edge"/>
          <c:yMode val="edge"/>
          <c:x val="0.4218009478672986"/>
          <c:y val="1.712328767123287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69977312767410915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3462682754843722"/>
                  <c:y val="0.38185664774570433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Sheet2!$M$87:$M$94</c:f>
              <c:numCache>
                <c:formatCode>General</c:formatCode>
                <c:ptCount val="8"/>
                <c:pt idx="0">
                  <c:v>0</c:v>
                </c:pt>
                <c:pt idx="1">
                  <c:v>5</c:v>
                </c:pt>
                <c:pt idx="2">
                  <c:v>43</c:v>
                </c:pt>
                <c:pt idx="3">
                  <c:v>146</c:v>
                </c:pt>
                <c:pt idx="4">
                  <c:v>281</c:v>
                </c:pt>
                <c:pt idx="5">
                  <c:v>536</c:v>
                </c:pt>
                <c:pt idx="6">
                  <c:v>1014</c:v>
                </c:pt>
                <c:pt idx="7">
                  <c:v>1761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9857819905213267E-2"/>
                  <c:y val="3.5243950670549744E-2"/>
                </c:manualLayout>
              </c:layout>
              <c:numFmt formatCode="General" sourceLinked="0"/>
            </c:trendlineLbl>
          </c:trendline>
          <c:xVal>
            <c:numRef>
              <c:f>Sheet2!$K$87:$K$93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Sheet2!$M$87:$M$93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43</c:v>
                </c:pt>
                <c:pt idx="3">
                  <c:v>146</c:v>
                </c:pt>
                <c:pt idx="4">
                  <c:v>281</c:v>
                </c:pt>
                <c:pt idx="5">
                  <c:v>536</c:v>
                </c:pt>
                <c:pt idx="6">
                  <c:v>1014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0154112"/>
        <c:axId val="253015552"/>
      </c:scatterChart>
      <c:valAx>
        <c:axId val="24015411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4999820227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3015552"/>
        <c:crosses val="autoZero"/>
        <c:crossBetween val="midCat"/>
      </c:valAx>
      <c:valAx>
        <c:axId val="253015552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13608744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0154112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25uM DHP1c</a:t>
            </a:r>
          </a:p>
        </c:rich>
      </c:tx>
      <c:layout>
        <c:manualLayout>
          <c:xMode val="edge"/>
          <c:yMode val="edge"/>
          <c:x val="0.46208530805687204"/>
          <c:y val="1.712328767123287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0869018085068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20571879936808846"/>
                  <c:y val="0.46461187214611871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Sheet2!$N$87:$N$94</c:f>
              <c:numCache>
                <c:formatCode>General</c:formatCode>
                <c:ptCount val="8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  <c:pt idx="7">
                  <c:v>1632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15200631911532386"/>
                  <c:y val="6.1337144500773016E-2"/>
                </c:manualLayout>
              </c:layout>
              <c:numFmt formatCode="General" sourceLinked="0"/>
            </c:trendlineLbl>
          </c:trendline>
          <c:xVal>
            <c:numRef>
              <c:f>Sheet2!$K$87:$K$93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Sheet2!$N$87:$N$93</c:f>
              <c:numCache>
                <c:formatCode>General</c:formatCode>
                <c:ptCount val="7"/>
                <c:pt idx="0">
                  <c:v>0</c:v>
                </c:pt>
                <c:pt idx="1">
                  <c:v>21</c:v>
                </c:pt>
                <c:pt idx="2">
                  <c:v>30</c:v>
                </c:pt>
                <c:pt idx="3">
                  <c:v>114</c:v>
                </c:pt>
                <c:pt idx="4">
                  <c:v>245</c:v>
                </c:pt>
                <c:pt idx="5">
                  <c:v>459</c:v>
                </c:pt>
                <c:pt idx="6">
                  <c:v>974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4153344"/>
        <c:axId val="264160000"/>
      </c:scatterChart>
      <c:valAx>
        <c:axId val="264153344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4999820227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4160000"/>
        <c:crosses val="autoZero"/>
        <c:crossBetween val="midCat"/>
      </c:valAx>
      <c:valAx>
        <c:axId val="264160000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520555136087440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4153344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50uM DHP1c</a:t>
            </a:r>
          </a:p>
        </c:rich>
      </c:tx>
      <c:layout>
        <c:manualLayout>
          <c:xMode val="edge"/>
          <c:yMode val="edge"/>
          <c:x val="0.4218009478672986"/>
          <c:y val="1.712328767123287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402843601895735"/>
          <c:y val="9.2465908045784806E-2"/>
          <c:w val="0.79620853080568721"/>
          <c:h val="0.7465765908881884"/>
        </c:manualLayout>
      </c:layout>
      <c:scatterChart>
        <c:scatterStyle val="lineMarker"/>
        <c:varyColors val="0"/>
        <c:ser>
          <c:idx val="0"/>
          <c:order val="0"/>
          <c:tx>
            <c:v>0uM DHP1c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12700">
                <a:solidFill>
                  <a:srgbClr val="000080"/>
                </a:solidFill>
                <a:prstDash val="solid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8.8815165876777249E-2"/>
                  <c:y val="0.32231618307985477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5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Sheet2!$K$87:$K$94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Sheet2!$O$87:$O$94</c:f>
              <c:numCache>
                <c:formatCode>General</c:formatCode>
                <c:ptCount val="8"/>
                <c:pt idx="0">
                  <c:v>0</c:v>
                </c:pt>
                <c:pt idx="1">
                  <c:v>42</c:v>
                </c:pt>
                <c:pt idx="2">
                  <c:v>125</c:v>
                </c:pt>
                <c:pt idx="3">
                  <c:v>212</c:v>
                </c:pt>
                <c:pt idx="4">
                  <c:v>303</c:v>
                </c:pt>
                <c:pt idx="5">
                  <c:v>508</c:v>
                </c:pt>
                <c:pt idx="6">
                  <c:v>991</c:v>
                </c:pt>
                <c:pt idx="7">
                  <c:v>1655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9.5134281200631915E-2"/>
                  <c:y val="1.2364721533096035E-2"/>
                </c:manualLayout>
              </c:layout>
              <c:numFmt formatCode="General" sourceLinked="0"/>
            </c:trendlineLbl>
          </c:trendline>
          <c:xVal>
            <c:numRef>
              <c:f>Sheet2!$K$87:$K$93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Sheet2!$O$87:$O$93</c:f>
              <c:numCache>
                <c:formatCode>General</c:formatCode>
                <c:ptCount val="7"/>
                <c:pt idx="0">
                  <c:v>0</c:v>
                </c:pt>
                <c:pt idx="1">
                  <c:v>42</c:v>
                </c:pt>
                <c:pt idx="2">
                  <c:v>125</c:v>
                </c:pt>
                <c:pt idx="3">
                  <c:v>212</c:v>
                </c:pt>
                <c:pt idx="4">
                  <c:v>303</c:v>
                </c:pt>
                <c:pt idx="5">
                  <c:v>508</c:v>
                </c:pt>
                <c:pt idx="6">
                  <c:v>991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5138176"/>
        <c:axId val="265140480"/>
      </c:scatterChart>
      <c:valAx>
        <c:axId val="265138176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[Fluor de Lys Standard], uM</a:t>
                </a:r>
              </a:p>
            </c:rich>
          </c:tx>
          <c:layout>
            <c:manualLayout>
              <c:xMode val="edge"/>
              <c:yMode val="edge"/>
              <c:x val="0.36966824644549762"/>
              <c:y val="0.9143849998202279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5140480"/>
        <c:crosses val="autoZero"/>
        <c:crossBetween val="midCat"/>
      </c:valAx>
      <c:valAx>
        <c:axId val="2651404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2.3696682464454975E-2"/>
              <c:y val="0.4246582533347714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5138176"/>
        <c:crosses val="autoZero"/>
        <c:crossBetween val="midCat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2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9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4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8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196699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Standard </a:t>
            </a:r>
            <a:r>
              <a:rPr lang="en-US" sz="2700" b="1" dirty="0" smtClean="0"/>
              <a:t>Curve </a:t>
            </a:r>
            <a:r>
              <a:rPr lang="en-US" sz="2700" b="1" dirty="0"/>
              <a:t>Comparison </a:t>
            </a:r>
            <a:r>
              <a:rPr lang="en-US" sz="2700" b="1" dirty="0" smtClean="0"/>
              <a:t>at </a:t>
            </a:r>
            <a:r>
              <a:rPr lang="en-US" sz="2700" b="1" dirty="0" smtClean="0"/>
              <a:t>5% </a:t>
            </a:r>
            <a:r>
              <a:rPr lang="en-US" sz="2700" b="1" dirty="0" smtClean="0"/>
              <a:t>DMSO </a:t>
            </a:r>
            <a:endParaRPr lang="en-US" sz="2700" b="1" dirty="0" smtClean="0"/>
          </a:p>
          <a:p>
            <a:pPr algn="ctr"/>
            <a:r>
              <a:rPr lang="en-US" sz="2700" b="1" dirty="0" smtClean="0"/>
              <a:t>with </a:t>
            </a:r>
            <a:r>
              <a:rPr lang="en-US" sz="2700" b="1" dirty="0" smtClean="0"/>
              <a:t>[</a:t>
            </a:r>
            <a:r>
              <a:rPr lang="en-US" sz="2700" b="1" dirty="0" err="1" smtClean="0"/>
              <a:t>DHPc</a:t>
            </a:r>
            <a:r>
              <a:rPr lang="en-US" sz="2700" b="1" dirty="0" smtClean="0"/>
              <a:t>] in range of 0 – 2mM 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16409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91952"/>
              </p:ext>
            </p:extLst>
          </p:nvPr>
        </p:nvGraphicFramePr>
        <p:xfrm>
          <a:off x="160958" y="457201"/>
          <a:ext cx="8839201" cy="1458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447800"/>
                <a:gridCol w="1447800"/>
                <a:gridCol w="1524000"/>
                <a:gridCol w="1524000"/>
                <a:gridCol w="1524001"/>
              </a:tblGrid>
              <a:tr h="238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603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817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1151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1332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1615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1893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20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1972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2279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2509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919800"/>
              </p:ext>
            </p:extLst>
          </p:nvPr>
        </p:nvGraphicFramePr>
        <p:xfrm>
          <a:off x="38100" y="2667000"/>
          <a:ext cx="2362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-7620" y="0"/>
            <a:ext cx="716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</a:t>
            </a:r>
            <a:r>
              <a:rPr lang="en-US" b="1" dirty="0" smtClean="0"/>
              <a:t>Low </a:t>
            </a:r>
            <a:r>
              <a:rPr lang="en-US" b="1" dirty="0" smtClean="0"/>
              <a:t>concentration of </a:t>
            </a:r>
            <a:r>
              <a:rPr lang="en-US" b="1" dirty="0" smtClean="0">
                <a:solidFill>
                  <a:srgbClr val="FF0000"/>
                </a:solidFill>
              </a:rPr>
              <a:t>DHP1c</a:t>
            </a:r>
            <a:r>
              <a:rPr lang="en-US" b="1" dirty="0" smtClean="0"/>
              <a:t> in 5% </a:t>
            </a:r>
            <a:r>
              <a:rPr lang="en-US" b="1" dirty="0" smtClean="0"/>
              <a:t>DMSO _ 11.30.2015</a:t>
            </a:r>
            <a:endParaRPr lang="en-US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137084"/>
              </p:ext>
            </p:extLst>
          </p:nvPr>
        </p:nvGraphicFramePr>
        <p:xfrm>
          <a:off x="5703570" y="4495800"/>
          <a:ext cx="3402330" cy="2244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277671"/>
              </p:ext>
            </p:extLst>
          </p:nvPr>
        </p:nvGraphicFramePr>
        <p:xfrm>
          <a:off x="5705515" y="2057400"/>
          <a:ext cx="3423245" cy="2372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617593"/>
              </p:ext>
            </p:extLst>
          </p:nvPr>
        </p:nvGraphicFramePr>
        <p:xfrm>
          <a:off x="2362200" y="2057400"/>
          <a:ext cx="3423245" cy="2372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206280"/>
              </p:ext>
            </p:extLst>
          </p:nvPr>
        </p:nvGraphicFramePr>
        <p:xfrm>
          <a:off x="2438400" y="4495800"/>
          <a:ext cx="3346554" cy="227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9573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778080"/>
              </p:ext>
            </p:extLst>
          </p:nvPr>
        </p:nvGraphicFramePr>
        <p:xfrm>
          <a:off x="0" y="62845"/>
          <a:ext cx="3116796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75794"/>
              </p:ext>
            </p:extLst>
          </p:nvPr>
        </p:nvGraphicFramePr>
        <p:xfrm>
          <a:off x="2971800" y="62845"/>
          <a:ext cx="3124199" cy="389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022666"/>
              </p:ext>
            </p:extLst>
          </p:nvPr>
        </p:nvGraphicFramePr>
        <p:xfrm>
          <a:off x="6019800" y="62845"/>
          <a:ext cx="3124200" cy="389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590383"/>
              </p:ext>
            </p:extLst>
          </p:nvPr>
        </p:nvGraphicFramePr>
        <p:xfrm>
          <a:off x="152400" y="3962400"/>
          <a:ext cx="462153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50825"/>
              </p:ext>
            </p:extLst>
          </p:nvPr>
        </p:nvGraphicFramePr>
        <p:xfrm>
          <a:off x="4572000" y="3962400"/>
          <a:ext cx="4572000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0757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229121"/>
              </p:ext>
            </p:extLst>
          </p:nvPr>
        </p:nvGraphicFramePr>
        <p:xfrm>
          <a:off x="1676400" y="2590800"/>
          <a:ext cx="551497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195308"/>
              </p:ext>
            </p:extLst>
          </p:nvPr>
        </p:nvGraphicFramePr>
        <p:xfrm>
          <a:off x="76200" y="381000"/>
          <a:ext cx="8915401" cy="204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1"/>
                <a:gridCol w="1219200"/>
                <a:gridCol w="1219200"/>
                <a:gridCol w="1227813"/>
                <a:gridCol w="1317929"/>
                <a:gridCol w="1317929"/>
                <a:gridCol w="1317929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500uM DHP1c 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2000uM DHP1c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4629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6549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2767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2744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620" y="0"/>
            <a:ext cx="721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</a:t>
            </a:r>
            <a:r>
              <a:rPr lang="en-US" b="1" dirty="0" smtClean="0"/>
              <a:t>High </a:t>
            </a:r>
            <a:r>
              <a:rPr lang="en-US" b="1" dirty="0" smtClean="0"/>
              <a:t>concentration of </a:t>
            </a:r>
            <a:r>
              <a:rPr lang="en-US" b="1" dirty="0" smtClean="0">
                <a:solidFill>
                  <a:srgbClr val="FF0000"/>
                </a:solidFill>
              </a:rPr>
              <a:t>DHP1c</a:t>
            </a:r>
            <a:r>
              <a:rPr lang="en-US" b="1" dirty="0" smtClean="0"/>
              <a:t> in 5% </a:t>
            </a:r>
            <a:r>
              <a:rPr lang="en-US" b="1" dirty="0" smtClean="0"/>
              <a:t>DMSO _ 11.30.2015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842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752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5% </a:t>
            </a:r>
            <a:r>
              <a:rPr lang="en-US" b="1" dirty="0" smtClean="0"/>
              <a:t>DMSO_12.22.2015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658583"/>
              </p:ext>
            </p:extLst>
          </p:nvPr>
        </p:nvGraphicFramePr>
        <p:xfrm>
          <a:off x="304800" y="386069"/>
          <a:ext cx="84582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416098"/>
              </p:ext>
            </p:extLst>
          </p:nvPr>
        </p:nvGraphicFramePr>
        <p:xfrm>
          <a:off x="76200" y="1981200"/>
          <a:ext cx="4398065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2751871"/>
              </p:ext>
            </p:extLst>
          </p:nvPr>
        </p:nvGraphicFramePr>
        <p:xfrm>
          <a:off x="4572000" y="2057400"/>
          <a:ext cx="4439477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550505"/>
              </p:ext>
            </p:extLst>
          </p:nvPr>
        </p:nvGraphicFramePr>
        <p:xfrm>
          <a:off x="-70571" y="4504704"/>
          <a:ext cx="4592706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336598"/>
              </p:ext>
            </p:extLst>
          </p:nvPr>
        </p:nvGraphicFramePr>
        <p:xfrm>
          <a:off x="4579285" y="4504704"/>
          <a:ext cx="4596848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3279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882403"/>
              </p:ext>
            </p:extLst>
          </p:nvPr>
        </p:nvGraphicFramePr>
        <p:xfrm>
          <a:off x="457200" y="381000"/>
          <a:ext cx="4191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797044"/>
              </p:ext>
            </p:extLst>
          </p:nvPr>
        </p:nvGraphicFramePr>
        <p:xfrm>
          <a:off x="4572000" y="381000"/>
          <a:ext cx="4191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138449"/>
              </p:ext>
            </p:extLst>
          </p:nvPr>
        </p:nvGraphicFramePr>
        <p:xfrm>
          <a:off x="457200" y="3581400"/>
          <a:ext cx="4191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836032"/>
              </p:ext>
            </p:extLst>
          </p:nvPr>
        </p:nvGraphicFramePr>
        <p:xfrm>
          <a:off x="4648200" y="3581400"/>
          <a:ext cx="4191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7620" y="0"/>
            <a:ext cx="752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5% </a:t>
            </a:r>
            <a:r>
              <a:rPr lang="en-US" b="1" dirty="0" smtClean="0"/>
              <a:t>DMSO_12.22.2015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44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387</Words>
  <Application>Microsoft Office PowerPoint</Application>
  <PresentationFormat>On-screen Show (4:3)</PresentationFormat>
  <Paragraphs>212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concentration of DHP1c in 5% DMSO</dc:title>
  <dc:creator>xguan</dc:creator>
  <cp:lastModifiedBy>xguan</cp:lastModifiedBy>
  <cp:revision>11</cp:revision>
  <dcterms:created xsi:type="dcterms:W3CDTF">2015-11-30T21:27:55Z</dcterms:created>
  <dcterms:modified xsi:type="dcterms:W3CDTF">2016-01-14T21:39:23Z</dcterms:modified>
</cp:coreProperties>
</file>