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660"/>
  </p:normalViewPr>
  <p:slideViewPr>
    <p:cSldViewPr>
      <p:cViewPr>
        <p:scale>
          <a:sx n="96" d="100"/>
          <a:sy n="96" d="100"/>
        </p:scale>
        <p:origin x="-139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13E1-D56F-4605-BE3B-74BF9F2B52D2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88ECF-521D-42D2-A569-ECFACE5A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454"/>
            <a:ext cx="6610350" cy="7159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8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42875"/>
            <a:ext cx="2305050" cy="61912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" y="838200"/>
            <a:ext cx="899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810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552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0689-6C51-4F83-A99C-234A6C761B26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4BA7-69FF-4DB5-92CC-1A9BD438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Sirtuins</a:t>
            </a:r>
            <a:r>
              <a:rPr lang="en-US" dirty="0" smtClean="0"/>
              <a:t> reaction mechanism &amp; binding loop structural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hSIRT3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 flexible binding loop ILE154-GLU177 with ILE154-TYR165 having the potential to interact with substrates (NAD+, Intermediates, etc.)</a:t>
            </a:r>
          </a:p>
          <a:p>
            <a:r>
              <a:rPr lang="en-US" sz="2000" dirty="0" smtClean="0"/>
              <a:t>The loop conformation highly depends on the substrate bound. </a:t>
            </a:r>
          </a:p>
          <a:p>
            <a:r>
              <a:rPr lang="en-US" sz="2000" dirty="0" smtClean="0"/>
              <a:t>Using </a:t>
            </a:r>
            <a:r>
              <a:rPr lang="en-US" sz="2000" dirty="0" err="1" smtClean="0"/>
              <a:t>carba</a:t>
            </a:r>
            <a:r>
              <a:rPr lang="en-US" sz="2000" dirty="0" smtClean="0"/>
              <a:t>-NAD+ in place of NAD+ doesn’t change the loop conformation significantly comparing to SIRT3 (3GLS) and SIRT3/ACS2 complex (3GLR). The loop features a helix structure in SER162-GLN170.  Similar structure is found in yHST2/</a:t>
            </a:r>
            <a:r>
              <a:rPr lang="en-US" sz="2000" dirty="0" err="1" smtClean="0"/>
              <a:t>carba</a:t>
            </a:r>
            <a:r>
              <a:rPr lang="en-US" sz="2000" dirty="0" smtClean="0"/>
              <a:t>-NAD+/H4 complex (1SZC).</a:t>
            </a:r>
          </a:p>
          <a:p>
            <a:r>
              <a:rPr lang="en-US" sz="2000" dirty="0" smtClean="0"/>
              <a:t>Upon </a:t>
            </a:r>
            <a:r>
              <a:rPr lang="en-US" sz="2000" dirty="0" err="1" smtClean="0"/>
              <a:t>convertion</a:t>
            </a:r>
            <a:r>
              <a:rPr lang="en-US" sz="2000" dirty="0" smtClean="0"/>
              <a:t> to intermediate (4BVG), or binding to </a:t>
            </a:r>
            <a:r>
              <a:rPr lang="en-US" sz="2000" dirty="0" err="1" smtClean="0"/>
              <a:t>thioimidate</a:t>
            </a:r>
            <a:r>
              <a:rPr lang="en-US" sz="2000" dirty="0" smtClean="0"/>
              <a:t> intermediate (3GLT), or products with Ex-527 inhibitor (4BVH), the helix unwinds and PHE157 rotate and the phenyl ring occupies part of the C pocket, TYR165 from </a:t>
            </a:r>
            <a:r>
              <a:rPr lang="en-US" sz="2000" dirty="0" err="1" smtClean="0"/>
              <a:t>unwinded</a:t>
            </a:r>
            <a:r>
              <a:rPr lang="en-US" sz="2000" dirty="0" smtClean="0"/>
              <a:t> helix also comes closer to interact with intermediate with intermediate is formed. These structures often feature a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-turn in SER159-GLY163. </a:t>
            </a:r>
          </a:p>
          <a:p>
            <a:pPr lvl="1"/>
            <a:r>
              <a:rPr lang="en-US" sz="1600" dirty="0" err="1" smtClean="0"/>
              <a:t>Szczepankiewicz</a:t>
            </a:r>
            <a:r>
              <a:rPr lang="en-US" sz="1600" dirty="0" smtClean="0"/>
              <a:t> </a:t>
            </a:r>
            <a:r>
              <a:rPr lang="en-US" sz="1600" dirty="0"/>
              <a:t>BG, Dai H, </a:t>
            </a:r>
            <a:r>
              <a:rPr lang="en-US" sz="1600" dirty="0" err="1"/>
              <a:t>Koppetsch</a:t>
            </a:r>
            <a:r>
              <a:rPr lang="en-US" sz="1600" dirty="0"/>
              <a:t> KJ, </a:t>
            </a:r>
            <a:r>
              <a:rPr lang="en-US" sz="1600" dirty="0" err="1"/>
              <a:t>Qian</a:t>
            </a:r>
            <a:r>
              <a:rPr lang="en-US" sz="1600" dirty="0"/>
              <a:t> D, Jiang F, et al. (2012) Synthesis of </a:t>
            </a:r>
            <a:r>
              <a:rPr lang="en-US" sz="1600" dirty="0" err="1"/>
              <a:t>carba</a:t>
            </a:r>
            <a:r>
              <a:rPr lang="en-US" sz="1600" dirty="0"/>
              <a:t>-NAD and the structures of its ternary complexes with SIRT3 and SIRT5. J Org </a:t>
            </a:r>
            <a:r>
              <a:rPr lang="en-US" sz="1600" dirty="0" err="1"/>
              <a:t>Chem</a:t>
            </a:r>
            <a:r>
              <a:rPr lang="en-US" sz="1600" dirty="0"/>
              <a:t> 77: 7319–7329</a:t>
            </a:r>
            <a:r>
              <a:rPr lang="en-US" sz="1600" dirty="0" smtClean="0"/>
              <a:t>.</a:t>
            </a:r>
            <a:endParaRPr lang="en-US" sz="1800" dirty="0" smtClean="0"/>
          </a:p>
          <a:p>
            <a:pPr lvl="1"/>
            <a:r>
              <a:rPr lang="en-US" sz="1600" dirty="0" err="1" smtClean="0"/>
              <a:t>Gertz</a:t>
            </a:r>
            <a:r>
              <a:rPr lang="en-US" sz="1600" dirty="0" smtClean="0"/>
              <a:t> </a:t>
            </a:r>
            <a:r>
              <a:rPr lang="en-US" sz="1600" dirty="0"/>
              <a:t>M, Fischer </a:t>
            </a:r>
            <a:r>
              <a:rPr lang="en-US" sz="1600" dirty="0" smtClean="0"/>
              <a:t>F et al </a:t>
            </a:r>
            <a:r>
              <a:rPr lang="en-US" sz="1600" dirty="0"/>
              <a:t>(2013) Ex-527 inhibits </a:t>
            </a:r>
            <a:r>
              <a:rPr lang="en-US" sz="1600" dirty="0" err="1"/>
              <a:t>Sirtuins</a:t>
            </a:r>
            <a:r>
              <a:rPr lang="en-US" sz="1600" dirty="0"/>
              <a:t> by exploiting their unique NAD+-dependent </a:t>
            </a:r>
            <a:r>
              <a:rPr lang="en-US" sz="1600" dirty="0" err="1"/>
              <a:t>deacetylation</a:t>
            </a:r>
            <a:r>
              <a:rPr lang="en-US" sz="1600" dirty="0"/>
              <a:t> mechanism. </a:t>
            </a:r>
            <a:r>
              <a:rPr lang="en-US" sz="1600" dirty="0" err="1"/>
              <a:t>Proc</a:t>
            </a:r>
            <a:r>
              <a:rPr lang="en-US" sz="1600" dirty="0"/>
              <a:t> </a:t>
            </a:r>
            <a:r>
              <a:rPr lang="en-US" sz="1600" dirty="0" err="1"/>
              <a:t>Natl</a:t>
            </a:r>
            <a:r>
              <a:rPr lang="en-US" sz="1600" dirty="0"/>
              <a:t> </a:t>
            </a:r>
            <a:r>
              <a:rPr lang="en-US" sz="1600" dirty="0" err="1"/>
              <a:t>Acad</a:t>
            </a:r>
            <a:r>
              <a:rPr lang="en-US" sz="1600" dirty="0"/>
              <a:t> </a:t>
            </a:r>
            <a:r>
              <a:rPr lang="en-US" sz="1600" dirty="0" err="1"/>
              <a:t>Sci</a:t>
            </a:r>
            <a:r>
              <a:rPr lang="en-US" sz="1600" dirty="0"/>
              <a:t> U S A 110: E2772–E2781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Zhao </a:t>
            </a:r>
            <a:r>
              <a:rPr lang="en-US" sz="1600" dirty="0"/>
              <a:t>K, </a:t>
            </a:r>
            <a:r>
              <a:rPr lang="en-US" sz="1600" dirty="0" err="1"/>
              <a:t>Harshaw</a:t>
            </a:r>
            <a:r>
              <a:rPr lang="en-US" sz="1600" dirty="0"/>
              <a:t> R, Chai X, </a:t>
            </a:r>
            <a:r>
              <a:rPr lang="en-US" sz="1600" dirty="0" err="1"/>
              <a:t>Marmorstein</a:t>
            </a:r>
            <a:r>
              <a:rPr lang="en-US" sz="1600" dirty="0"/>
              <a:t> R (2004) Structural basis for </a:t>
            </a:r>
            <a:r>
              <a:rPr lang="en-US" sz="1600" dirty="0" err="1"/>
              <a:t>nicotinamide</a:t>
            </a:r>
            <a:r>
              <a:rPr lang="en-US" sz="1600" dirty="0"/>
              <a:t> cleavage and ADP-ribose transfer by NAD(+)-dependent Sir2 histone/protein </a:t>
            </a:r>
            <a:r>
              <a:rPr lang="en-US" sz="1600" dirty="0" err="1"/>
              <a:t>deacetylases</a:t>
            </a:r>
            <a:r>
              <a:rPr lang="en-US" sz="1600" dirty="0"/>
              <a:t>. </a:t>
            </a:r>
            <a:r>
              <a:rPr lang="en-US" sz="1600" dirty="0" err="1"/>
              <a:t>Proc</a:t>
            </a:r>
            <a:r>
              <a:rPr lang="en-US" sz="1600" dirty="0"/>
              <a:t> </a:t>
            </a:r>
            <a:r>
              <a:rPr lang="en-US" sz="1600" dirty="0" err="1"/>
              <a:t>Natl</a:t>
            </a:r>
            <a:r>
              <a:rPr lang="en-US" sz="1600" dirty="0"/>
              <a:t> </a:t>
            </a:r>
            <a:r>
              <a:rPr lang="en-US" sz="1600" dirty="0" err="1"/>
              <a:t>Acad</a:t>
            </a:r>
            <a:r>
              <a:rPr lang="en-US" sz="1600" dirty="0"/>
              <a:t> </a:t>
            </a:r>
            <a:r>
              <a:rPr lang="en-US" sz="1600" dirty="0" err="1"/>
              <a:t>Sci</a:t>
            </a:r>
            <a:r>
              <a:rPr lang="en-US" sz="1600" dirty="0"/>
              <a:t> U S A 101: 8563–8568.</a:t>
            </a:r>
          </a:p>
        </p:txBody>
      </p:sp>
    </p:spTree>
    <p:extLst>
      <p:ext uri="{BB962C8B-B14F-4D97-AF65-F5344CB8AC3E}">
        <p14:creationId xmlns:p14="http://schemas.microsoft.com/office/powerpoint/2010/main" val="365649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loop conformation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602393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971800"/>
            <a:ext cx="4909219" cy="365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13452" y="3581400"/>
            <a:ext cx="457200" cy="762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1203" y="44312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helix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10000" y="5715000"/>
            <a:ext cx="12954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9099" y="568273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Sir2TM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10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2H4F, 2H4H (H116Y) suggested HIS116 not essential for NAD+ binding and PHE33 may be important for NAD+ positioning. </a:t>
            </a:r>
          </a:p>
          <a:p>
            <a:r>
              <a:rPr lang="en-US" sz="1800" dirty="0" smtClean="0"/>
              <a:t>In 2H59 (H116A) there are significant change in the N-ribose position and the binding loop also get close to the substrates (ARG34 and TYR40 are getting closer), PHE33 rotates and occupies C pocket (in a similar position when NAM is presented (1YC5)). A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-turn is formed in GLY35-GLY38.</a:t>
            </a:r>
          </a:p>
          <a:p>
            <a:pPr lvl="1"/>
            <a:r>
              <a:rPr lang="en-US" sz="1400" dirty="0"/>
              <a:t>Hoff, K. G., Avalos, J. L., </a:t>
            </a:r>
            <a:r>
              <a:rPr lang="en-US" sz="1400" dirty="0" err="1"/>
              <a:t>Sens</a:t>
            </a:r>
            <a:r>
              <a:rPr lang="en-US" sz="1400" dirty="0"/>
              <a:t>, K., </a:t>
            </a:r>
            <a:r>
              <a:rPr lang="en-US" sz="1400" dirty="0" err="1"/>
              <a:t>Wolberger</a:t>
            </a:r>
            <a:r>
              <a:rPr lang="en-US" sz="1400" dirty="0"/>
              <a:t>, C. (2006) Insights into the </a:t>
            </a:r>
            <a:r>
              <a:rPr lang="en-US" sz="1400" dirty="0" err="1"/>
              <a:t>Sirtuin</a:t>
            </a:r>
            <a:r>
              <a:rPr lang="en-US" sz="1400" dirty="0"/>
              <a:t> mechanism from ternary complexes containing NAD+ and acetylated peptide, Structure 14, 1231-1240.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800" dirty="0" smtClean="0"/>
              <a:t>PHE33 is found to critical for blocking NAM exchange as seen from ySir2-F274N and crystal structure with </a:t>
            </a:r>
            <a:r>
              <a:rPr lang="en-US" sz="1800" dirty="0" err="1" smtClean="0"/>
              <a:t>thioimidate</a:t>
            </a:r>
            <a:r>
              <a:rPr lang="en-US" sz="1800" dirty="0" smtClean="0"/>
              <a:t> intermediate (3D81). F33A is more sensitive to NAM inhibition.</a:t>
            </a:r>
          </a:p>
          <a:p>
            <a:pPr lvl="1"/>
            <a:r>
              <a:rPr lang="en-US" sz="1400" dirty="0"/>
              <a:t>Armstrong, C.M., </a:t>
            </a:r>
            <a:r>
              <a:rPr lang="en-US" sz="1400" dirty="0" err="1"/>
              <a:t>Kaeberlein</a:t>
            </a:r>
            <a:r>
              <a:rPr lang="en-US" sz="1400" dirty="0"/>
              <a:t>, M., Imai, S.I., and </a:t>
            </a:r>
            <a:r>
              <a:rPr lang="en-US" sz="1400" dirty="0" err="1"/>
              <a:t>Guarente</a:t>
            </a:r>
            <a:r>
              <a:rPr lang="en-US" sz="1400" dirty="0"/>
              <a:t>, L. (2002). Mutations in Saccharomyces </a:t>
            </a:r>
            <a:r>
              <a:rPr lang="en-US" sz="1400" dirty="0" err="1"/>
              <a:t>cerevisiae</a:t>
            </a:r>
            <a:r>
              <a:rPr lang="en-US" sz="1400" dirty="0"/>
              <a:t> gene SIR2 can have differential effects on in vivo silencing phenotypes and in vitro histone </a:t>
            </a:r>
            <a:r>
              <a:rPr lang="en-US" sz="1400" dirty="0" err="1"/>
              <a:t>deacetylation</a:t>
            </a:r>
            <a:r>
              <a:rPr lang="en-US" sz="1400" dirty="0"/>
              <a:t> activity. Mol. Biol. Cell 13, 1427–1438.</a:t>
            </a:r>
            <a:r>
              <a:rPr lang="en-US" sz="1400" dirty="0"/>
              <a:t> </a:t>
            </a:r>
            <a:endParaRPr lang="en-US" sz="1400" dirty="0" smtClean="0"/>
          </a:p>
          <a:p>
            <a:pPr lvl="1"/>
            <a:r>
              <a:rPr lang="en-US" sz="1400" dirty="0" smtClean="0"/>
              <a:t>Hawse </a:t>
            </a:r>
            <a:r>
              <a:rPr lang="en-US" sz="1400" dirty="0"/>
              <a:t>WF, Hoff KG, </a:t>
            </a:r>
            <a:r>
              <a:rPr lang="en-US" sz="1400" dirty="0" err="1"/>
              <a:t>Fatkins</a:t>
            </a:r>
            <a:r>
              <a:rPr lang="en-US" sz="1400" dirty="0"/>
              <a:t> DG, </a:t>
            </a:r>
            <a:r>
              <a:rPr lang="en-US" sz="1400" dirty="0" err="1"/>
              <a:t>Daines</a:t>
            </a:r>
            <a:r>
              <a:rPr lang="en-US" sz="1400" dirty="0"/>
              <a:t> A, </a:t>
            </a:r>
            <a:r>
              <a:rPr lang="en-US" sz="1400" dirty="0" err="1"/>
              <a:t>Zubkova</a:t>
            </a:r>
            <a:r>
              <a:rPr lang="en-US" sz="1400" dirty="0"/>
              <a:t> O V, et al. (2008) Structural insights into intermediate steps in the Sir2 </a:t>
            </a:r>
            <a:r>
              <a:rPr lang="en-US" sz="1400" dirty="0" err="1"/>
              <a:t>deacetylation</a:t>
            </a:r>
            <a:r>
              <a:rPr lang="en-US" sz="1400" dirty="0"/>
              <a:t> reaction. Structure 16: 1368–1377.</a:t>
            </a:r>
            <a:endParaRPr lang="en-US" sz="1400" dirty="0" smtClean="0"/>
          </a:p>
          <a:p>
            <a:r>
              <a:rPr lang="en-US" sz="1800" dirty="0" smtClean="0"/>
              <a:t>QM/MM/MD study by Zhang’s group suggested a loop conformation changes in the second step of the reaction, which bring TYR40 close to interact with intermediate. However, the initial loop conformation is not created from the X-ray crystal structure as ARG34-SER44 were not resolved (3D81). </a:t>
            </a:r>
          </a:p>
          <a:p>
            <a:pPr lvl="1"/>
            <a:r>
              <a:rPr lang="en-US" sz="1400" dirty="0" smtClean="0"/>
              <a:t>Shi </a:t>
            </a:r>
            <a:r>
              <a:rPr lang="en-US" sz="1400" dirty="0"/>
              <a:t>Y, Zhou Y, Wang S, Zhang Y (2013) </a:t>
            </a:r>
            <a:r>
              <a:rPr lang="en-US" sz="1400" dirty="0" err="1"/>
              <a:t>Sirtuin</a:t>
            </a:r>
            <a:r>
              <a:rPr lang="en-US" sz="1400" dirty="0"/>
              <a:t> </a:t>
            </a:r>
            <a:r>
              <a:rPr lang="en-US" sz="1400" dirty="0" err="1"/>
              <a:t>Deacetylation</a:t>
            </a:r>
            <a:r>
              <a:rPr lang="en-US" sz="1400" dirty="0"/>
              <a:t> Mechanism and Catalytic Role of the Dynamic Cofactor Binding Loop. J </a:t>
            </a:r>
            <a:r>
              <a:rPr lang="en-US" sz="1400" dirty="0" err="1"/>
              <a:t>Phys</a:t>
            </a:r>
            <a:r>
              <a:rPr lang="en-US" sz="1400" dirty="0"/>
              <a:t> </a:t>
            </a:r>
            <a:r>
              <a:rPr lang="en-US" sz="1400" dirty="0" err="1"/>
              <a:t>Chem</a:t>
            </a:r>
            <a:r>
              <a:rPr lang="en-US" sz="1400" dirty="0"/>
              <a:t> </a:t>
            </a:r>
            <a:r>
              <a:rPr lang="en-US" sz="1400" dirty="0" err="1"/>
              <a:t>Lett</a:t>
            </a:r>
            <a:r>
              <a:rPr lang="en-US" sz="1400" dirty="0"/>
              <a:t> 4: 491–495.</a:t>
            </a:r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374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yHST2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226708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crystal structures of yHST2 complex show similar loop structure: stable helix (1SZC, 1SZD)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-turn (1Q1A, 1Q17). </a:t>
            </a:r>
          </a:p>
          <a:p>
            <a:pPr lvl="1"/>
            <a:r>
              <a:rPr lang="en-US" sz="1600" dirty="0"/>
              <a:t>Zhao K, </a:t>
            </a:r>
            <a:r>
              <a:rPr lang="en-US" sz="1600" dirty="0" err="1"/>
              <a:t>Harshaw</a:t>
            </a:r>
            <a:r>
              <a:rPr lang="en-US" sz="1600" dirty="0"/>
              <a:t> R, Chai X, </a:t>
            </a:r>
            <a:r>
              <a:rPr lang="en-US" sz="1600" dirty="0" err="1"/>
              <a:t>Marmorstein</a:t>
            </a:r>
            <a:r>
              <a:rPr lang="en-US" sz="1600" dirty="0"/>
              <a:t> R (2004) Structural basis for </a:t>
            </a:r>
            <a:r>
              <a:rPr lang="en-US" sz="1600" dirty="0" err="1"/>
              <a:t>nicotinamide</a:t>
            </a:r>
            <a:r>
              <a:rPr lang="en-US" sz="1600" dirty="0"/>
              <a:t> cleavage and ADP-ribose transfer by NAD(+)-dependent Sir2 histone/protein </a:t>
            </a:r>
            <a:r>
              <a:rPr lang="en-US" sz="1600" dirty="0" err="1"/>
              <a:t>deacetylases</a:t>
            </a:r>
            <a:r>
              <a:rPr lang="en-US" sz="1600" dirty="0"/>
              <a:t>. </a:t>
            </a:r>
            <a:r>
              <a:rPr lang="en-US" sz="1600" dirty="0" err="1"/>
              <a:t>Proc</a:t>
            </a:r>
            <a:r>
              <a:rPr lang="en-US" sz="1600" dirty="0"/>
              <a:t> </a:t>
            </a:r>
            <a:r>
              <a:rPr lang="en-US" sz="1600" dirty="0" err="1"/>
              <a:t>Natl</a:t>
            </a:r>
            <a:r>
              <a:rPr lang="en-US" sz="1600" dirty="0"/>
              <a:t> </a:t>
            </a:r>
            <a:r>
              <a:rPr lang="en-US" sz="1600" dirty="0" err="1"/>
              <a:t>Acad</a:t>
            </a:r>
            <a:r>
              <a:rPr lang="en-US" sz="1600" dirty="0"/>
              <a:t> </a:t>
            </a:r>
            <a:r>
              <a:rPr lang="en-US" sz="1600" dirty="0" err="1"/>
              <a:t>Sci</a:t>
            </a:r>
            <a:r>
              <a:rPr lang="en-US" sz="1600" dirty="0"/>
              <a:t> U S A 101: 8563–8568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Zhao </a:t>
            </a:r>
            <a:r>
              <a:rPr lang="en-US" sz="1600" dirty="0"/>
              <a:t>K, Chai X, </a:t>
            </a:r>
            <a:r>
              <a:rPr lang="en-US" sz="1600" dirty="0" err="1"/>
              <a:t>Marmorstein</a:t>
            </a:r>
            <a:r>
              <a:rPr lang="en-US" sz="1600" dirty="0"/>
              <a:t> R (2003) Structure of the Yeast Hst2 Protein </a:t>
            </a:r>
            <a:r>
              <a:rPr lang="en-US" sz="1600" dirty="0" err="1"/>
              <a:t>Deacetylase</a:t>
            </a:r>
            <a:r>
              <a:rPr lang="en-US" sz="1600" dirty="0"/>
              <a:t> in Ternary Complex with 2′-O-Acetyl ADP Ribose and Histone Peptide. Structure 11: 1403–1411.</a:t>
            </a:r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0" y="3257684"/>
            <a:ext cx="4876800" cy="36334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733800" y="5899666"/>
            <a:ext cx="1066800" cy="348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8200" y="62484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helix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3000" y="5638800"/>
            <a:ext cx="381000" cy="5217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616053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turn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57799" y="3200400"/>
            <a:ext cx="3810001" cy="3417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QM/MM study by Jiang’s group </a:t>
            </a:r>
            <a:r>
              <a:rPr lang="en-US" sz="1800" dirty="0" smtClean="0"/>
              <a:t>is based on the 1SZC structure, suggesting the first step of the reaction can proceed without the loop conformation change.</a:t>
            </a:r>
            <a:endParaRPr lang="en-US" sz="1800" dirty="0"/>
          </a:p>
          <a:p>
            <a:pPr lvl="1"/>
            <a:r>
              <a:rPr lang="en-US" sz="1600" dirty="0"/>
              <a:t>Liang Z, Shi T, </a:t>
            </a:r>
            <a:r>
              <a:rPr lang="en-US" sz="1600" dirty="0" err="1"/>
              <a:t>Ouyang</a:t>
            </a:r>
            <a:r>
              <a:rPr lang="en-US" sz="1600" dirty="0"/>
              <a:t> S, Li H, Yu K, et al. (2010) Investigation of the catalytic mechanism of Sir2 enzyme with QM/MM approach: SN1 </a:t>
            </a:r>
            <a:r>
              <a:rPr lang="en-US" sz="1600" dirty="0" err="1"/>
              <a:t>vs</a:t>
            </a:r>
            <a:r>
              <a:rPr lang="en-US" sz="1600" dirty="0"/>
              <a:t> SN2? J </a:t>
            </a:r>
            <a:r>
              <a:rPr lang="en-US" sz="1600" dirty="0" err="1"/>
              <a:t>Phys</a:t>
            </a:r>
            <a:r>
              <a:rPr lang="en-US" sz="1600" dirty="0"/>
              <a:t> </a:t>
            </a:r>
            <a:r>
              <a:rPr lang="en-US" sz="1600" dirty="0" err="1"/>
              <a:t>Chem</a:t>
            </a:r>
            <a:r>
              <a:rPr lang="en-US" sz="1600" dirty="0"/>
              <a:t> B 114: 11927–11933.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745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Ternary complex and its analogs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2H4F (Sir2TM), 4FVT(SIRT3,carba-NAD+), 1SZC(Hst2, </a:t>
            </a:r>
            <a:r>
              <a:rPr lang="en-US" sz="2000" dirty="0" err="1" smtClean="0"/>
              <a:t>carba</a:t>
            </a:r>
            <a:r>
              <a:rPr lang="en-US" sz="2000" dirty="0" smtClean="0"/>
              <a:t>-NAD+)</a:t>
            </a:r>
          </a:p>
          <a:p>
            <a:r>
              <a:rPr lang="en-US" sz="2000" dirty="0" smtClean="0"/>
              <a:t>In SIRT3, the hydrophobic pocket: ILE179, PHE180, LEU195, LEU199, ILE230, PHE294; and the amide binding pocket: ALA146(backbone, water bridged), ILE154 (backbone, water bridged), ASP231, THR250 (backbone); are all well conserved.</a:t>
            </a:r>
          </a:p>
          <a:p>
            <a:r>
              <a:rPr lang="en-US" sz="2000" dirty="0" smtClean="0"/>
              <a:t>The binding loop PRO155-ALA178 can take multiple conformations and often change its conformation upon ligand binding and selective to ligands. </a:t>
            </a:r>
          </a:p>
          <a:p>
            <a:r>
              <a:rPr lang="en-US" sz="2000" dirty="0" smtClean="0"/>
              <a:t>The only true ternary structure 2H4F suggests that PHE33 is already fold near the C-pocket after NAD+ and acetyl-Lys are bound.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82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studies on Sir2Af2, hSIRT5 complexes and the references and structures are yet to be further analyzed.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59772"/>
      </p:ext>
    </p:extLst>
  </p:cSld>
  <p:clrMapOvr>
    <a:masterClrMapping/>
  </p:clrMapOvr>
</p:sld>
</file>

<file path=ppt/theme/theme1.xml><?xml version="1.0" encoding="utf-8"?>
<a:theme xmlns:a="http://schemas.openxmlformats.org/drawingml/2006/main" name="PMC-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PMC-AT_template</Template>
  <TotalTime>3292</TotalTime>
  <Words>911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PMC-AT_template</vt:lpstr>
      <vt:lpstr>Sirtuins reaction mechanism &amp; binding loop structural changes</vt:lpstr>
      <vt:lpstr>hSIRT3</vt:lpstr>
      <vt:lpstr>The loop conformation</vt:lpstr>
      <vt:lpstr>Sir2TM</vt:lpstr>
      <vt:lpstr>yHST2</vt:lpstr>
      <vt:lpstr>Ternary complex and its analogs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Sirtuins reaction mechanism &amp; related structural changes</dc:title>
  <dc:creator>Ping Lin</dc:creator>
  <cp:lastModifiedBy>Ping Lin</cp:lastModifiedBy>
  <cp:revision>27</cp:revision>
  <dcterms:created xsi:type="dcterms:W3CDTF">2015-01-20T14:47:02Z</dcterms:created>
  <dcterms:modified xsi:type="dcterms:W3CDTF">2015-01-22T21:39:34Z</dcterms:modified>
</cp:coreProperties>
</file>