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618E53-07AF-4EB4-B412-DA1ACFA421E4}" type="datetimeFigureOut">
              <a:rPr lang="en-US" smtClean="0"/>
              <a:t>6/20/2014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94ECEB-6579-4491-94C1-88484EA8790B}" type="slidenum">
              <a:rPr lang="en-US" smtClean="0"/>
              <a:t>‹#›</a:t>
            </a:fld>
            <a:endParaRPr lang="en-US"/>
          </a:p>
        </p:txBody>
      </p:sp>
    </p:spTree>
    <p:extLst>
      <p:ext uri="{BB962C8B-B14F-4D97-AF65-F5344CB8AC3E}">
        <p14:creationId xmlns:p14="http://schemas.microsoft.com/office/powerpoint/2010/main" val="2739556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r>
                  <a:rPr lang="en-US" sz="1200" dirty="0" smtClean="0"/>
                  <a:t>The effect of forward and reverse commitment factors govern observed KIEs and </a:t>
                </a:r>
                <a:r>
                  <a:rPr lang="en-US" sz="1200" dirty="0" smtClean="0"/>
                  <a:t>are predicted </a:t>
                </a:r>
                <a:r>
                  <a:rPr lang="en-US" sz="1200" dirty="0"/>
                  <a:t>by the Northrop’s </a:t>
                </a:r>
                <a:r>
                  <a:rPr lang="en-US" sz="1200" dirty="0" smtClean="0"/>
                  <a:t>equation</a:t>
                </a:r>
              </a:p>
              <a:p>
                <a:endParaRPr lang="en-US" sz="1200" dirty="0" smtClean="0"/>
              </a:p>
              <a:p>
                <a14:m>
                  <m:oMath xmlns:m="http://schemas.openxmlformats.org/officeDocument/2006/math">
                    <m:sSub>
                      <m:sSubPr>
                        <m:ctrlPr>
                          <a:rPr lang="en-US" sz="1200" b="0" i="1" smtClean="0">
                            <a:latin typeface="Cambria Math"/>
                          </a:rPr>
                        </m:ctrlPr>
                      </m:sSubPr>
                      <m:e>
                        <m:r>
                          <a:rPr lang="en-US" sz="1200" b="0" i="1" smtClean="0">
                            <a:latin typeface="Cambria Math"/>
                          </a:rPr>
                          <m:t>𝐾𝐼𝐸</m:t>
                        </m:r>
                      </m:e>
                      <m:sub>
                        <m:r>
                          <a:rPr lang="en-US" sz="1200" b="0" i="1" smtClean="0">
                            <a:latin typeface="Cambria Math"/>
                          </a:rPr>
                          <m:t>𝑜𝑏𝑠</m:t>
                        </m:r>
                      </m:sub>
                    </m:sSub>
                  </m:oMath>
                </a14:m>
                <a:r>
                  <a:rPr lang="en-US" sz="1200" dirty="0" smtClean="0"/>
                  <a:t>=</a:t>
                </a:r>
                <a:r>
                  <a:rPr lang="en-US" sz="1200" b="0" dirty="0" smtClean="0"/>
                  <a:t> </a:t>
                </a:r>
                <a14:m>
                  <m:oMath xmlns:m="http://schemas.openxmlformats.org/officeDocument/2006/math">
                    <m:f>
                      <m:fPr>
                        <m:ctrlPr>
                          <a:rPr lang="en-US" sz="1200" b="0" i="1" smtClean="0">
                            <a:latin typeface="Cambria Math"/>
                          </a:rPr>
                        </m:ctrlPr>
                      </m:fPr>
                      <m:num>
                        <m:sSub>
                          <m:sSubPr>
                            <m:ctrlPr>
                              <a:rPr lang="en-US" sz="1200" b="0" i="1" smtClean="0">
                                <a:latin typeface="Cambria Math"/>
                              </a:rPr>
                            </m:ctrlPr>
                          </m:sSubPr>
                          <m:e>
                            <m:r>
                              <a:rPr lang="en-US" sz="1200" b="0" i="1" smtClean="0">
                                <a:latin typeface="Cambria Math"/>
                              </a:rPr>
                              <m:t>𝐾𝐼𝐸</m:t>
                            </m:r>
                          </m:e>
                          <m:sub>
                            <m:r>
                              <a:rPr lang="en-US" sz="1200" b="0" i="1" smtClean="0">
                                <a:latin typeface="Cambria Math"/>
                              </a:rPr>
                              <m:t>𝑖𝑛𝑡</m:t>
                            </m:r>
                          </m:sub>
                        </m:sSub>
                        <m:r>
                          <a:rPr lang="en-US" sz="1200" b="0" i="1" smtClean="0">
                            <a:latin typeface="Cambria Math"/>
                          </a:rPr>
                          <m:t>+</m:t>
                        </m:r>
                        <m:sSub>
                          <m:sSubPr>
                            <m:ctrlPr>
                              <a:rPr lang="en-US" sz="1200" b="0" i="1" smtClean="0">
                                <a:latin typeface="Cambria Math"/>
                              </a:rPr>
                            </m:ctrlPr>
                          </m:sSubPr>
                          <m:e>
                            <m:r>
                              <a:rPr lang="en-US" sz="1200" b="0" i="1" smtClean="0">
                                <a:latin typeface="Cambria Math"/>
                              </a:rPr>
                              <m:t>𝐶</m:t>
                            </m:r>
                          </m:e>
                          <m:sub>
                            <m:r>
                              <a:rPr lang="en-US" sz="1200" b="0" i="1" smtClean="0">
                                <a:latin typeface="Cambria Math"/>
                              </a:rPr>
                              <m:t>𝑓</m:t>
                            </m:r>
                          </m:sub>
                        </m:sSub>
                        <m:r>
                          <a:rPr lang="en-US" sz="1200" b="0" i="1" smtClean="0">
                            <a:latin typeface="Cambria Math"/>
                          </a:rPr>
                          <m:t>+</m:t>
                        </m:r>
                        <m:sSub>
                          <m:sSubPr>
                            <m:ctrlPr>
                              <a:rPr lang="en-US" sz="1200" b="0" i="1" smtClean="0">
                                <a:latin typeface="Cambria Math"/>
                              </a:rPr>
                            </m:ctrlPr>
                          </m:sSubPr>
                          <m:e>
                            <m:r>
                              <a:rPr lang="en-US" sz="1200" b="0" i="1" smtClean="0">
                                <a:latin typeface="Cambria Math"/>
                              </a:rPr>
                              <m:t>𝐶</m:t>
                            </m:r>
                          </m:e>
                          <m:sub>
                            <m:r>
                              <a:rPr lang="en-US" sz="1200" b="0" i="1" smtClean="0">
                                <a:latin typeface="Cambria Math"/>
                              </a:rPr>
                              <m:t>𝑟</m:t>
                            </m:r>
                          </m:sub>
                        </m:sSub>
                        <m:r>
                          <a:rPr lang="en-US" sz="1200" b="0" i="1" smtClean="0">
                            <a:latin typeface="Cambria Math"/>
                            <a:ea typeface="Cambria Math"/>
                          </a:rPr>
                          <m:t>∙</m:t>
                        </m:r>
                        <m:sSub>
                          <m:sSubPr>
                            <m:ctrlPr>
                              <a:rPr lang="en-US" sz="1200" b="0" i="1" smtClean="0">
                                <a:latin typeface="Cambria Math"/>
                                <a:ea typeface="Cambria Math"/>
                              </a:rPr>
                            </m:ctrlPr>
                          </m:sSubPr>
                          <m:e>
                            <m:r>
                              <a:rPr lang="en-US" sz="1200" b="0" i="1" smtClean="0">
                                <a:latin typeface="Cambria Math"/>
                                <a:ea typeface="Cambria Math"/>
                              </a:rPr>
                              <m:t>𝐾𝐼𝐸</m:t>
                            </m:r>
                          </m:e>
                          <m:sub>
                            <m:r>
                              <a:rPr lang="en-US" sz="1200" b="0" i="1" smtClean="0">
                                <a:latin typeface="Cambria Math"/>
                                <a:ea typeface="Cambria Math"/>
                              </a:rPr>
                              <m:t>𝑒𝑞</m:t>
                            </m:r>
                          </m:sub>
                        </m:sSub>
                      </m:num>
                      <m:den>
                        <m:r>
                          <a:rPr lang="en-US" sz="1200" b="0" i="1" smtClean="0">
                            <a:latin typeface="Cambria Math"/>
                          </a:rPr>
                          <m:t>1+</m:t>
                        </m:r>
                        <m:sSub>
                          <m:sSubPr>
                            <m:ctrlPr>
                              <a:rPr lang="en-US" sz="1200" b="0" i="1" smtClean="0">
                                <a:latin typeface="Cambria Math"/>
                              </a:rPr>
                            </m:ctrlPr>
                          </m:sSubPr>
                          <m:e>
                            <m:r>
                              <a:rPr lang="en-US" sz="1200" b="0" i="1" smtClean="0">
                                <a:latin typeface="Cambria Math"/>
                              </a:rPr>
                              <m:t>𝐶</m:t>
                            </m:r>
                          </m:e>
                          <m:sub>
                            <m:r>
                              <a:rPr lang="en-US" sz="1200" b="0" i="1" smtClean="0">
                                <a:latin typeface="Cambria Math"/>
                              </a:rPr>
                              <m:t>𝑓</m:t>
                            </m:r>
                          </m:sub>
                        </m:sSub>
                        <m:r>
                          <a:rPr lang="en-US" sz="1200" b="0" i="1" smtClean="0">
                            <a:latin typeface="Cambria Math"/>
                          </a:rPr>
                          <m:t>+</m:t>
                        </m:r>
                        <m:sSub>
                          <m:sSubPr>
                            <m:ctrlPr>
                              <a:rPr lang="en-US" sz="1200" b="0" i="1" smtClean="0">
                                <a:latin typeface="Cambria Math"/>
                              </a:rPr>
                            </m:ctrlPr>
                          </m:sSubPr>
                          <m:e>
                            <m:r>
                              <a:rPr lang="en-US" sz="1200" b="0" i="1" smtClean="0">
                                <a:latin typeface="Cambria Math"/>
                              </a:rPr>
                              <m:t>𝐶</m:t>
                            </m:r>
                          </m:e>
                          <m:sub>
                            <m:r>
                              <a:rPr lang="en-US" sz="1200" b="0" i="1" smtClean="0">
                                <a:latin typeface="Cambria Math"/>
                              </a:rPr>
                              <m:t>𝑟</m:t>
                            </m:r>
                          </m:sub>
                        </m:sSub>
                      </m:den>
                    </m:f>
                  </m:oMath>
                </a14:m>
                <a:endParaRPr lang="en-US" sz="1200" dirty="0" smtClean="0"/>
              </a:p>
              <a:p>
                <a:endParaRPr lang="en-US" sz="1200" dirty="0"/>
              </a:p>
              <a:p>
                <a:r>
                  <a:rPr lang="en-US" sz="1200" dirty="0" smtClean="0"/>
                  <a:t>Because the forward commitment factor is negligible, where </a:t>
                </a:r>
                <a:r>
                  <a:rPr lang="en-US" sz="1200" i="1" dirty="0"/>
                  <a:t>k</a:t>
                </a:r>
                <a:r>
                  <a:rPr lang="en-US" sz="1200" baseline="-25000" dirty="0"/>
                  <a:t>2</a:t>
                </a:r>
                <a:r>
                  <a:rPr lang="en-US" sz="1200" dirty="0"/>
                  <a:t>&gt;&gt;</a:t>
                </a:r>
                <a:r>
                  <a:rPr lang="en-US" sz="1200" i="1" dirty="0"/>
                  <a:t>k</a:t>
                </a:r>
                <a:r>
                  <a:rPr lang="en-US" sz="1200" baseline="-25000" dirty="0"/>
                  <a:t>3</a:t>
                </a:r>
                <a:r>
                  <a:rPr lang="en-US" sz="1200" dirty="0"/>
                  <a:t> and </a:t>
                </a:r>
                <a:r>
                  <a:rPr lang="en-US" sz="1200" i="1" dirty="0" err="1"/>
                  <a:t>C</a:t>
                </a:r>
                <a:r>
                  <a:rPr lang="en-US" sz="1200" baseline="-25000" dirty="0" err="1"/>
                  <a:t>f</a:t>
                </a:r>
                <a:r>
                  <a:rPr lang="en-US" sz="1200" dirty="0"/>
                  <a:t>= </a:t>
                </a:r>
                <a:r>
                  <a:rPr lang="en-US" sz="1200" i="1" dirty="0" smtClean="0"/>
                  <a:t>k</a:t>
                </a:r>
                <a:r>
                  <a:rPr lang="en-US" sz="1200" baseline="-25000" dirty="0" smtClean="0"/>
                  <a:t>3</a:t>
                </a:r>
                <a:r>
                  <a:rPr lang="en-US" sz="1200" dirty="0" smtClean="0"/>
                  <a:t>/</a:t>
                </a:r>
                <a:r>
                  <a:rPr lang="en-US" sz="1200" i="1" dirty="0" smtClean="0"/>
                  <a:t>k</a:t>
                </a:r>
                <a:r>
                  <a:rPr lang="en-US" sz="1200" baseline="-25000" dirty="0" smtClean="0"/>
                  <a:t>2</a:t>
                </a:r>
                <a:r>
                  <a:rPr lang="en-US" sz="1200" dirty="0"/>
                  <a:t>, </a:t>
                </a:r>
                <a:endParaRPr lang="en-US" sz="1200" dirty="0" smtClean="0"/>
              </a:p>
              <a:p>
                <a:pPr algn="just"/>
                <a:r>
                  <a:rPr lang="en-US" sz="1200" dirty="0" smtClean="0"/>
                  <a:t>then </a:t>
                </a:r>
                <a14:m>
                  <m:oMath xmlns:m="http://schemas.openxmlformats.org/officeDocument/2006/math">
                    <m:sSub>
                      <m:sSubPr>
                        <m:ctrlPr>
                          <a:rPr lang="en-US" sz="1200" b="0" i="1" smtClean="0">
                            <a:latin typeface="Cambria Math"/>
                          </a:rPr>
                        </m:ctrlPr>
                      </m:sSubPr>
                      <m:e>
                        <m:r>
                          <a:rPr lang="en-US" sz="1200" b="0" i="1" smtClean="0">
                            <a:latin typeface="Cambria Math"/>
                          </a:rPr>
                          <m:t>𝐾𝐼𝐸</m:t>
                        </m:r>
                      </m:e>
                      <m:sub>
                        <m:r>
                          <a:rPr lang="en-US" sz="1200" b="0" i="1" smtClean="0">
                            <a:latin typeface="Cambria Math"/>
                          </a:rPr>
                          <m:t>𝑜𝑏𝑠</m:t>
                        </m:r>
                      </m:sub>
                    </m:sSub>
                  </m:oMath>
                </a14:m>
                <a:r>
                  <a:rPr lang="en-US" sz="1200" dirty="0" smtClean="0"/>
                  <a:t>=</a:t>
                </a:r>
                <a:r>
                  <a:rPr lang="en-US" sz="1200" b="0" dirty="0" smtClean="0"/>
                  <a:t> </a:t>
                </a:r>
                <a14:m>
                  <m:oMath xmlns:m="http://schemas.openxmlformats.org/officeDocument/2006/math">
                    <m:f>
                      <m:fPr>
                        <m:ctrlPr>
                          <a:rPr lang="en-US" sz="1200" b="0" i="1" smtClean="0">
                            <a:latin typeface="Cambria Math"/>
                          </a:rPr>
                        </m:ctrlPr>
                      </m:fPr>
                      <m:num>
                        <m:sSub>
                          <m:sSubPr>
                            <m:ctrlPr>
                              <a:rPr lang="en-US" sz="1200" b="0" i="1" smtClean="0">
                                <a:latin typeface="Cambria Math"/>
                              </a:rPr>
                            </m:ctrlPr>
                          </m:sSubPr>
                          <m:e>
                            <m:r>
                              <a:rPr lang="en-US" sz="1200" b="0" i="1" smtClean="0">
                                <a:latin typeface="Cambria Math"/>
                              </a:rPr>
                              <m:t>𝐾𝐼𝐸</m:t>
                            </m:r>
                          </m:e>
                          <m:sub>
                            <m:r>
                              <a:rPr lang="en-US" sz="1200" b="0" i="1" smtClean="0">
                                <a:latin typeface="Cambria Math"/>
                              </a:rPr>
                              <m:t>𝑖𝑛𝑡</m:t>
                            </m:r>
                          </m:sub>
                        </m:sSub>
                        <m:r>
                          <a:rPr lang="en-US" sz="1200" b="0" i="1" smtClean="0">
                            <a:latin typeface="Cambria Math"/>
                          </a:rPr>
                          <m:t>+</m:t>
                        </m:r>
                        <m:sSub>
                          <m:sSubPr>
                            <m:ctrlPr>
                              <a:rPr lang="en-US" sz="1200" b="0" i="1" smtClean="0">
                                <a:latin typeface="Cambria Math"/>
                              </a:rPr>
                            </m:ctrlPr>
                          </m:sSubPr>
                          <m:e>
                            <m:r>
                              <a:rPr lang="en-US" sz="1200" b="0" i="1" smtClean="0">
                                <a:latin typeface="Cambria Math"/>
                              </a:rPr>
                              <m:t>𝐶</m:t>
                            </m:r>
                          </m:e>
                          <m:sub>
                            <m:r>
                              <a:rPr lang="en-US" sz="1200" b="0" i="1" smtClean="0">
                                <a:latin typeface="Cambria Math"/>
                              </a:rPr>
                              <m:t>𝑟</m:t>
                            </m:r>
                          </m:sub>
                        </m:sSub>
                        <m:r>
                          <a:rPr lang="en-US" sz="1200" b="0" i="1" smtClean="0">
                            <a:latin typeface="Cambria Math"/>
                            <a:ea typeface="Cambria Math"/>
                          </a:rPr>
                          <m:t>∙</m:t>
                        </m:r>
                        <m:sSub>
                          <m:sSubPr>
                            <m:ctrlPr>
                              <a:rPr lang="en-US" sz="1200" b="0" i="1" smtClean="0">
                                <a:latin typeface="Cambria Math"/>
                                <a:ea typeface="Cambria Math"/>
                              </a:rPr>
                            </m:ctrlPr>
                          </m:sSubPr>
                          <m:e>
                            <m:r>
                              <a:rPr lang="en-US" sz="1200" b="0" i="1" smtClean="0">
                                <a:latin typeface="Cambria Math"/>
                                <a:ea typeface="Cambria Math"/>
                              </a:rPr>
                              <m:t>𝐾𝐼𝐸</m:t>
                            </m:r>
                          </m:e>
                          <m:sub>
                            <m:r>
                              <a:rPr lang="en-US" sz="1200" b="0" i="1" smtClean="0">
                                <a:latin typeface="Cambria Math"/>
                                <a:ea typeface="Cambria Math"/>
                              </a:rPr>
                              <m:t>𝑒𝑞</m:t>
                            </m:r>
                          </m:sub>
                        </m:sSub>
                      </m:num>
                      <m:den>
                        <m:r>
                          <a:rPr lang="en-US" sz="1200" b="0" i="1" smtClean="0">
                            <a:latin typeface="Cambria Math"/>
                          </a:rPr>
                          <m:t>1+</m:t>
                        </m:r>
                        <m:sSub>
                          <m:sSubPr>
                            <m:ctrlPr>
                              <a:rPr lang="en-US" sz="1200" b="0" i="1" smtClean="0">
                                <a:latin typeface="Cambria Math"/>
                              </a:rPr>
                            </m:ctrlPr>
                          </m:sSubPr>
                          <m:e>
                            <m:r>
                              <a:rPr lang="en-US" sz="1200" b="0" i="1" smtClean="0">
                                <a:latin typeface="Cambria Math"/>
                              </a:rPr>
                              <m:t>𝐶</m:t>
                            </m:r>
                          </m:e>
                          <m:sub>
                            <m:r>
                              <a:rPr lang="en-US" sz="1200" b="0" i="1" smtClean="0">
                                <a:latin typeface="Cambria Math"/>
                              </a:rPr>
                              <m:t>𝑟</m:t>
                            </m:r>
                          </m:sub>
                        </m:sSub>
                      </m:den>
                    </m:f>
                  </m:oMath>
                </a14:m>
                <a:r>
                  <a:rPr lang="en-US" sz="1200" dirty="0" smtClean="0"/>
                  <a:t>, </a:t>
                </a:r>
              </a:p>
              <a:p>
                <a:pPr algn="just"/>
                <a:r>
                  <a:rPr lang="en-US" sz="1200" dirty="0" smtClean="0"/>
                  <a:t>where  </a:t>
                </a:r>
                <a:r>
                  <a:rPr lang="en-US" sz="1200" i="1" dirty="0" err="1" smtClean="0"/>
                  <a:t>KIE</a:t>
                </a:r>
                <a:r>
                  <a:rPr lang="en-US" sz="1200" baseline="-25000" dirty="0" err="1" smtClean="0"/>
                  <a:t>obs</a:t>
                </a:r>
                <a:r>
                  <a:rPr lang="en-US" sz="1200" dirty="0" smtClean="0"/>
                  <a:t> </a:t>
                </a:r>
                <a:r>
                  <a:rPr lang="en-US" sz="1200" dirty="0"/>
                  <a:t>is the observed isotope effect</a:t>
                </a:r>
                <a:r>
                  <a:rPr lang="en-US" sz="1200" dirty="0" smtClean="0"/>
                  <a:t>,  </a:t>
                </a:r>
              </a:p>
              <a:p>
                <a:pPr algn="just"/>
                <a:r>
                  <a:rPr lang="en-US" sz="1200" i="1" dirty="0"/>
                  <a:t> </a:t>
                </a:r>
                <a:r>
                  <a:rPr lang="en-US" sz="1200" i="1" dirty="0" smtClean="0"/>
                  <a:t>            </a:t>
                </a:r>
                <a:r>
                  <a:rPr lang="en-US" sz="1200" i="1" dirty="0" err="1" smtClean="0"/>
                  <a:t>KIE</a:t>
                </a:r>
                <a:r>
                  <a:rPr lang="en-US" sz="1200" baseline="-25000" dirty="0" err="1" smtClean="0"/>
                  <a:t>int</a:t>
                </a:r>
                <a:r>
                  <a:rPr lang="en-US" sz="1200" dirty="0" smtClean="0"/>
                  <a:t> </a:t>
                </a:r>
                <a:r>
                  <a:rPr lang="en-US" sz="1200" dirty="0"/>
                  <a:t>is the intrinsic isotope effect, </a:t>
                </a:r>
                <a:endParaRPr lang="en-US" sz="1200" dirty="0" smtClean="0"/>
              </a:p>
              <a:p>
                <a:pPr algn="just"/>
                <a:r>
                  <a:rPr lang="en-US" sz="1200" i="1" dirty="0"/>
                  <a:t> </a:t>
                </a:r>
                <a:r>
                  <a:rPr lang="en-US" sz="1200" i="1" dirty="0" smtClean="0"/>
                  <a:t>            </a:t>
                </a:r>
                <a:r>
                  <a:rPr lang="en-US" sz="1200" i="1" dirty="0" err="1" smtClean="0"/>
                  <a:t>KIE</a:t>
                </a:r>
                <a:r>
                  <a:rPr lang="en-US" sz="1200" baseline="-25000" dirty="0" err="1" smtClean="0"/>
                  <a:t>eq</a:t>
                </a:r>
                <a:r>
                  <a:rPr lang="en-US" sz="1200" dirty="0" smtClean="0"/>
                  <a:t> </a:t>
                </a:r>
                <a:r>
                  <a:rPr lang="en-US" sz="1200" dirty="0"/>
                  <a:t>is the </a:t>
                </a:r>
                <a:r>
                  <a:rPr lang="en-US" sz="1200" dirty="0" smtClean="0"/>
                  <a:t> equilibrium isotope </a:t>
                </a:r>
                <a:r>
                  <a:rPr lang="en-US" sz="1200" dirty="0"/>
                  <a:t>effect of E·I</a:t>
                </a:r>
                <a:r>
                  <a:rPr lang="en-US" sz="1200" baseline="-25000" dirty="0"/>
                  <a:t>1</a:t>
                </a:r>
                <a:r>
                  <a:rPr lang="en-US" sz="1200" dirty="0"/>
                  <a:t> (the </a:t>
                </a:r>
                <a:r>
                  <a:rPr lang="en-US" sz="1200" dirty="0" err="1"/>
                  <a:t>imidate</a:t>
                </a:r>
                <a:r>
                  <a:rPr lang="en-US" sz="1200" dirty="0"/>
                  <a:t> complex) with the free enzyme and reactants </a:t>
                </a:r>
                <a:endParaRPr lang="en-US" sz="1200" dirty="0" smtClean="0"/>
              </a:p>
              <a:p>
                <a:r>
                  <a:rPr lang="en-US" sz="1200" i="1" dirty="0"/>
                  <a:t> </a:t>
                </a:r>
                <a:r>
                  <a:rPr lang="en-US" sz="1200" i="1" dirty="0" smtClean="0"/>
                  <a:t>            C</a:t>
                </a:r>
                <a:r>
                  <a:rPr lang="en-US" sz="1200" baseline="-25000" dirty="0" smtClean="0"/>
                  <a:t>r</a:t>
                </a:r>
                <a:r>
                  <a:rPr lang="en-US" sz="1200" dirty="0" smtClean="0"/>
                  <a:t> is the </a:t>
                </a:r>
                <a:r>
                  <a:rPr lang="en-US" sz="1200" dirty="0"/>
                  <a:t>reverse </a:t>
                </a:r>
                <a:r>
                  <a:rPr lang="en-US" sz="1200" dirty="0" smtClean="0"/>
                  <a:t>commitment </a:t>
                </a:r>
                <a:r>
                  <a:rPr lang="en-US" sz="1200" dirty="0"/>
                  <a:t>defined by the rate of the intermediate proceeding forward</a:t>
                </a:r>
                <a:r>
                  <a:rPr lang="en-US" sz="1200" dirty="0" smtClean="0"/>
                  <a:t>, before </a:t>
                </a:r>
                <a:r>
                  <a:rPr lang="en-US" sz="1200" dirty="0"/>
                  <a:t>E·I</a:t>
                </a:r>
                <a:r>
                  <a:rPr lang="en-US" sz="1200" baseline="-25000" dirty="0"/>
                  <a:t>1</a:t>
                </a:r>
                <a:r>
                  <a:rPr lang="en-US" sz="1200" dirty="0"/>
                  <a:t>·NAM can react backward. </a:t>
                </a:r>
                <a:endParaRPr lang="en-US" sz="1200" dirty="0" smtClean="0"/>
              </a:p>
              <a:p>
                <a:endParaRPr lang="en-US" sz="1200" dirty="0"/>
              </a:p>
              <a:p>
                <a:r>
                  <a:rPr lang="en-US" sz="1200" dirty="0" smtClean="0"/>
                  <a:t>As </a:t>
                </a:r>
                <a:r>
                  <a:rPr lang="en-US" sz="1200" dirty="0"/>
                  <a:t>such the </a:t>
                </a:r>
                <a:r>
                  <a:rPr lang="en-US" sz="1200" dirty="0" smtClean="0"/>
                  <a:t>observed commitment </a:t>
                </a:r>
                <a:r>
                  <a:rPr lang="en-US" sz="1200" dirty="0"/>
                  <a:t>is sensitive to the fraction of E·I</a:t>
                </a:r>
                <a:r>
                  <a:rPr lang="en-US" sz="1200" baseline="-25000" dirty="0"/>
                  <a:t>1</a:t>
                </a:r>
                <a:r>
                  <a:rPr lang="en-US" sz="1200" dirty="0"/>
                  <a:t> that resides in the E·I</a:t>
                </a:r>
                <a:r>
                  <a:rPr lang="en-US" sz="1200" baseline="-25000" dirty="0"/>
                  <a:t>1</a:t>
                </a:r>
                <a:r>
                  <a:rPr lang="en-US" sz="1200" dirty="0"/>
                  <a:t>·NAM complex. i.e</a:t>
                </a:r>
                <a:r>
                  <a:rPr lang="en-US" sz="1200" dirty="0" smtClean="0"/>
                  <a:t>.</a:t>
                </a:r>
              </a:p>
              <a:p>
                <a14:m>
                  <m:oMath xmlns:m="http://schemas.openxmlformats.org/officeDocument/2006/math">
                    <m:sSub>
                      <m:sSubPr>
                        <m:ctrlPr>
                          <a:rPr lang="en-US" sz="1200" i="1" smtClean="0">
                            <a:latin typeface="Cambria Math"/>
                          </a:rPr>
                        </m:ctrlPr>
                      </m:sSubPr>
                      <m:e>
                        <m:r>
                          <a:rPr lang="en-US" sz="1200" b="0" i="1" smtClean="0">
                            <a:latin typeface="Cambria Math"/>
                          </a:rPr>
                          <m:t>𝐶</m:t>
                        </m:r>
                      </m:e>
                      <m:sub>
                        <m:r>
                          <a:rPr lang="en-US" sz="1200" b="0" i="1" smtClean="0">
                            <a:latin typeface="Cambria Math"/>
                          </a:rPr>
                          <m:t>𝑟</m:t>
                        </m:r>
                        <m:r>
                          <a:rPr lang="en-US" sz="1200" b="0" i="1" smtClean="0">
                            <a:latin typeface="Cambria Math"/>
                          </a:rPr>
                          <m:t>(</m:t>
                        </m:r>
                        <m:r>
                          <a:rPr lang="en-US" sz="1200" b="0" i="1" smtClean="0">
                            <a:latin typeface="Cambria Math"/>
                          </a:rPr>
                          <m:t>𝑜𝑏𝑠</m:t>
                        </m:r>
                        <m:r>
                          <a:rPr lang="en-US" sz="1200" b="0" i="1" smtClean="0">
                            <a:latin typeface="Cambria Math"/>
                          </a:rPr>
                          <m:t>)</m:t>
                        </m:r>
                      </m:sub>
                    </m:sSub>
                    <m:r>
                      <a:rPr lang="en-US" sz="1200" b="0" i="1" smtClean="0">
                        <a:latin typeface="Cambria Math"/>
                      </a:rPr>
                      <m:t>=</m:t>
                    </m:r>
                    <m:f>
                      <m:fPr>
                        <m:ctrlPr>
                          <a:rPr lang="en-US" sz="1200" b="0" i="1" smtClean="0">
                            <a:latin typeface="Cambria Math"/>
                          </a:rPr>
                        </m:ctrlPr>
                      </m:fPr>
                      <m:num>
                        <m:sSub>
                          <m:sSubPr>
                            <m:ctrlPr>
                              <a:rPr lang="en-US" sz="1200" b="0" i="1" smtClean="0">
                                <a:latin typeface="Cambria Math"/>
                              </a:rPr>
                            </m:ctrlPr>
                          </m:sSubPr>
                          <m:e>
                            <m:r>
                              <a:rPr lang="en-US" sz="1200" b="0" i="1" smtClean="0">
                                <a:latin typeface="Cambria Math"/>
                              </a:rPr>
                              <m:t>𝑘</m:t>
                            </m:r>
                          </m:e>
                          <m:sub>
                            <m:r>
                              <a:rPr lang="en-US" sz="1200" b="0" i="1" smtClean="0">
                                <a:latin typeface="Cambria Math"/>
                              </a:rPr>
                              <m:t>4</m:t>
                            </m:r>
                          </m:sub>
                        </m:sSub>
                        <m:r>
                          <a:rPr lang="en-US" sz="1200" b="0" i="1" smtClean="0">
                            <a:latin typeface="Cambria Math"/>
                          </a:rPr>
                          <m:t>[</m:t>
                        </m:r>
                        <m:sSub>
                          <m:sSubPr>
                            <m:ctrlPr>
                              <a:rPr lang="en-US" sz="1200" b="0" i="1" smtClean="0">
                                <a:latin typeface="Cambria Math"/>
                              </a:rPr>
                            </m:ctrlPr>
                          </m:sSubPr>
                          <m:e>
                            <m:r>
                              <a:rPr lang="en-US" sz="1200" b="0" i="1" smtClean="0">
                                <a:latin typeface="Cambria Math"/>
                              </a:rPr>
                              <m:t>𝐸</m:t>
                            </m:r>
                            <m:r>
                              <a:rPr lang="en-US" sz="1200" b="0" i="1" smtClean="0">
                                <a:latin typeface="Cambria Math"/>
                                <a:ea typeface="Cambria Math"/>
                              </a:rPr>
                              <m:t>∙</m:t>
                            </m:r>
                            <m:r>
                              <a:rPr lang="en-US" sz="1200" b="0" i="1" smtClean="0">
                                <a:latin typeface="Cambria Math"/>
                                <a:ea typeface="Cambria Math"/>
                              </a:rPr>
                              <m:t>𝐼</m:t>
                            </m:r>
                          </m:e>
                          <m:sub>
                            <m:r>
                              <a:rPr lang="en-US" sz="1200" b="0" i="1" smtClean="0">
                                <a:latin typeface="Cambria Math"/>
                              </a:rPr>
                              <m:t>1</m:t>
                            </m:r>
                          </m:sub>
                        </m:sSub>
                        <m:r>
                          <a:rPr lang="en-US" sz="1200" b="0" i="1" smtClean="0">
                            <a:latin typeface="Cambria Math"/>
                            <a:ea typeface="Cambria Math"/>
                          </a:rPr>
                          <m:t>∙</m:t>
                        </m:r>
                        <m:r>
                          <a:rPr lang="en-US" sz="1200" b="0" i="1" smtClean="0">
                            <a:latin typeface="Cambria Math"/>
                            <a:ea typeface="Cambria Math"/>
                          </a:rPr>
                          <m:t>𝑁𝐴𝑀</m:t>
                        </m:r>
                        <m:r>
                          <a:rPr lang="en-US" sz="1200" b="0" i="1" smtClean="0">
                            <a:latin typeface="Cambria Math"/>
                            <a:ea typeface="Cambria Math"/>
                          </a:rPr>
                          <m:t>]</m:t>
                        </m:r>
                      </m:num>
                      <m:den>
                        <m:sSub>
                          <m:sSubPr>
                            <m:ctrlPr>
                              <a:rPr lang="en-US" sz="1200" b="0" i="1" smtClean="0">
                                <a:latin typeface="Cambria Math"/>
                              </a:rPr>
                            </m:ctrlPr>
                          </m:sSubPr>
                          <m:e>
                            <m:r>
                              <a:rPr lang="en-US" sz="1200" b="0" i="1" smtClean="0">
                                <a:latin typeface="Cambria Math"/>
                              </a:rPr>
                              <m:t>𝑘</m:t>
                            </m:r>
                          </m:e>
                          <m:sub>
                            <m:r>
                              <a:rPr lang="en-US" sz="1200" b="0" i="1" smtClean="0">
                                <a:latin typeface="Cambria Math"/>
                              </a:rPr>
                              <m:t>5</m:t>
                            </m:r>
                          </m:sub>
                        </m:sSub>
                        <m:d>
                          <m:dPr>
                            <m:begChr m:val="["/>
                            <m:endChr m:val="]"/>
                            <m:ctrlPr>
                              <a:rPr lang="en-US" sz="1200" b="0" i="1" smtClean="0">
                                <a:latin typeface="Cambria Math"/>
                              </a:rPr>
                            </m:ctrlPr>
                          </m:dPr>
                          <m:e>
                            <m:sSub>
                              <m:sSubPr>
                                <m:ctrlPr>
                                  <a:rPr lang="en-US" sz="1200" b="0" i="1" smtClean="0">
                                    <a:latin typeface="Cambria Math"/>
                                  </a:rPr>
                                </m:ctrlPr>
                              </m:sSubPr>
                              <m:e>
                                <m:r>
                                  <a:rPr lang="en-US" sz="1200" b="0" i="1" smtClean="0">
                                    <a:latin typeface="Cambria Math"/>
                                  </a:rPr>
                                  <m:t>𝐸</m:t>
                                </m:r>
                                <m:r>
                                  <a:rPr lang="en-US" sz="1200" b="0" i="1" smtClean="0">
                                    <a:latin typeface="Cambria Math"/>
                                    <a:ea typeface="Cambria Math"/>
                                  </a:rPr>
                                  <m:t>∙</m:t>
                                </m:r>
                                <m:r>
                                  <a:rPr lang="en-US" sz="1200" b="0" i="1" smtClean="0">
                                    <a:latin typeface="Cambria Math"/>
                                    <a:ea typeface="Cambria Math"/>
                                  </a:rPr>
                                  <m:t>𝐼</m:t>
                                </m:r>
                              </m:e>
                              <m:sub>
                                <m:r>
                                  <a:rPr lang="en-US" sz="1200" b="0" i="1" smtClean="0">
                                    <a:latin typeface="Cambria Math"/>
                                  </a:rPr>
                                  <m:t>1</m:t>
                                </m:r>
                              </m:sub>
                            </m:sSub>
                            <m:r>
                              <a:rPr lang="en-US" sz="1200" b="0" i="1" smtClean="0">
                                <a:latin typeface="Cambria Math"/>
                                <a:ea typeface="Cambria Math"/>
                              </a:rPr>
                              <m:t>∙</m:t>
                            </m:r>
                            <m:r>
                              <a:rPr lang="en-US" sz="1200" b="0" i="1" smtClean="0">
                                <a:latin typeface="Cambria Math"/>
                                <a:ea typeface="Cambria Math"/>
                              </a:rPr>
                              <m:t>𝑁𝐴𝑀</m:t>
                            </m:r>
                          </m:e>
                        </m:d>
                        <m:r>
                          <a:rPr lang="en-US" sz="1200" b="0" i="1" smtClean="0">
                            <a:latin typeface="Cambria Math"/>
                            <a:ea typeface="Cambria Math"/>
                          </a:rPr>
                          <m:t>+</m:t>
                        </m:r>
                        <m:sSubSup>
                          <m:sSubSupPr>
                            <m:ctrlPr>
                              <a:rPr lang="en-US" sz="1200" b="0" i="1" smtClean="0">
                                <a:latin typeface="Cambria Math"/>
                                <a:ea typeface="Cambria Math"/>
                              </a:rPr>
                            </m:ctrlPr>
                          </m:sSubSupPr>
                          <m:e>
                            <m:r>
                              <a:rPr lang="en-US" sz="1200" b="0" i="1" smtClean="0">
                                <a:latin typeface="Cambria Math"/>
                                <a:ea typeface="Cambria Math"/>
                              </a:rPr>
                              <m:t>𝑘</m:t>
                            </m:r>
                          </m:e>
                          <m:sub>
                            <m:r>
                              <a:rPr lang="en-US" sz="1200" b="0" i="1" smtClean="0">
                                <a:latin typeface="Cambria Math"/>
                                <a:ea typeface="Cambria Math"/>
                              </a:rPr>
                              <m:t>5</m:t>
                            </m:r>
                          </m:sub>
                          <m:sup>
                            <m:r>
                              <a:rPr lang="en-US" sz="1200" b="0" i="1" smtClean="0">
                                <a:latin typeface="Cambria Math"/>
                                <a:ea typeface="Cambria Math"/>
                              </a:rPr>
                              <m:t>′</m:t>
                            </m:r>
                          </m:sup>
                        </m:sSubSup>
                        <m:r>
                          <a:rPr lang="en-US" sz="1200" b="0" i="1" smtClean="0">
                            <a:latin typeface="Cambria Math"/>
                            <a:ea typeface="Cambria Math"/>
                          </a:rPr>
                          <m:t>[</m:t>
                        </m:r>
                        <m:sSub>
                          <m:sSubPr>
                            <m:ctrlPr>
                              <a:rPr lang="en-US" sz="1200" b="0" i="1" smtClean="0">
                                <a:latin typeface="Cambria Math"/>
                                <a:ea typeface="Cambria Math"/>
                              </a:rPr>
                            </m:ctrlPr>
                          </m:sSubPr>
                          <m:e>
                            <m:r>
                              <a:rPr lang="en-US" sz="1200" b="0" i="1" smtClean="0">
                                <a:latin typeface="Cambria Math"/>
                                <a:ea typeface="Cambria Math"/>
                              </a:rPr>
                              <m:t>𝐸</m:t>
                            </m:r>
                            <m:r>
                              <a:rPr lang="en-US" sz="1200" b="0" i="1" smtClean="0">
                                <a:latin typeface="Cambria Math"/>
                                <a:ea typeface="Cambria Math"/>
                              </a:rPr>
                              <m:t>∙</m:t>
                            </m:r>
                            <m:r>
                              <a:rPr lang="en-US" sz="1200" b="0" i="1" smtClean="0">
                                <a:latin typeface="Cambria Math"/>
                                <a:ea typeface="Cambria Math"/>
                              </a:rPr>
                              <m:t>𝐼</m:t>
                            </m:r>
                          </m:e>
                          <m:sub>
                            <m:r>
                              <a:rPr lang="en-US" sz="1200" b="0" i="1" smtClean="0">
                                <a:latin typeface="Cambria Math"/>
                                <a:ea typeface="Cambria Math"/>
                              </a:rPr>
                              <m:t>1</m:t>
                            </m:r>
                          </m:sub>
                        </m:sSub>
                        <m:r>
                          <a:rPr lang="en-US" sz="1200" b="0" i="1" smtClean="0">
                            <a:latin typeface="Cambria Math"/>
                            <a:ea typeface="Cambria Math"/>
                          </a:rPr>
                          <m:t>]</m:t>
                        </m:r>
                      </m:den>
                    </m:f>
                  </m:oMath>
                </a14:m>
                <a:r>
                  <a:rPr lang="en-US" sz="1200" dirty="0" smtClean="0"/>
                  <a:t>, and </a:t>
                </a:r>
                <a:r>
                  <a:rPr lang="en-US" sz="1200" i="1" dirty="0" smtClean="0"/>
                  <a:t>k</a:t>
                </a:r>
                <a:r>
                  <a:rPr lang="en-US" sz="1200" i="1" baseline="-25000" dirty="0" smtClean="0"/>
                  <a:t>5</a:t>
                </a:r>
                <a:r>
                  <a:rPr lang="en-US" sz="1200" dirty="0"/>
                  <a:t>′</a:t>
                </a:r>
                <a:r>
                  <a:rPr lang="en-US" sz="1200" dirty="0" smtClean="0"/>
                  <a:t>≈</a:t>
                </a:r>
                <a:r>
                  <a:rPr lang="en-US" sz="1200" i="1" dirty="0" smtClean="0"/>
                  <a:t>k</a:t>
                </a:r>
                <a:r>
                  <a:rPr lang="en-US" sz="1200" i="1" baseline="-25000" dirty="0" smtClean="0"/>
                  <a:t>5</a:t>
                </a:r>
              </a:p>
              <a:p>
                <a:endParaRPr lang="en-US" sz="1200" dirty="0"/>
              </a:p>
              <a:p>
                <a:r>
                  <a:rPr lang="en-US" sz="1200" dirty="0" smtClean="0"/>
                  <a:t>then </a:t>
                </a:r>
                <a14:m>
                  <m:oMath xmlns:m="http://schemas.openxmlformats.org/officeDocument/2006/math">
                    <m:sSub>
                      <m:sSubPr>
                        <m:ctrlPr>
                          <a:rPr lang="en-US" sz="1200" i="1" smtClean="0">
                            <a:latin typeface="Cambria Math"/>
                          </a:rPr>
                        </m:ctrlPr>
                      </m:sSubPr>
                      <m:e>
                        <m:r>
                          <a:rPr lang="en-US" sz="1200" b="0" i="1" smtClean="0">
                            <a:latin typeface="Cambria Math"/>
                          </a:rPr>
                          <m:t>𝐶</m:t>
                        </m:r>
                      </m:e>
                      <m:sub>
                        <m:r>
                          <a:rPr lang="en-US" sz="1200" b="0" i="1" smtClean="0">
                            <a:latin typeface="Cambria Math"/>
                          </a:rPr>
                          <m:t>𝑟</m:t>
                        </m:r>
                        <m:r>
                          <a:rPr lang="en-US" sz="1200" b="0" i="1" smtClean="0">
                            <a:latin typeface="Cambria Math"/>
                          </a:rPr>
                          <m:t>(</m:t>
                        </m:r>
                        <m:r>
                          <a:rPr lang="en-US" sz="1200" b="0" i="1" smtClean="0">
                            <a:latin typeface="Cambria Math"/>
                          </a:rPr>
                          <m:t>𝑜𝑏𝑠</m:t>
                        </m:r>
                        <m:r>
                          <a:rPr lang="en-US" sz="1200" b="0" i="1" smtClean="0">
                            <a:latin typeface="Cambria Math"/>
                          </a:rPr>
                          <m:t>)</m:t>
                        </m:r>
                      </m:sub>
                    </m:sSub>
                    <m:r>
                      <a:rPr lang="en-US" sz="1200" b="0" i="1" smtClean="0">
                        <a:latin typeface="Cambria Math"/>
                      </a:rPr>
                      <m:t>=</m:t>
                    </m:r>
                    <m:f>
                      <m:fPr>
                        <m:ctrlPr>
                          <a:rPr lang="en-US" sz="1200" b="0" i="1" smtClean="0">
                            <a:latin typeface="Cambria Math"/>
                          </a:rPr>
                        </m:ctrlPr>
                      </m:fPr>
                      <m:num>
                        <m:sSub>
                          <m:sSubPr>
                            <m:ctrlPr>
                              <a:rPr lang="en-US" sz="1200" b="0" i="1" smtClean="0">
                                <a:latin typeface="Cambria Math"/>
                              </a:rPr>
                            </m:ctrlPr>
                          </m:sSubPr>
                          <m:e>
                            <m:r>
                              <a:rPr lang="en-US" sz="1200" b="0" i="1" smtClean="0">
                                <a:latin typeface="Cambria Math"/>
                              </a:rPr>
                              <m:t>𝑘</m:t>
                            </m:r>
                          </m:e>
                          <m:sub>
                            <m:r>
                              <a:rPr lang="en-US" sz="1200" b="0" i="1" smtClean="0">
                                <a:latin typeface="Cambria Math"/>
                              </a:rPr>
                              <m:t>4</m:t>
                            </m:r>
                          </m:sub>
                        </m:sSub>
                        <m:r>
                          <a:rPr lang="en-US" sz="1200" b="0" i="1" smtClean="0">
                            <a:latin typeface="Cambria Math"/>
                          </a:rPr>
                          <m:t>[</m:t>
                        </m:r>
                        <m:sSub>
                          <m:sSubPr>
                            <m:ctrlPr>
                              <a:rPr lang="en-US" sz="1200" b="0" i="1" smtClean="0">
                                <a:latin typeface="Cambria Math"/>
                              </a:rPr>
                            </m:ctrlPr>
                          </m:sSubPr>
                          <m:e>
                            <m:r>
                              <a:rPr lang="en-US" sz="1200" b="0" i="1" smtClean="0">
                                <a:latin typeface="Cambria Math"/>
                              </a:rPr>
                              <m:t>𝐸</m:t>
                            </m:r>
                            <m:r>
                              <a:rPr lang="en-US" sz="1200" b="0" i="1" smtClean="0">
                                <a:latin typeface="Cambria Math"/>
                                <a:ea typeface="Cambria Math"/>
                              </a:rPr>
                              <m:t>∙</m:t>
                            </m:r>
                            <m:r>
                              <a:rPr lang="en-US" sz="1200" b="0" i="1" smtClean="0">
                                <a:latin typeface="Cambria Math"/>
                                <a:ea typeface="Cambria Math"/>
                              </a:rPr>
                              <m:t>𝐼</m:t>
                            </m:r>
                          </m:e>
                          <m:sub>
                            <m:r>
                              <a:rPr lang="en-US" sz="1200" b="0" i="1" smtClean="0">
                                <a:latin typeface="Cambria Math"/>
                              </a:rPr>
                              <m:t>1</m:t>
                            </m:r>
                          </m:sub>
                        </m:sSub>
                        <m:r>
                          <a:rPr lang="en-US" sz="1200" b="0" i="1" smtClean="0">
                            <a:latin typeface="Cambria Math"/>
                            <a:ea typeface="Cambria Math"/>
                          </a:rPr>
                          <m:t>∙</m:t>
                        </m:r>
                        <m:r>
                          <a:rPr lang="en-US" sz="1200" b="0" i="1" smtClean="0">
                            <a:latin typeface="Cambria Math"/>
                            <a:ea typeface="Cambria Math"/>
                          </a:rPr>
                          <m:t>𝑁𝐴𝑀</m:t>
                        </m:r>
                        <m:r>
                          <a:rPr lang="en-US" sz="1200" b="0" i="1" smtClean="0">
                            <a:latin typeface="Cambria Math"/>
                            <a:ea typeface="Cambria Math"/>
                          </a:rPr>
                          <m:t>]</m:t>
                        </m:r>
                      </m:num>
                      <m:den>
                        <m:sSub>
                          <m:sSubPr>
                            <m:ctrlPr>
                              <a:rPr lang="en-US" sz="1200" b="0" i="1" smtClean="0">
                                <a:latin typeface="Cambria Math"/>
                              </a:rPr>
                            </m:ctrlPr>
                          </m:sSubPr>
                          <m:e>
                            <m:r>
                              <a:rPr lang="en-US" sz="1200" b="0" i="1" smtClean="0">
                                <a:latin typeface="Cambria Math"/>
                              </a:rPr>
                              <m:t>𝑘</m:t>
                            </m:r>
                          </m:e>
                          <m:sub>
                            <m:r>
                              <a:rPr lang="en-US" sz="1200" b="0" i="1" smtClean="0">
                                <a:latin typeface="Cambria Math"/>
                              </a:rPr>
                              <m:t>5</m:t>
                            </m:r>
                          </m:sub>
                        </m:sSub>
                        <m:r>
                          <a:rPr lang="en-US" sz="1200" b="0" i="1" smtClean="0">
                            <a:latin typeface="Cambria Math"/>
                          </a:rPr>
                          <m:t>(</m:t>
                        </m:r>
                        <m:d>
                          <m:dPr>
                            <m:begChr m:val="["/>
                            <m:endChr m:val="]"/>
                            <m:ctrlPr>
                              <a:rPr lang="en-US" sz="1200" b="0" i="1" smtClean="0">
                                <a:latin typeface="Cambria Math"/>
                              </a:rPr>
                            </m:ctrlPr>
                          </m:dPr>
                          <m:e>
                            <m:sSub>
                              <m:sSubPr>
                                <m:ctrlPr>
                                  <a:rPr lang="en-US" sz="1200" b="0" i="1" smtClean="0">
                                    <a:latin typeface="Cambria Math"/>
                                  </a:rPr>
                                </m:ctrlPr>
                              </m:sSubPr>
                              <m:e>
                                <m:r>
                                  <a:rPr lang="en-US" sz="1200" b="0" i="1" smtClean="0">
                                    <a:latin typeface="Cambria Math"/>
                                  </a:rPr>
                                  <m:t>𝐸</m:t>
                                </m:r>
                                <m:r>
                                  <a:rPr lang="en-US" sz="1200" b="0" i="1" smtClean="0">
                                    <a:latin typeface="Cambria Math"/>
                                    <a:ea typeface="Cambria Math"/>
                                  </a:rPr>
                                  <m:t>∙</m:t>
                                </m:r>
                                <m:r>
                                  <a:rPr lang="en-US" sz="1200" b="0" i="1" smtClean="0">
                                    <a:latin typeface="Cambria Math"/>
                                    <a:ea typeface="Cambria Math"/>
                                  </a:rPr>
                                  <m:t>𝐼</m:t>
                                </m:r>
                              </m:e>
                              <m:sub>
                                <m:r>
                                  <a:rPr lang="en-US" sz="1200" b="0" i="1" smtClean="0">
                                    <a:latin typeface="Cambria Math"/>
                                  </a:rPr>
                                  <m:t>1</m:t>
                                </m:r>
                              </m:sub>
                            </m:sSub>
                            <m:r>
                              <a:rPr lang="en-US" sz="1200" b="0" i="1" smtClean="0">
                                <a:latin typeface="Cambria Math"/>
                                <a:ea typeface="Cambria Math"/>
                              </a:rPr>
                              <m:t>∙</m:t>
                            </m:r>
                            <m:r>
                              <a:rPr lang="en-US" sz="1200" b="0" i="1" smtClean="0">
                                <a:latin typeface="Cambria Math"/>
                                <a:ea typeface="Cambria Math"/>
                              </a:rPr>
                              <m:t>𝑁𝐴𝑀</m:t>
                            </m:r>
                          </m:e>
                        </m:d>
                        <m:r>
                          <a:rPr lang="en-US" sz="1200" b="0" i="1" smtClean="0">
                            <a:latin typeface="Cambria Math"/>
                            <a:ea typeface="Cambria Math"/>
                          </a:rPr>
                          <m:t>+ </m:t>
                        </m:r>
                        <m:d>
                          <m:dPr>
                            <m:begChr m:val="["/>
                            <m:endChr m:val="]"/>
                            <m:ctrlPr>
                              <a:rPr lang="en-US" sz="1200" b="0" i="1" smtClean="0">
                                <a:latin typeface="Cambria Math"/>
                                <a:ea typeface="Cambria Math"/>
                              </a:rPr>
                            </m:ctrlPr>
                          </m:dPr>
                          <m:e>
                            <m:sSub>
                              <m:sSubPr>
                                <m:ctrlPr>
                                  <a:rPr lang="en-US" sz="1200" b="0" i="1" smtClean="0">
                                    <a:latin typeface="Cambria Math"/>
                                    <a:ea typeface="Cambria Math"/>
                                  </a:rPr>
                                </m:ctrlPr>
                              </m:sSubPr>
                              <m:e>
                                <m:r>
                                  <a:rPr lang="en-US" sz="1200" b="0" i="1" smtClean="0">
                                    <a:latin typeface="Cambria Math"/>
                                    <a:ea typeface="Cambria Math"/>
                                  </a:rPr>
                                  <m:t>𝐸</m:t>
                                </m:r>
                                <m:r>
                                  <a:rPr lang="en-US" sz="1200" b="0" i="1" smtClean="0">
                                    <a:latin typeface="Cambria Math"/>
                                    <a:ea typeface="Cambria Math"/>
                                  </a:rPr>
                                  <m:t>∙</m:t>
                                </m:r>
                                <m:r>
                                  <a:rPr lang="en-US" sz="1200" b="0" i="1" smtClean="0">
                                    <a:latin typeface="Cambria Math"/>
                                    <a:ea typeface="Cambria Math"/>
                                  </a:rPr>
                                  <m:t>𝐼</m:t>
                                </m:r>
                              </m:e>
                              <m:sub>
                                <m:r>
                                  <a:rPr lang="en-US" sz="1200" b="0" i="1" smtClean="0">
                                    <a:latin typeface="Cambria Math"/>
                                    <a:ea typeface="Cambria Math"/>
                                  </a:rPr>
                                  <m:t>1</m:t>
                                </m:r>
                              </m:sub>
                            </m:sSub>
                          </m:e>
                        </m:d>
                        <m:r>
                          <a:rPr lang="en-US" sz="1200" b="0" i="1" smtClean="0">
                            <a:latin typeface="Cambria Math"/>
                            <a:ea typeface="Cambria Math"/>
                          </a:rPr>
                          <m:t>)</m:t>
                        </m:r>
                      </m:den>
                    </m:f>
                  </m:oMath>
                </a14:m>
                <a:r>
                  <a:rPr lang="en-US" sz="1200" dirty="0" smtClean="0"/>
                  <a:t> </a:t>
                </a:r>
              </a:p>
              <a:p>
                <a:endParaRPr lang="en-US" sz="1200" dirty="0" smtClean="0"/>
              </a:p>
              <a:p>
                <a14:m>
                  <m:oMath xmlns:m="http://schemas.openxmlformats.org/officeDocument/2006/math">
                    <m:f>
                      <m:fPr>
                        <m:ctrlPr>
                          <a:rPr lang="en-US" sz="1200" b="0" i="1" smtClean="0">
                            <a:latin typeface="Cambria Math"/>
                          </a:rPr>
                        </m:ctrlPr>
                      </m:fPr>
                      <m:num>
                        <m:r>
                          <a:rPr lang="en-US" sz="1200" b="0" i="1" smtClean="0">
                            <a:latin typeface="Cambria Math"/>
                          </a:rPr>
                          <m:t> [</m:t>
                        </m:r>
                        <m:sSub>
                          <m:sSubPr>
                            <m:ctrlPr>
                              <a:rPr lang="en-US" sz="1200" b="0" i="1" smtClean="0">
                                <a:latin typeface="Cambria Math"/>
                              </a:rPr>
                            </m:ctrlPr>
                          </m:sSubPr>
                          <m:e>
                            <m:r>
                              <a:rPr lang="en-US" sz="1200" b="0" i="1" smtClean="0">
                                <a:latin typeface="Cambria Math"/>
                              </a:rPr>
                              <m:t>𝐸</m:t>
                            </m:r>
                            <m:r>
                              <a:rPr lang="en-US" sz="1200" b="0" i="1" smtClean="0">
                                <a:latin typeface="Cambria Math"/>
                                <a:ea typeface="Cambria Math"/>
                              </a:rPr>
                              <m:t>∙</m:t>
                            </m:r>
                            <m:r>
                              <a:rPr lang="en-US" sz="1200" b="0" i="1" smtClean="0">
                                <a:latin typeface="Cambria Math"/>
                                <a:ea typeface="Cambria Math"/>
                              </a:rPr>
                              <m:t>𝐼</m:t>
                            </m:r>
                          </m:e>
                          <m:sub>
                            <m:r>
                              <a:rPr lang="en-US" sz="1200" b="0" i="1" smtClean="0">
                                <a:latin typeface="Cambria Math"/>
                              </a:rPr>
                              <m:t>1</m:t>
                            </m:r>
                          </m:sub>
                        </m:sSub>
                        <m:r>
                          <a:rPr lang="en-US" sz="1200" b="0" i="1" smtClean="0">
                            <a:latin typeface="Cambria Math"/>
                            <a:ea typeface="Cambria Math"/>
                          </a:rPr>
                          <m:t>∙</m:t>
                        </m:r>
                        <m:r>
                          <a:rPr lang="en-US" sz="1200" b="0" i="1" smtClean="0">
                            <a:latin typeface="Cambria Math"/>
                            <a:ea typeface="Cambria Math"/>
                          </a:rPr>
                          <m:t>𝑁𝐴𝑀</m:t>
                        </m:r>
                        <m:r>
                          <a:rPr lang="en-US" sz="1200" b="0" i="1" smtClean="0">
                            <a:latin typeface="Cambria Math"/>
                            <a:ea typeface="Cambria Math"/>
                          </a:rPr>
                          <m:t>]</m:t>
                        </m:r>
                      </m:num>
                      <m:den>
                        <m:r>
                          <a:rPr lang="en-US" sz="1200" b="0" i="1" smtClean="0">
                            <a:latin typeface="Cambria Math"/>
                          </a:rPr>
                          <m:t> </m:t>
                        </m:r>
                        <m:d>
                          <m:dPr>
                            <m:begChr m:val="["/>
                            <m:endChr m:val="]"/>
                            <m:ctrlPr>
                              <a:rPr lang="en-US" sz="1200" b="0" i="1" smtClean="0">
                                <a:latin typeface="Cambria Math"/>
                              </a:rPr>
                            </m:ctrlPr>
                          </m:dPr>
                          <m:e>
                            <m:sSub>
                              <m:sSubPr>
                                <m:ctrlPr>
                                  <a:rPr lang="en-US" sz="1200" b="0" i="1" smtClean="0">
                                    <a:latin typeface="Cambria Math"/>
                                  </a:rPr>
                                </m:ctrlPr>
                              </m:sSubPr>
                              <m:e>
                                <m:r>
                                  <a:rPr lang="en-US" sz="1200" b="0" i="1" smtClean="0">
                                    <a:latin typeface="Cambria Math"/>
                                  </a:rPr>
                                  <m:t>𝐸</m:t>
                                </m:r>
                                <m:r>
                                  <a:rPr lang="en-US" sz="1200" b="0" i="1" smtClean="0">
                                    <a:latin typeface="Cambria Math"/>
                                    <a:ea typeface="Cambria Math"/>
                                  </a:rPr>
                                  <m:t>∙</m:t>
                                </m:r>
                                <m:r>
                                  <a:rPr lang="en-US" sz="1200" b="0" i="1" smtClean="0">
                                    <a:latin typeface="Cambria Math"/>
                                    <a:ea typeface="Cambria Math"/>
                                  </a:rPr>
                                  <m:t>𝐼</m:t>
                                </m:r>
                              </m:e>
                              <m:sub>
                                <m:r>
                                  <a:rPr lang="en-US" sz="1200" b="0" i="1" smtClean="0">
                                    <a:latin typeface="Cambria Math"/>
                                  </a:rPr>
                                  <m:t>1</m:t>
                                </m:r>
                              </m:sub>
                            </m:sSub>
                            <m:r>
                              <a:rPr lang="en-US" sz="1200" b="0" i="1" smtClean="0">
                                <a:latin typeface="Cambria Math"/>
                                <a:ea typeface="Cambria Math"/>
                              </a:rPr>
                              <m:t>∙</m:t>
                            </m:r>
                            <m:r>
                              <a:rPr lang="en-US" sz="1200" b="0" i="1" smtClean="0">
                                <a:latin typeface="Cambria Math"/>
                                <a:ea typeface="Cambria Math"/>
                              </a:rPr>
                              <m:t>𝑁𝐴𝑀</m:t>
                            </m:r>
                          </m:e>
                        </m:d>
                        <m:r>
                          <a:rPr lang="en-US" sz="1200" b="0" i="1" smtClean="0">
                            <a:latin typeface="Cambria Math"/>
                            <a:ea typeface="Cambria Math"/>
                          </a:rPr>
                          <m:t>+ </m:t>
                        </m:r>
                        <m:d>
                          <m:dPr>
                            <m:begChr m:val="["/>
                            <m:endChr m:val="]"/>
                            <m:ctrlPr>
                              <a:rPr lang="en-US" sz="1200" b="0" i="1" smtClean="0">
                                <a:latin typeface="Cambria Math"/>
                                <a:ea typeface="Cambria Math"/>
                              </a:rPr>
                            </m:ctrlPr>
                          </m:dPr>
                          <m:e>
                            <m:sSub>
                              <m:sSubPr>
                                <m:ctrlPr>
                                  <a:rPr lang="en-US" sz="1200" b="0" i="1" smtClean="0">
                                    <a:latin typeface="Cambria Math"/>
                                    <a:ea typeface="Cambria Math"/>
                                  </a:rPr>
                                </m:ctrlPr>
                              </m:sSubPr>
                              <m:e>
                                <m:r>
                                  <a:rPr lang="en-US" sz="1200" b="0" i="1" smtClean="0">
                                    <a:latin typeface="Cambria Math"/>
                                    <a:ea typeface="Cambria Math"/>
                                  </a:rPr>
                                  <m:t>𝐸</m:t>
                                </m:r>
                                <m:r>
                                  <a:rPr lang="en-US" sz="1200" b="0" i="1" smtClean="0">
                                    <a:latin typeface="Cambria Math"/>
                                    <a:ea typeface="Cambria Math"/>
                                  </a:rPr>
                                  <m:t>∙</m:t>
                                </m:r>
                                <m:r>
                                  <a:rPr lang="en-US" sz="1200" b="0" i="1" smtClean="0">
                                    <a:latin typeface="Cambria Math"/>
                                    <a:ea typeface="Cambria Math"/>
                                  </a:rPr>
                                  <m:t>𝐼</m:t>
                                </m:r>
                              </m:e>
                              <m:sub>
                                <m:r>
                                  <a:rPr lang="en-US" sz="1200" b="0" i="1" smtClean="0">
                                    <a:latin typeface="Cambria Math"/>
                                    <a:ea typeface="Cambria Math"/>
                                  </a:rPr>
                                  <m:t>1</m:t>
                                </m:r>
                              </m:sub>
                            </m:sSub>
                          </m:e>
                        </m:d>
                      </m:den>
                    </m:f>
                    <m:r>
                      <a:rPr lang="en-US" sz="1200" b="0" i="1" smtClean="0">
                        <a:latin typeface="Cambria Math"/>
                        <a:ea typeface="Cambria Math"/>
                      </a:rPr>
                      <m:t>=</m:t>
                    </m:r>
                    <m:f>
                      <m:fPr>
                        <m:ctrlPr>
                          <a:rPr lang="en-US" sz="1200" b="0" i="1" smtClean="0">
                            <a:latin typeface="Cambria Math"/>
                            <a:ea typeface="Cambria Math"/>
                          </a:rPr>
                        </m:ctrlPr>
                      </m:fPr>
                      <m:num>
                        <m:r>
                          <a:rPr lang="en-US" sz="1200" b="0" i="1" smtClean="0">
                            <a:latin typeface="Cambria Math"/>
                            <a:ea typeface="Cambria Math"/>
                          </a:rPr>
                          <m:t>[</m:t>
                        </m:r>
                        <m:r>
                          <a:rPr lang="en-US" sz="1200" b="0" i="1" smtClean="0">
                            <a:latin typeface="Cambria Math"/>
                            <a:ea typeface="Cambria Math"/>
                          </a:rPr>
                          <m:t>𝑁𝐴𝑀</m:t>
                        </m:r>
                        <m:r>
                          <a:rPr lang="en-US" sz="1200" b="0" i="1" smtClean="0">
                            <a:latin typeface="Cambria Math"/>
                            <a:ea typeface="Cambria Math"/>
                          </a:rPr>
                          <m:t>]</m:t>
                        </m:r>
                      </m:num>
                      <m:den>
                        <m:d>
                          <m:dPr>
                            <m:begChr m:val="["/>
                            <m:endChr m:val="]"/>
                            <m:ctrlPr>
                              <a:rPr lang="en-US" sz="1200" b="0" i="1" smtClean="0">
                                <a:latin typeface="Cambria Math"/>
                                <a:ea typeface="Cambria Math"/>
                              </a:rPr>
                            </m:ctrlPr>
                          </m:dPr>
                          <m:e>
                            <m:r>
                              <a:rPr lang="en-US" sz="1200" b="0" i="1" smtClean="0">
                                <a:latin typeface="Cambria Math"/>
                                <a:ea typeface="Cambria Math"/>
                              </a:rPr>
                              <m:t>𝑁𝐴𝑀</m:t>
                            </m:r>
                          </m:e>
                        </m:d>
                        <m:r>
                          <a:rPr lang="en-US" sz="1200" b="0" i="1" smtClean="0">
                            <a:latin typeface="Cambria Math"/>
                            <a:ea typeface="Cambria Math"/>
                          </a:rPr>
                          <m:t>+</m:t>
                        </m:r>
                        <m:sSub>
                          <m:sSubPr>
                            <m:ctrlPr>
                              <a:rPr lang="en-US" sz="1200" b="0" i="1" smtClean="0">
                                <a:latin typeface="Cambria Math"/>
                                <a:ea typeface="Cambria Math"/>
                              </a:rPr>
                            </m:ctrlPr>
                          </m:sSubPr>
                          <m:e>
                            <m:r>
                              <a:rPr lang="en-US" sz="1200" b="0" i="1" smtClean="0">
                                <a:latin typeface="Cambria Math"/>
                                <a:ea typeface="Cambria Math"/>
                              </a:rPr>
                              <m:t>𝐾</m:t>
                            </m:r>
                          </m:e>
                          <m:sub>
                            <m:r>
                              <a:rPr lang="en-US" sz="1200" b="0" i="1" smtClean="0">
                                <a:latin typeface="Cambria Math"/>
                                <a:ea typeface="Cambria Math"/>
                              </a:rPr>
                              <m:t>𝑑</m:t>
                            </m:r>
                          </m:sub>
                        </m:sSub>
                      </m:den>
                    </m:f>
                  </m:oMath>
                </a14:m>
                <a:r>
                  <a:rPr lang="en-US" sz="1200" b="0" dirty="0" smtClean="0">
                    <a:ea typeface="Cambria Math"/>
                  </a:rPr>
                  <a:t>, </a:t>
                </a:r>
              </a:p>
              <a:p>
                <a:endParaRPr lang="en-US" sz="1200" b="0" dirty="0" smtClean="0">
                  <a:ea typeface="Cambria Math"/>
                </a:endParaRPr>
              </a:p>
              <a:p>
                <a:r>
                  <a:rPr lang="en-US" sz="1200" dirty="0" smtClean="0"/>
                  <a:t>Therefore, </a:t>
                </a:r>
                <a14:m>
                  <m:oMath xmlns:m="http://schemas.openxmlformats.org/officeDocument/2006/math">
                    <m:sSub>
                      <m:sSubPr>
                        <m:ctrlPr>
                          <a:rPr lang="en-US" sz="1200" i="1" smtClean="0">
                            <a:latin typeface="Cambria Math"/>
                          </a:rPr>
                        </m:ctrlPr>
                      </m:sSubPr>
                      <m:e>
                        <m:r>
                          <a:rPr lang="en-US" sz="1200" b="0" i="1" smtClean="0">
                            <a:latin typeface="Cambria Math"/>
                          </a:rPr>
                          <m:t>𝐶</m:t>
                        </m:r>
                      </m:e>
                      <m:sub>
                        <m:r>
                          <a:rPr lang="en-US" sz="1200" b="0" i="1" smtClean="0">
                            <a:latin typeface="Cambria Math"/>
                          </a:rPr>
                          <m:t>𝑟</m:t>
                        </m:r>
                        <m:r>
                          <a:rPr lang="en-US" sz="1200" b="0" i="1" smtClean="0">
                            <a:latin typeface="Cambria Math"/>
                          </a:rPr>
                          <m:t>(</m:t>
                        </m:r>
                        <m:r>
                          <a:rPr lang="en-US" sz="1200" b="0" i="1" smtClean="0">
                            <a:latin typeface="Cambria Math"/>
                          </a:rPr>
                          <m:t>𝑜𝑏𝑠</m:t>
                        </m:r>
                        <m:r>
                          <a:rPr lang="en-US" sz="1200" b="0" i="1" smtClean="0">
                            <a:latin typeface="Cambria Math"/>
                          </a:rPr>
                          <m:t>)</m:t>
                        </m:r>
                      </m:sub>
                    </m:sSub>
                  </m:oMath>
                </a14:m>
                <a:r>
                  <a:rPr lang="en-US" sz="1200" dirty="0" smtClean="0"/>
                  <a:t>=</a:t>
                </a:r>
                <a14:m>
                  <m:oMath xmlns:m="http://schemas.openxmlformats.org/officeDocument/2006/math">
                    <m:f>
                      <m:fPr>
                        <m:ctrlPr>
                          <a:rPr lang="en-US" sz="1200" b="0" i="1" smtClean="0">
                            <a:latin typeface="Cambria Math"/>
                            <a:ea typeface="Cambria Math"/>
                          </a:rPr>
                        </m:ctrlPr>
                      </m:fPr>
                      <m:num>
                        <m:sSub>
                          <m:sSubPr>
                            <m:ctrlPr>
                              <a:rPr lang="en-US" sz="1200" b="0" i="1" smtClean="0">
                                <a:latin typeface="Cambria Math"/>
                                <a:ea typeface="Cambria Math"/>
                              </a:rPr>
                            </m:ctrlPr>
                          </m:sSubPr>
                          <m:e>
                            <m:r>
                              <a:rPr lang="en-US" sz="1200" b="0" i="1" smtClean="0">
                                <a:latin typeface="Cambria Math"/>
                                <a:ea typeface="Cambria Math"/>
                              </a:rPr>
                              <m:t>𝑘</m:t>
                            </m:r>
                          </m:e>
                          <m:sub>
                            <m:r>
                              <a:rPr lang="en-US" sz="1200" b="0" i="1" smtClean="0">
                                <a:latin typeface="Cambria Math"/>
                                <a:ea typeface="Cambria Math"/>
                              </a:rPr>
                              <m:t>4</m:t>
                            </m:r>
                          </m:sub>
                        </m:sSub>
                        <m:r>
                          <a:rPr lang="en-US" sz="1200" b="0" i="1" smtClean="0">
                            <a:latin typeface="Cambria Math"/>
                            <a:ea typeface="Cambria Math"/>
                          </a:rPr>
                          <m:t>∙[</m:t>
                        </m:r>
                        <m:r>
                          <a:rPr lang="en-US" sz="1200" b="0" i="1" smtClean="0">
                            <a:latin typeface="Cambria Math"/>
                            <a:ea typeface="Cambria Math"/>
                          </a:rPr>
                          <m:t>𝑁𝐴𝑀</m:t>
                        </m:r>
                        <m:r>
                          <a:rPr lang="en-US" sz="1200" b="0" i="1" smtClean="0">
                            <a:latin typeface="Cambria Math"/>
                            <a:ea typeface="Cambria Math"/>
                          </a:rPr>
                          <m:t>]</m:t>
                        </m:r>
                      </m:num>
                      <m:den>
                        <m:sSub>
                          <m:sSubPr>
                            <m:ctrlPr>
                              <a:rPr lang="en-US" sz="1200" b="0" i="1" smtClean="0">
                                <a:latin typeface="Cambria Math"/>
                                <a:ea typeface="Cambria Math"/>
                              </a:rPr>
                            </m:ctrlPr>
                          </m:sSubPr>
                          <m:e>
                            <m:r>
                              <a:rPr lang="en-US" sz="1200" b="0" i="1" smtClean="0">
                                <a:latin typeface="Cambria Math"/>
                                <a:ea typeface="Cambria Math"/>
                              </a:rPr>
                              <m:t>𝑘</m:t>
                            </m:r>
                          </m:e>
                          <m:sub>
                            <m:r>
                              <a:rPr lang="en-US" sz="1200" b="0" i="1" smtClean="0">
                                <a:latin typeface="Cambria Math"/>
                                <a:ea typeface="Cambria Math"/>
                              </a:rPr>
                              <m:t>5</m:t>
                            </m:r>
                          </m:sub>
                        </m:sSub>
                        <m:r>
                          <a:rPr lang="en-US" sz="1200" b="0" i="1" smtClean="0">
                            <a:latin typeface="Cambria Math"/>
                            <a:ea typeface="Cambria Math"/>
                          </a:rPr>
                          <m:t>∙(</m:t>
                        </m:r>
                        <m:d>
                          <m:dPr>
                            <m:begChr m:val="["/>
                            <m:endChr m:val="]"/>
                            <m:ctrlPr>
                              <a:rPr lang="en-US" sz="1200" b="0" i="1" smtClean="0">
                                <a:latin typeface="Cambria Math"/>
                                <a:ea typeface="Cambria Math"/>
                              </a:rPr>
                            </m:ctrlPr>
                          </m:dPr>
                          <m:e>
                            <m:r>
                              <a:rPr lang="en-US" sz="1200" b="0" i="1" smtClean="0">
                                <a:latin typeface="Cambria Math"/>
                                <a:ea typeface="Cambria Math"/>
                              </a:rPr>
                              <m:t>𝑁𝐴𝑀</m:t>
                            </m:r>
                          </m:e>
                        </m:d>
                        <m:r>
                          <a:rPr lang="en-US" sz="1200" b="0" i="1" smtClean="0">
                            <a:latin typeface="Cambria Math"/>
                            <a:ea typeface="Cambria Math"/>
                          </a:rPr>
                          <m:t>+</m:t>
                        </m:r>
                        <m:sSub>
                          <m:sSubPr>
                            <m:ctrlPr>
                              <a:rPr lang="en-US" sz="1200" b="0" i="1" smtClean="0">
                                <a:latin typeface="Cambria Math"/>
                                <a:ea typeface="Cambria Math"/>
                              </a:rPr>
                            </m:ctrlPr>
                          </m:sSubPr>
                          <m:e>
                            <m:r>
                              <a:rPr lang="en-US" sz="1200" b="0" i="1" smtClean="0">
                                <a:latin typeface="Cambria Math"/>
                                <a:ea typeface="Cambria Math"/>
                              </a:rPr>
                              <m:t>𝐾</m:t>
                            </m:r>
                          </m:e>
                          <m:sub>
                            <m:r>
                              <a:rPr lang="en-US" sz="1200" b="0" i="1" smtClean="0">
                                <a:latin typeface="Cambria Math"/>
                                <a:ea typeface="Cambria Math"/>
                              </a:rPr>
                              <m:t>𝑑</m:t>
                            </m:r>
                          </m:sub>
                        </m:sSub>
                        <m:r>
                          <a:rPr lang="en-US" sz="1200" b="0" i="1" smtClean="0">
                            <a:latin typeface="Cambria Math"/>
                            <a:ea typeface="Cambria Math"/>
                          </a:rPr>
                          <m:t>)</m:t>
                        </m:r>
                      </m:den>
                    </m:f>
                  </m:oMath>
                </a14:m>
                <a:endParaRPr lang="en-US" sz="1200" dirty="0" smtClean="0"/>
              </a:p>
              <a:p>
                <a:endParaRPr lang="en-US" sz="1200" dirty="0"/>
              </a:p>
              <a:p>
                <a14:m>
                  <m:oMath xmlns:m="http://schemas.openxmlformats.org/officeDocument/2006/math">
                    <m:sSub>
                      <m:sSubPr>
                        <m:ctrlPr>
                          <a:rPr lang="en-US" sz="1200" b="0" i="1" smtClean="0">
                            <a:latin typeface="Cambria Math"/>
                          </a:rPr>
                        </m:ctrlPr>
                      </m:sSubPr>
                      <m:e>
                        <m:r>
                          <a:rPr lang="en-US" sz="1200" b="0" i="1" smtClean="0">
                            <a:latin typeface="Cambria Math"/>
                          </a:rPr>
                          <m:t>𝐾𝐼𝐸</m:t>
                        </m:r>
                      </m:e>
                      <m:sub>
                        <m:r>
                          <a:rPr lang="en-US" sz="1200" b="0" i="1" smtClean="0">
                            <a:latin typeface="Cambria Math"/>
                          </a:rPr>
                          <m:t>𝑜𝑏𝑠</m:t>
                        </m:r>
                      </m:sub>
                    </m:sSub>
                  </m:oMath>
                </a14:m>
                <a:r>
                  <a:rPr lang="en-US" sz="1200" dirty="0" smtClean="0"/>
                  <a:t>=</a:t>
                </a:r>
                <a:r>
                  <a:rPr lang="en-US" sz="1200" b="0" dirty="0" smtClean="0"/>
                  <a:t> </a:t>
                </a:r>
                <a14:m>
                  <m:oMath xmlns:m="http://schemas.openxmlformats.org/officeDocument/2006/math">
                    <m:f>
                      <m:fPr>
                        <m:ctrlPr>
                          <a:rPr lang="en-US" sz="1200" b="0" i="1" smtClean="0">
                            <a:latin typeface="Cambria Math"/>
                          </a:rPr>
                        </m:ctrlPr>
                      </m:fPr>
                      <m:num>
                        <m:sSub>
                          <m:sSubPr>
                            <m:ctrlPr>
                              <a:rPr lang="en-US" sz="1200" b="0" i="1" smtClean="0">
                                <a:latin typeface="Cambria Math"/>
                              </a:rPr>
                            </m:ctrlPr>
                          </m:sSubPr>
                          <m:e>
                            <m:r>
                              <a:rPr lang="en-US" sz="1200" b="0" i="1" smtClean="0">
                                <a:latin typeface="Cambria Math"/>
                              </a:rPr>
                              <m:t>𝐾𝐼𝐸</m:t>
                            </m:r>
                          </m:e>
                          <m:sub>
                            <m:r>
                              <a:rPr lang="en-US" sz="1200" b="0" i="1" smtClean="0">
                                <a:latin typeface="Cambria Math"/>
                              </a:rPr>
                              <m:t>𝑖𝑛𝑡</m:t>
                            </m:r>
                          </m:sub>
                        </m:sSub>
                        <m:r>
                          <a:rPr lang="en-US" sz="1200" b="0" i="1" smtClean="0">
                            <a:latin typeface="Cambria Math"/>
                          </a:rPr>
                          <m:t>+</m:t>
                        </m:r>
                        <m:f>
                          <m:fPr>
                            <m:ctrlPr>
                              <a:rPr lang="en-US" sz="1200" b="0" i="1" smtClean="0">
                                <a:latin typeface="Cambria Math"/>
                              </a:rPr>
                            </m:ctrlPr>
                          </m:fPr>
                          <m:num>
                            <m:sSub>
                              <m:sSubPr>
                                <m:ctrlPr>
                                  <a:rPr lang="en-US" sz="1200" b="0" i="1" smtClean="0">
                                    <a:latin typeface="Cambria Math"/>
                                  </a:rPr>
                                </m:ctrlPr>
                              </m:sSubPr>
                              <m:e>
                                <m:r>
                                  <a:rPr lang="en-US" sz="1200" b="0" i="1" smtClean="0">
                                    <a:latin typeface="Cambria Math"/>
                                  </a:rPr>
                                  <m:t>𝐶</m:t>
                                </m:r>
                              </m:e>
                              <m:sub>
                                <m:r>
                                  <a:rPr lang="en-US" sz="1200" b="0" i="1" smtClean="0">
                                    <a:latin typeface="Cambria Math"/>
                                  </a:rPr>
                                  <m:t>𝑟</m:t>
                                </m:r>
                              </m:sub>
                            </m:sSub>
                            <m:r>
                              <a:rPr lang="en-US" sz="1200" b="0" i="1" smtClean="0">
                                <a:latin typeface="Cambria Math"/>
                                <a:ea typeface="Cambria Math"/>
                              </a:rPr>
                              <m:t>∙</m:t>
                            </m:r>
                            <m:sSub>
                              <m:sSubPr>
                                <m:ctrlPr>
                                  <a:rPr lang="en-US" sz="1200" b="0" i="1" smtClean="0">
                                    <a:latin typeface="Cambria Math"/>
                                    <a:ea typeface="Cambria Math"/>
                                  </a:rPr>
                                </m:ctrlPr>
                              </m:sSubPr>
                              <m:e>
                                <m:r>
                                  <a:rPr lang="en-US" sz="1200" b="0" i="1" smtClean="0">
                                    <a:latin typeface="Cambria Math"/>
                                    <a:ea typeface="Cambria Math"/>
                                  </a:rPr>
                                  <m:t>𝐾𝐼𝐸</m:t>
                                </m:r>
                              </m:e>
                              <m:sub>
                                <m:r>
                                  <a:rPr lang="en-US" sz="1200" b="0" i="1" smtClean="0">
                                    <a:latin typeface="Cambria Math"/>
                                    <a:ea typeface="Cambria Math"/>
                                  </a:rPr>
                                  <m:t>𝑒𝑞</m:t>
                                </m:r>
                              </m:sub>
                            </m:sSub>
                            <m:r>
                              <a:rPr lang="en-US" sz="1200" b="0" i="1" smtClean="0">
                                <a:latin typeface="Cambria Math"/>
                                <a:ea typeface="Cambria Math"/>
                              </a:rPr>
                              <m:t>∙[</m:t>
                            </m:r>
                            <m:r>
                              <a:rPr lang="en-US" sz="1200" b="0" i="1" smtClean="0">
                                <a:latin typeface="Cambria Math"/>
                                <a:ea typeface="Cambria Math"/>
                              </a:rPr>
                              <m:t>𝑁𝐴𝑀</m:t>
                            </m:r>
                            <m:r>
                              <a:rPr lang="en-US" sz="1200" b="0" i="1" smtClean="0">
                                <a:latin typeface="Cambria Math"/>
                                <a:ea typeface="Cambria Math"/>
                              </a:rPr>
                              <m:t>]</m:t>
                            </m:r>
                          </m:num>
                          <m:den>
                            <m:sSub>
                              <m:sSubPr>
                                <m:ctrlPr>
                                  <a:rPr lang="en-US" sz="1200" b="0" i="1" smtClean="0">
                                    <a:latin typeface="Cambria Math"/>
                                    <a:ea typeface="Cambria Math"/>
                                  </a:rPr>
                                </m:ctrlPr>
                              </m:sSubPr>
                              <m:e>
                                <m:r>
                                  <a:rPr lang="en-US" sz="1200" b="0" i="1" smtClean="0">
                                    <a:latin typeface="Cambria Math"/>
                                    <a:ea typeface="Cambria Math"/>
                                  </a:rPr>
                                  <m:t>𝑘</m:t>
                                </m:r>
                              </m:e>
                              <m:sub>
                                <m:r>
                                  <a:rPr lang="en-US" sz="1200" b="0" i="1" smtClean="0">
                                    <a:latin typeface="Cambria Math"/>
                                    <a:ea typeface="Cambria Math"/>
                                  </a:rPr>
                                  <m:t>𝑑</m:t>
                                </m:r>
                              </m:sub>
                            </m:sSub>
                            <m:r>
                              <a:rPr lang="en-US" sz="1200" b="0" i="1" smtClean="0">
                                <a:latin typeface="Cambria Math"/>
                                <a:ea typeface="Cambria Math"/>
                              </a:rPr>
                              <m:t>+[</m:t>
                            </m:r>
                            <m:r>
                              <a:rPr lang="en-US" sz="1200" b="0" i="1" smtClean="0">
                                <a:latin typeface="Cambria Math"/>
                                <a:ea typeface="Cambria Math"/>
                              </a:rPr>
                              <m:t>𝑁𝐴𝑀</m:t>
                            </m:r>
                          </m:den>
                        </m:f>
                      </m:num>
                      <m:den>
                        <m:r>
                          <a:rPr lang="en-US" sz="1200" b="0" i="1" smtClean="0">
                            <a:latin typeface="Cambria Math"/>
                          </a:rPr>
                          <m:t>1+</m:t>
                        </m:r>
                        <m:sSub>
                          <m:sSubPr>
                            <m:ctrlPr>
                              <a:rPr lang="en-US" sz="1200" b="0" i="1" smtClean="0">
                                <a:latin typeface="Cambria Math"/>
                              </a:rPr>
                            </m:ctrlPr>
                          </m:sSubPr>
                          <m:e>
                            <m:r>
                              <a:rPr lang="en-US" sz="1200" b="0" i="1" smtClean="0">
                                <a:latin typeface="Cambria Math"/>
                              </a:rPr>
                              <m:t>𝐶</m:t>
                            </m:r>
                          </m:e>
                          <m:sub>
                            <m:r>
                              <a:rPr lang="en-US" sz="1200" b="0" i="1" smtClean="0">
                                <a:latin typeface="Cambria Math"/>
                              </a:rPr>
                              <m:t>𝑟</m:t>
                            </m:r>
                          </m:sub>
                        </m:sSub>
                        <m:r>
                          <a:rPr lang="en-US" sz="1200" b="0" i="1" smtClean="0">
                            <a:latin typeface="Cambria Math"/>
                            <a:ea typeface="Cambria Math"/>
                          </a:rPr>
                          <m:t>∙</m:t>
                        </m:r>
                        <m:f>
                          <m:fPr>
                            <m:ctrlPr>
                              <a:rPr lang="en-US" sz="1200" b="0" i="1" smtClean="0">
                                <a:latin typeface="Cambria Math"/>
                                <a:ea typeface="Cambria Math"/>
                              </a:rPr>
                            </m:ctrlPr>
                          </m:fPr>
                          <m:num>
                            <m:r>
                              <a:rPr lang="en-US" sz="1200" b="0" i="1" smtClean="0">
                                <a:latin typeface="Cambria Math"/>
                                <a:ea typeface="Cambria Math"/>
                              </a:rPr>
                              <m:t>[</m:t>
                            </m:r>
                            <m:r>
                              <a:rPr lang="en-US" sz="1200" b="0" i="1" smtClean="0">
                                <a:latin typeface="Cambria Math"/>
                                <a:ea typeface="Cambria Math"/>
                              </a:rPr>
                              <m:t>𝑁𝐴𝑀</m:t>
                            </m:r>
                            <m:r>
                              <a:rPr lang="en-US" sz="1200" b="0" i="1" smtClean="0">
                                <a:latin typeface="Cambria Math"/>
                                <a:ea typeface="Cambria Math"/>
                              </a:rPr>
                              <m:t>]</m:t>
                            </m:r>
                          </m:num>
                          <m:den>
                            <m:sSub>
                              <m:sSubPr>
                                <m:ctrlPr>
                                  <a:rPr lang="en-US" sz="1200" b="0" i="1" smtClean="0">
                                    <a:latin typeface="Cambria Math"/>
                                    <a:ea typeface="Cambria Math"/>
                                  </a:rPr>
                                </m:ctrlPr>
                              </m:sSubPr>
                              <m:e>
                                <m:r>
                                  <a:rPr lang="en-US" sz="1200" b="0" i="1" smtClean="0">
                                    <a:latin typeface="Cambria Math"/>
                                    <a:ea typeface="Cambria Math"/>
                                  </a:rPr>
                                  <m:t>𝑘</m:t>
                                </m:r>
                              </m:e>
                              <m:sub>
                                <m:r>
                                  <a:rPr lang="en-US" sz="1200" b="0" i="1" smtClean="0">
                                    <a:latin typeface="Cambria Math"/>
                                    <a:ea typeface="Cambria Math"/>
                                  </a:rPr>
                                  <m:t>𝑑</m:t>
                                </m:r>
                              </m:sub>
                            </m:sSub>
                            <m:r>
                              <a:rPr lang="en-US" sz="1200" b="0" i="1" smtClean="0">
                                <a:latin typeface="Cambria Math"/>
                                <a:ea typeface="Cambria Math"/>
                              </a:rPr>
                              <m:t>+[</m:t>
                            </m:r>
                            <m:r>
                              <a:rPr lang="en-US" sz="1200" b="0" i="1" smtClean="0">
                                <a:latin typeface="Cambria Math"/>
                                <a:ea typeface="Cambria Math"/>
                              </a:rPr>
                              <m:t>𝑁𝐴𝑀</m:t>
                            </m:r>
                            <m:r>
                              <a:rPr lang="en-US" sz="1200" b="0" i="1" smtClean="0">
                                <a:latin typeface="Cambria Math"/>
                                <a:ea typeface="Cambria Math"/>
                              </a:rPr>
                              <m:t>]</m:t>
                            </m:r>
                          </m:den>
                        </m:f>
                      </m:den>
                    </m:f>
                  </m:oMath>
                </a14:m>
                <a:endParaRPr lang="en-US" dirty="0"/>
              </a:p>
            </p:txBody>
          </p:sp>
        </mc:Choice>
        <mc:Fallback>
          <p:sp>
            <p:nvSpPr>
              <p:cNvPr id="3" name="Notes Placeholder 2"/>
              <p:cNvSpPr>
                <a:spLocks noGrp="1"/>
              </p:cNvSpPr>
              <p:nvPr>
                <p:ph type="body" idx="1"/>
              </p:nvPr>
            </p:nvSpPr>
            <p:spPr/>
            <p:txBody>
              <a:bodyPr/>
              <a:lstStyle/>
              <a:p>
                <a:r>
                  <a:rPr lang="en-US" sz="1200" dirty="0" smtClean="0"/>
                  <a:t>The effect of forward and reverse commitment factors govern observed KIEs and </a:t>
                </a:r>
                <a:r>
                  <a:rPr lang="en-US" sz="1200" dirty="0" smtClean="0"/>
                  <a:t>are predicted </a:t>
                </a:r>
                <a:r>
                  <a:rPr lang="en-US" sz="1200" dirty="0"/>
                  <a:t>by the Northrop’s </a:t>
                </a:r>
                <a:r>
                  <a:rPr lang="en-US" sz="1200" dirty="0" smtClean="0"/>
                  <a:t>equation</a:t>
                </a:r>
              </a:p>
              <a:p>
                <a:endParaRPr lang="en-US" sz="1200" dirty="0" smtClean="0"/>
              </a:p>
              <a:p>
                <a:r>
                  <a:rPr lang="en-US" sz="1200" b="0" i="0" smtClean="0">
                    <a:latin typeface="Cambria Math"/>
                  </a:rPr>
                  <a:t>〖𝐾𝐼𝐸〗_𝑜𝑏𝑠</a:t>
                </a:r>
                <a:r>
                  <a:rPr lang="en-US" sz="1200" dirty="0" smtClean="0"/>
                  <a:t>=</a:t>
                </a:r>
                <a:r>
                  <a:rPr lang="en-US" sz="1200" b="0" dirty="0" smtClean="0"/>
                  <a:t> </a:t>
                </a:r>
                <a:r>
                  <a:rPr lang="en-US" sz="1200" b="0" i="0" smtClean="0">
                    <a:latin typeface="Cambria Math"/>
                  </a:rPr>
                  <a:t>(〖𝐾𝐼𝐸〗_𝑖𝑛𝑡+𝐶_𝑓+𝐶_𝑟</a:t>
                </a:r>
                <a:r>
                  <a:rPr lang="en-US" sz="1200" b="0" i="0" smtClean="0">
                    <a:latin typeface="Cambria Math"/>
                    <a:ea typeface="Cambria Math"/>
                  </a:rPr>
                  <a:t>∙〖𝐾𝐼𝐸〗_𝑒𝑞)/(</a:t>
                </a:r>
                <a:r>
                  <a:rPr lang="en-US" sz="1200" b="0" i="0" smtClean="0">
                    <a:latin typeface="Cambria Math"/>
                  </a:rPr>
                  <a:t>1+𝐶_𝑓+𝐶_𝑟 )</a:t>
                </a:r>
                <a:endParaRPr lang="en-US" sz="1200" dirty="0" smtClean="0"/>
              </a:p>
              <a:p>
                <a:endParaRPr lang="en-US" sz="1200" dirty="0"/>
              </a:p>
              <a:p>
                <a:r>
                  <a:rPr lang="en-US" sz="1200" dirty="0" smtClean="0"/>
                  <a:t>Because the forward commitment factor is negligible, where </a:t>
                </a:r>
                <a:r>
                  <a:rPr lang="en-US" sz="1200" i="1" dirty="0"/>
                  <a:t>k</a:t>
                </a:r>
                <a:r>
                  <a:rPr lang="en-US" sz="1200" baseline="-25000" dirty="0"/>
                  <a:t>2</a:t>
                </a:r>
                <a:r>
                  <a:rPr lang="en-US" sz="1200" dirty="0"/>
                  <a:t>&gt;&gt;</a:t>
                </a:r>
                <a:r>
                  <a:rPr lang="en-US" sz="1200" i="1" dirty="0"/>
                  <a:t>k</a:t>
                </a:r>
                <a:r>
                  <a:rPr lang="en-US" sz="1200" baseline="-25000" dirty="0"/>
                  <a:t>3</a:t>
                </a:r>
                <a:r>
                  <a:rPr lang="en-US" sz="1200" dirty="0"/>
                  <a:t> and </a:t>
                </a:r>
                <a:r>
                  <a:rPr lang="en-US" sz="1200" i="1" dirty="0" err="1"/>
                  <a:t>C</a:t>
                </a:r>
                <a:r>
                  <a:rPr lang="en-US" sz="1200" baseline="-25000" dirty="0" err="1"/>
                  <a:t>f</a:t>
                </a:r>
                <a:r>
                  <a:rPr lang="en-US" sz="1200" dirty="0"/>
                  <a:t>= </a:t>
                </a:r>
                <a:r>
                  <a:rPr lang="en-US" sz="1200" i="1" dirty="0" smtClean="0"/>
                  <a:t>k</a:t>
                </a:r>
                <a:r>
                  <a:rPr lang="en-US" sz="1200" baseline="-25000" dirty="0" smtClean="0"/>
                  <a:t>3</a:t>
                </a:r>
                <a:r>
                  <a:rPr lang="en-US" sz="1200" dirty="0" smtClean="0"/>
                  <a:t>/</a:t>
                </a:r>
                <a:r>
                  <a:rPr lang="en-US" sz="1200" i="1" dirty="0" smtClean="0"/>
                  <a:t>k</a:t>
                </a:r>
                <a:r>
                  <a:rPr lang="en-US" sz="1200" baseline="-25000" dirty="0" smtClean="0"/>
                  <a:t>2</a:t>
                </a:r>
                <a:r>
                  <a:rPr lang="en-US" sz="1200" dirty="0"/>
                  <a:t>, </a:t>
                </a:r>
                <a:endParaRPr lang="en-US" sz="1200" dirty="0" smtClean="0"/>
              </a:p>
              <a:p>
                <a:pPr algn="just"/>
                <a:r>
                  <a:rPr lang="en-US" sz="1200" dirty="0" smtClean="0"/>
                  <a:t>then </a:t>
                </a:r>
                <a:r>
                  <a:rPr lang="en-US" sz="1200" b="0" i="0" smtClean="0">
                    <a:latin typeface="Cambria Math"/>
                  </a:rPr>
                  <a:t>〖𝐾𝐼𝐸〗_𝑜𝑏𝑠</a:t>
                </a:r>
                <a:r>
                  <a:rPr lang="en-US" sz="1200" dirty="0" smtClean="0"/>
                  <a:t>=</a:t>
                </a:r>
                <a:r>
                  <a:rPr lang="en-US" sz="1200" b="0" dirty="0" smtClean="0"/>
                  <a:t> </a:t>
                </a:r>
                <a:r>
                  <a:rPr lang="en-US" sz="1200" b="0" i="0" smtClean="0">
                    <a:latin typeface="Cambria Math"/>
                  </a:rPr>
                  <a:t>(〖𝐾𝐼𝐸〗_𝑖𝑛𝑡+𝐶_𝑟</a:t>
                </a:r>
                <a:r>
                  <a:rPr lang="en-US" sz="1200" b="0" i="0" smtClean="0">
                    <a:latin typeface="Cambria Math"/>
                    <a:ea typeface="Cambria Math"/>
                  </a:rPr>
                  <a:t>∙〖𝐾𝐼𝐸〗_𝑒𝑞)/(</a:t>
                </a:r>
                <a:r>
                  <a:rPr lang="en-US" sz="1200" b="0" i="0" smtClean="0">
                    <a:latin typeface="Cambria Math"/>
                  </a:rPr>
                  <a:t>1+𝐶_𝑟 )</a:t>
                </a:r>
                <a:r>
                  <a:rPr lang="en-US" sz="1200" dirty="0" smtClean="0"/>
                  <a:t>, </a:t>
                </a:r>
              </a:p>
              <a:p>
                <a:pPr algn="just"/>
                <a:r>
                  <a:rPr lang="en-US" sz="1200" dirty="0" smtClean="0"/>
                  <a:t>where  </a:t>
                </a:r>
                <a:r>
                  <a:rPr lang="en-US" sz="1200" i="1" dirty="0" err="1" smtClean="0"/>
                  <a:t>KIE</a:t>
                </a:r>
                <a:r>
                  <a:rPr lang="en-US" sz="1200" baseline="-25000" dirty="0" err="1" smtClean="0"/>
                  <a:t>obs</a:t>
                </a:r>
                <a:r>
                  <a:rPr lang="en-US" sz="1200" dirty="0" smtClean="0"/>
                  <a:t> </a:t>
                </a:r>
                <a:r>
                  <a:rPr lang="en-US" sz="1200" dirty="0"/>
                  <a:t>is the observed isotope effect</a:t>
                </a:r>
                <a:r>
                  <a:rPr lang="en-US" sz="1200" dirty="0" smtClean="0"/>
                  <a:t>,  </a:t>
                </a:r>
              </a:p>
              <a:p>
                <a:pPr algn="just"/>
                <a:r>
                  <a:rPr lang="en-US" sz="1200" i="1" dirty="0"/>
                  <a:t> </a:t>
                </a:r>
                <a:r>
                  <a:rPr lang="en-US" sz="1200" i="1" dirty="0" smtClean="0"/>
                  <a:t>            </a:t>
                </a:r>
                <a:r>
                  <a:rPr lang="en-US" sz="1200" i="1" dirty="0" err="1" smtClean="0"/>
                  <a:t>KIE</a:t>
                </a:r>
                <a:r>
                  <a:rPr lang="en-US" sz="1200" baseline="-25000" dirty="0" err="1" smtClean="0"/>
                  <a:t>int</a:t>
                </a:r>
                <a:r>
                  <a:rPr lang="en-US" sz="1200" dirty="0" smtClean="0"/>
                  <a:t> </a:t>
                </a:r>
                <a:r>
                  <a:rPr lang="en-US" sz="1200" dirty="0"/>
                  <a:t>is the intrinsic isotope effect, </a:t>
                </a:r>
                <a:endParaRPr lang="en-US" sz="1200" dirty="0" smtClean="0"/>
              </a:p>
              <a:p>
                <a:pPr algn="just"/>
                <a:r>
                  <a:rPr lang="en-US" sz="1200" i="1" dirty="0"/>
                  <a:t> </a:t>
                </a:r>
                <a:r>
                  <a:rPr lang="en-US" sz="1200" i="1" dirty="0" smtClean="0"/>
                  <a:t>            </a:t>
                </a:r>
                <a:r>
                  <a:rPr lang="en-US" sz="1200" i="1" dirty="0" err="1" smtClean="0"/>
                  <a:t>KIE</a:t>
                </a:r>
                <a:r>
                  <a:rPr lang="en-US" sz="1200" baseline="-25000" dirty="0" err="1" smtClean="0"/>
                  <a:t>eq</a:t>
                </a:r>
                <a:r>
                  <a:rPr lang="en-US" sz="1200" dirty="0" smtClean="0"/>
                  <a:t> </a:t>
                </a:r>
                <a:r>
                  <a:rPr lang="en-US" sz="1200" dirty="0"/>
                  <a:t>is the </a:t>
                </a:r>
                <a:r>
                  <a:rPr lang="en-US" sz="1200" dirty="0" smtClean="0"/>
                  <a:t> equilibrium isotope </a:t>
                </a:r>
                <a:r>
                  <a:rPr lang="en-US" sz="1200" dirty="0"/>
                  <a:t>effect of E·I</a:t>
                </a:r>
                <a:r>
                  <a:rPr lang="en-US" sz="1200" baseline="-25000" dirty="0"/>
                  <a:t>1</a:t>
                </a:r>
                <a:r>
                  <a:rPr lang="en-US" sz="1200" dirty="0"/>
                  <a:t> (the </a:t>
                </a:r>
                <a:r>
                  <a:rPr lang="en-US" sz="1200" dirty="0" err="1"/>
                  <a:t>imidate</a:t>
                </a:r>
                <a:r>
                  <a:rPr lang="en-US" sz="1200" dirty="0"/>
                  <a:t> complex) with the free enzyme and reactants </a:t>
                </a:r>
                <a:endParaRPr lang="en-US" sz="1200" dirty="0" smtClean="0"/>
              </a:p>
              <a:p>
                <a:r>
                  <a:rPr lang="en-US" sz="1200" i="1" dirty="0"/>
                  <a:t> </a:t>
                </a:r>
                <a:r>
                  <a:rPr lang="en-US" sz="1200" i="1" dirty="0" smtClean="0"/>
                  <a:t>            C</a:t>
                </a:r>
                <a:r>
                  <a:rPr lang="en-US" sz="1200" baseline="-25000" dirty="0" smtClean="0"/>
                  <a:t>r</a:t>
                </a:r>
                <a:r>
                  <a:rPr lang="en-US" sz="1200" dirty="0" smtClean="0"/>
                  <a:t> is the </a:t>
                </a:r>
                <a:r>
                  <a:rPr lang="en-US" sz="1200" dirty="0"/>
                  <a:t>reverse </a:t>
                </a:r>
                <a:r>
                  <a:rPr lang="en-US" sz="1200" dirty="0" smtClean="0"/>
                  <a:t>commitment </a:t>
                </a:r>
                <a:r>
                  <a:rPr lang="en-US" sz="1200" dirty="0"/>
                  <a:t>defined by the rate of the intermediate proceeding forward</a:t>
                </a:r>
                <a:r>
                  <a:rPr lang="en-US" sz="1200" dirty="0" smtClean="0"/>
                  <a:t>, before </a:t>
                </a:r>
                <a:r>
                  <a:rPr lang="en-US" sz="1200" dirty="0"/>
                  <a:t>E·I</a:t>
                </a:r>
                <a:r>
                  <a:rPr lang="en-US" sz="1200" baseline="-25000" dirty="0"/>
                  <a:t>1</a:t>
                </a:r>
                <a:r>
                  <a:rPr lang="en-US" sz="1200" dirty="0"/>
                  <a:t>·NAM can react backward. </a:t>
                </a:r>
                <a:endParaRPr lang="en-US" sz="1200" dirty="0" smtClean="0"/>
              </a:p>
              <a:p>
                <a:endParaRPr lang="en-US" sz="1200" dirty="0"/>
              </a:p>
              <a:p>
                <a:r>
                  <a:rPr lang="en-US" sz="1200" dirty="0" smtClean="0"/>
                  <a:t>As </a:t>
                </a:r>
                <a:r>
                  <a:rPr lang="en-US" sz="1200" dirty="0"/>
                  <a:t>such the </a:t>
                </a:r>
                <a:r>
                  <a:rPr lang="en-US" sz="1200" dirty="0" smtClean="0"/>
                  <a:t>observed commitment </a:t>
                </a:r>
                <a:r>
                  <a:rPr lang="en-US" sz="1200" dirty="0"/>
                  <a:t>is sensitive to the fraction of E·I</a:t>
                </a:r>
                <a:r>
                  <a:rPr lang="en-US" sz="1200" baseline="-25000" dirty="0"/>
                  <a:t>1</a:t>
                </a:r>
                <a:r>
                  <a:rPr lang="en-US" sz="1200" dirty="0"/>
                  <a:t> that resides in the E·I</a:t>
                </a:r>
                <a:r>
                  <a:rPr lang="en-US" sz="1200" baseline="-25000" dirty="0"/>
                  <a:t>1</a:t>
                </a:r>
                <a:r>
                  <a:rPr lang="en-US" sz="1200" dirty="0"/>
                  <a:t>·NAM complex. i.e</a:t>
                </a:r>
                <a:r>
                  <a:rPr lang="en-US" sz="1200" dirty="0" smtClean="0"/>
                  <a:t>.</a:t>
                </a:r>
              </a:p>
              <a:p>
                <a:r>
                  <a:rPr lang="en-US" sz="1200" b="0" i="0" smtClean="0">
                    <a:latin typeface="Cambria Math"/>
                  </a:rPr>
                  <a:t>𝐶_(𝑟(𝑜𝑏𝑠))=(𝑘_4 [〖𝐸</a:t>
                </a:r>
                <a:r>
                  <a:rPr lang="en-US" sz="1200" b="0" i="0" smtClean="0">
                    <a:latin typeface="Cambria Math"/>
                    <a:ea typeface="Cambria Math"/>
                  </a:rPr>
                  <a:t>∙𝐼〗_</a:t>
                </a:r>
                <a:r>
                  <a:rPr lang="en-US" sz="1200" b="0" i="0" smtClean="0">
                    <a:latin typeface="Cambria Math"/>
                  </a:rPr>
                  <a:t>1</a:t>
                </a:r>
                <a:r>
                  <a:rPr lang="en-US" sz="1200" b="0" i="0" smtClean="0">
                    <a:latin typeface="Cambria Math"/>
                    <a:ea typeface="Cambria Math"/>
                  </a:rPr>
                  <a:t>∙𝑁𝐴𝑀])/(</a:t>
                </a:r>
                <a:r>
                  <a:rPr lang="en-US" sz="1200" b="0" i="0" smtClean="0">
                    <a:latin typeface="Cambria Math"/>
                  </a:rPr>
                  <a:t>𝑘_5 [〖𝐸</a:t>
                </a:r>
                <a:r>
                  <a:rPr lang="en-US" sz="1200" b="0" i="0" smtClean="0">
                    <a:latin typeface="Cambria Math"/>
                    <a:ea typeface="Cambria Math"/>
                  </a:rPr>
                  <a:t>∙𝐼〗_</a:t>
                </a:r>
                <a:r>
                  <a:rPr lang="en-US" sz="1200" b="0" i="0" smtClean="0">
                    <a:latin typeface="Cambria Math"/>
                  </a:rPr>
                  <a:t>1</a:t>
                </a:r>
                <a:r>
                  <a:rPr lang="en-US" sz="1200" b="0" i="0" smtClean="0">
                    <a:latin typeface="Cambria Math"/>
                    <a:ea typeface="Cambria Math"/>
                  </a:rPr>
                  <a:t>∙𝑁𝐴𝑀]+𝑘_5^′ [〖𝐸∙𝐼〗_1])</a:t>
                </a:r>
                <a:r>
                  <a:rPr lang="en-US" sz="1200" dirty="0" smtClean="0"/>
                  <a:t>, and </a:t>
                </a:r>
                <a:r>
                  <a:rPr lang="en-US" sz="1200" i="1" dirty="0" smtClean="0"/>
                  <a:t>k</a:t>
                </a:r>
                <a:r>
                  <a:rPr lang="en-US" sz="1200" i="1" baseline="-25000" dirty="0" smtClean="0"/>
                  <a:t>5</a:t>
                </a:r>
                <a:r>
                  <a:rPr lang="en-US" sz="1200" dirty="0"/>
                  <a:t>′</a:t>
                </a:r>
                <a:r>
                  <a:rPr lang="en-US" sz="1200" dirty="0" smtClean="0"/>
                  <a:t>≈</a:t>
                </a:r>
                <a:r>
                  <a:rPr lang="en-US" sz="1200" i="1" dirty="0" smtClean="0"/>
                  <a:t>k</a:t>
                </a:r>
                <a:r>
                  <a:rPr lang="en-US" sz="1200" i="1" baseline="-25000" dirty="0" smtClean="0"/>
                  <a:t>5</a:t>
                </a:r>
              </a:p>
              <a:p>
                <a:endParaRPr lang="en-US" sz="1200" dirty="0"/>
              </a:p>
              <a:p>
                <a:r>
                  <a:rPr lang="en-US" sz="1200" dirty="0" smtClean="0"/>
                  <a:t>then </a:t>
                </a:r>
                <a:r>
                  <a:rPr lang="en-US" sz="1200" b="0" i="0" smtClean="0">
                    <a:latin typeface="Cambria Math"/>
                  </a:rPr>
                  <a:t>𝐶_(𝑟(𝑜𝑏𝑠))=(𝑘_4 [〖𝐸</a:t>
                </a:r>
                <a:r>
                  <a:rPr lang="en-US" sz="1200" b="0" i="0" smtClean="0">
                    <a:latin typeface="Cambria Math"/>
                    <a:ea typeface="Cambria Math"/>
                  </a:rPr>
                  <a:t>∙𝐼〗_</a:t>
                </a:r>
                <a:r>
                  <a:rPr lang="en-US" sz="1200" b="0" i="0" smtClean="0">
                    <a:latin typeface="Cambria Math"/>
                  </a:rPr>
                  <a:t>1</a:t>
                </a:r>
                <a:r>
                  <a:rPr lang="en-US" sz="1200" b="0" i="0" smtClean="0">
                    <a:latin typeface="Cambria Math"/>
                    <a:ea typeface="Cambria Math"/>
                  </a:rPr>
                  <a:t>∙𝑁𝐴𝑀])/(</a:t>
                </a:r>
                <a:r>
                  <a:rPr lang="en-US" sz="1200" b="0" i="0" smtClean="0">
                    <a:latin typeface="Cambria Math"/>
                  </a:rPr>
                  <a:t>𝑘_5 ([〖𝐸</a:t>
                </a:r>
                <a:r>
                  <a:rPr lang="en-US" sz="1200" b="0" i="0" smtClean="0">
                    <a:latin typeface="Cambria Math"/>
                    <a:ea typeface="Cambria Math"/>
                  </a:rPr>
                  <a:t>∙𝐼〗_</a:t>
                </a:r>
                <a:r>
                  <a:rPr lang="en-US" sz="1200" b="0" i="0" smtClean="0">
                    <a:latin typeface="Cambria Math"/>
                  </a:rPr>
                  <a:t>1</a:t>
                </a:r>
                <a:r>
                  <a:rPr lang="en-US" sz="1200" b="0" i="0" smtClean="0">
                    <a:latin typeface="Cambria Math"/>
                    <a:ea typeface="Cambria Math"/>
                  </a:rPr>
                  <a:t>∙𝑁𝐴𝑀]+ [〖𝐸∙𝐼〗_1 ]))</a:t>
                </a:r>
                <a:r>
                  <a:rPr lang="en-US" sz="1200" dirty="0" smtClean="0"/>
                  <a:t> </a:t>
                </a:r>
              </a:p>
              <a:p>
                <a:endParaRPr lang="en-US" sz="1200" dirty="0" smtClean="0"/>
              </a:p>
              <a:p>
                <a:r>
                  <a:rPr lang="en-US" sz="1200" b="0" i="0" smtClean="0">
                    <a:latin typeface="Cambria Math"/>
                  </a:rPr>
                  <a:t>( [〖𝐸</a:t>
                </a:r>
                <a:r>
                  <a:rPr lang="en-US" sz="1200" b="0" i="0" smtClean="0">
                    <a:latin typeface="Cambria Math"/>
                    <a:ea typeface="Cambria Math"/>
                  </a:rPr>
                  <a:t>∙𝐼〗_</a:t>
                </a:r>
                <a:r>
                  <a:rPr lang="en-US" sz="1200" b="0" i="0" smtClean="0">
                    <a:latin typeface="Cambria Math"/>
                  </a:rPr>
                  <a:t>1</a:t>
                </a:r>
                <a:r>
                  <a:rPr lang="en-US" sz="1200" b="0" i="0" smtClean="0">
                    <a:latin typeface="Cambria Math"/>
                    <a:ea typeface="Cambria Math"/>
                  </a:rPr>
                  <a:t>∙𝑁𝐴𝑀])/(</a:t>
                </a:r>
                <a:r>
                  <a:rPr lang="en-US" sz="1200" b="0" i="0" smtClean="0">
                    <a:latin typeface="Cambria Math"/>
                  </a:rPr>
                  <a:t> [〖𝐸</a:t>
                </a:r>
                <a:r>
                  <a:rPr lang="en-US" sz="1200" b="0" i="0" smtClean="0">
                    <a:latin typeface="Cambria Math"/>
                    <a:ea typeface="Cambria Math"/>
                  </a:rPr>
                  <a:t>∙𝐼〗_</a:t>
                </a:r>
                <a:r>
                  <a:rPr lang="en-US" sz="1200" b="0" i="0" smtClean="0">
                    <a:latin typeface="Cambria Math"/>
                  </a:rPr>
                  <a:t>1</a:t>
                </a:r>
                <a:r>
                  <a:rPr lang="en-US" sz="1200" b="0" i="0" smtClean="0">
                    <a:latin typeface="Cambria Math"/>
                    <a:ea typeface="Cambria Math"/>
                  </a:rPr>
                  <a:t>∙𝑁𝐴𝑀]+ [〖𝐸∙𝐼〗_1 ] )=([𝑁𝐴𝑀])/([𝑁𝐴𝑀]+𝐾_𝑑 )</a:t>
                </a:r>
                <a:r>
                  <a:rPr lang="en-US" sz="1200" b="0" dirty="0" smtClean="0">
                    <a:ea typeface="Cambria Math"/>
                  </a:rPr>
                  <a:t>, </a:t>
                </a:r>
              </a:p>
              <a:p>
                <a:endParaRPr lang="en-US" sz="1200" b="0" dirty="0" smtClean="0">
                  <a:ea typeface="Cambria Math"/>
                </a:endParaRPr>
              </a:p>
              <a:p>
                <a:r>
                  <a:rPr lang="en-US" sz="1200" dirty="0" smtClean="0"/>
                  <a:t>Therefore, </a:t>
                </a:r>
                <a:r>
                  <a:rPr lang="en-US" sz="1200" b="0" i="0" smtClean="0">
                    <a:latin typeface="Cambria Math"/>
                  </a:rPr>
                  <a:t>𝐶_(𝑟(𝑜𝑏𝑠))</a:t>
                </a:r>
                <a:r>
                  <a:rPr lang="en-US" sz="1200" dirty="0" smtClean="0"/>
                  <a:t>=</a:t>
                </a:r>
                <a:r>
                  <a:rPr lang="en-US" sz="1200" b="0" i="0" smtClean="0">
                    <a:latin typeface="Cambria Math"/>
                    <a:ea typeface="Cambria Math"/>
                  </a:rPr>
                  <a:t>(𝑘_4∙[𝑁𝐴𝑀])/(𝑘_5∙([𝑁𝐴𝑀]+𝐾_𝑑))</a:t>
                </a:r>
                <a:endParaRPr lang="en-US" sz="1200" dirty="0" smtClean="0"/>
              </a:p>
              <a:p>
                <a:endParaRPr lang="en-US" sz="1200" dirty="0"/>
              </a:p>
              <a:p>
                <a:r>
                  <a:rPr lang="en-US" sz="1200" b="0" i="0" smtClean="0">
                    <a:latin typeface="Cambria Math"/>
                  </a:rPr>
                  <a:t>〖𝐾𝐼𝐸〗_𝑜𝑏𝑠</a:t>
                </a:r>
                <a:r>
                  <a:rPr lang="en-US" sz="1200" dirty="0" smtClean="0"/>
                  <a:t>=</a:t>
                </a:r>
                <a:r>
                  <a:rPr lang="en-US" sz="1200" b="0" dirty="0" smtClean="0"/>
                  <a:t> </a:t>
                </a:r>
                <a:r>
                  <a:rPr lang="en-US" sz="1200" b="0" i="0" smtClean="0">
                    <a:latin typeface="Cambria Math"/>
                  </a:rPr>
                  <a:t>(〖𝐾𝐼𝐸〗_𝑖𝑛𝑡+(𝐶_𝑟</a:t>
                </a:r>
                <a:r>
                  <a:rPr lang="en-US" sz="1200" b="0" i="0" smtClean="0">
                    <a:latin typeface="Cambria Math"/>
                    <a:ea typeface="Cambria Math"/>
                  </a:rPr>
                  <a:t>∙〖𝐾𝐼𝐸〗_𝑒𝑞∙[𝑁𝐴𝑀])/(𝑘_𝑑+[𝑁𝐴𝑀))/(</a:t>
                </a:r>
                <a:r>
                  <a:rPr lang="en-US" sz="1200" b="0" i="0" smtClean="0">
                    <a:latin typeface="Cambria Math"/>
                  </a:rPr>
                  <a:t>1+𝐶_𝑟</a:t>
                </a:r>
                <a:r>
                  <a:rPr lang="en-US" sz="1200" b="0" i="0" smtClean="0">
                    <a:latin typeface="Cambria Math"/>
                    <a:ea typeface="Cambria Math"/>
                  </a:rPr>
                  <a:t>∙([𝑁𝐴𝑀])/(𝑘_𝑑+[𝑁𝐴𝑀]))</a:t>
                </a:r>
                <a:endParaRPr lang="en-US" dirty="0"/>
              </a:p>
            </p:txBody>
          </p:sp>
        </mc:Fallback>
      </mc:AlternateContent>
      <p:sp>
        <p:nvSpPr>
          <p:cNvPr id="4" name="Slide Number Placeholder 3"/>
          <p:cNvSpPr>
            <a:spLocks noGrp="1"/>
          </p:cNvSpPr>
          <p:nvPr>
            <p:ph type="sldNum" sz="quarter" idx="10"/>
          </p:nvPr>
        </p:nvSpPr>
        <p:spPr/>
        <p:txBody>
          <a:bodyPr/>
          <a:lstStyle/>
          <a:p>
            <a:fld id="{EB022F37-4A4E-43F8-8561-35FB5AB7C457}" type="slidenum">
              <a:rPr lang="en-US" smtClean="0"/>
              <a:t>3</a:t>
            </a:fld>
            <a:endParaRPr lang="en-US"/>
          </a:p>
        </p:txBody>
      </p:sp>
    </p:spTree>
    <p:extLst>
      <p:ext uri="{BB962C8B-B14F-4D97-AF65-F5344CB8AC3E}">
        <p14:creationId xmlns:p14="http://schemas.microsoft.com/office/powerpoint/2010/main" val="379810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059147-AE6E-4EBD-A491-3A3BDB7B5D09}" type="datetimeFigureOut">
              <a:rPr lang="en-US" smtClean="0"/>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385CF-D671-4F3A-9C3B-FFE0C97479E1}" type="slidenum">
              <a:rPr lang="en-US" smtClean="0"/>
              <a:t>‹#›</a:t>
            </a:fld>
            <a:endParaRPr lang="en-US"/>
          </a:p>
        </p:txBody>
      </p:sp>
    </p:spTree>
    <p:extLst>
      <p:ext uri="{BB962C8B-B14F-4D97-AF65-F5344CB8AC3E}">
        <p14:creationId xmlns:p14="http://schemas.microsoft.com/office/powerpoint/2010/main" val="400222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059147-AE6E-4EBD-A491-3A3BDB7B5D09}" type="datetimeFigureOut">
              <a:rPr lang="en-US" smtClean="0"/>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385CF-D671-4F3A-9C3B-FFE0C97479E1}" type="slidenum">
              <a:rPr lang="en-US" smtClean="0"/>
              <a:t>‹#›</a:t>
            </a:fld>
            <a:endParaRPr lang="en-US"/>
          </a:p>
        </p:txBody>
      </p:sp>
    </p:spTree>
    <p:extLst>
      <p:ext uri="{BB962C8B-B14F-4D97-AF65-F5344CB8AC3E}">
        <p14:creationId xmlns:p14="http://schemas.microsoft.com/office/powerpoint/2010/main" val="2090598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059147-AE6E-4EBD-A491-3A3BDB7B5D09}" type="datetimeFigureOut">
              <a:rPr lang="en-US" smtClean="0"/>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385CF-D671-4F3A-9C3B-FFE0C97479E1}" type="slidenum">
              <a:rPr lang="en-US" smtClean="0"/>
              <a:t>‹#›</a:t>
            </a:fld>
            <a:endParaRPr lang="en-US"/>
          </a:p>
        </p:txBody>
      </p:sp>
    </p:spTree>
    <p:extLst>
      <p:ext uri="{BB962C8B-B14F-4D97-AF65-F5344CB8AC3E}">
        <p14:creationId xmlns:p14="http://schemas.microsoft.com/office/powerpoint/2010/main" val="927678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059147-AE6E-4EBD-A491-3A3BDB7B5D09}" type="datetimeFigureOut">
              <a:rPr lang="en-US" smtClean="0"/>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385CF-D671-4F3A-9C3B-FFE0C97479E1}" type="slidenum">
              <a:rPr lang="en-US" smtClean="0"/>
              <a:t>‹#›</a:t>
            </a:fld>
            <a:endParaRPr lang="en-US"/>
          </a:p>
        </p:txBody>
      </p:sp>
    </p:spTree>
    <p:extLst>
      <p:ext uri="{BB962C8B-B14F-4D97-AF65-F5344CB8AC3E}">
        <p14:creationId xmlns:p14="http://schemas.microsoft.com/office/powerpoint/2010/main" val="2097050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059147-AE6E-4EBD-A491-3A3BDB7B5D09}" type="datetimeFigureOut">
              <a:rPr lang="en-US" smtClean="0"/>
              <a:t>6/20/2014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385CF-D671-4F3A-9C3B-FFE0C97479E1}" type="slidenum">
              <a:rPr lang="en-US" smtClean="0"/>
              <a:t>‹#›</a:t>
            </a:fld>
            <a:endParaRPr lang="en-US"/>
          </a:p>
        </p:txBody>
      </p:sp>
    </p:spTree>
    <p:extLst>
      <p:ext uri="{BB962C8B-B14F-4D97-AF65-F5344CB8AC3E}">
        <p14:creationId xmlns:p14="http://schemas.microsoft.com/office/powerpoint/2010/main" val="2607259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059147-AE6E-4EBD-A491-3A3BDB7B5D09}" type="datetimeFigureOut">
              <a:rPr lang="en-US" smtClean="0"/>
              <a:t>6/20/2014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385CF-D671-4F3A-9C3B-FFE0C97479E1}" type="slidenum">
              <a:rPr lang="en-US" smtClean="0"/>
              <a:t>‹#›</a:t>
            </a:fld>
            <a:endParaRPr lang="en-US"/>
          </a:p>
        </p:txBody>
      </p:sp>
    </p:spTree>
    <p:extLst>
      <p:ext uri="{BB962C8B-B14F-4D97-AF65-F5344CB8AC3E}">
        <p14:creationId xmlns:p14="http://schemas.microsoft.com/office/powerpoint/2010/main" val="2223850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059147-AE6E-4EBD-A491-3A3BDB7B5D09}" type="datetimeFigureOut">
              <a:rPr lang="en-US" smtClean="0"/>
              <a:t>6/20/2014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A385CF-D671-4F3A-9C3B-FFE0C97479E1}" type="slidenum">
              <a:rPr lang="en-US" smtClean="0"/>
              <a:t>‹#›</a:t>
            </a:fld>
            <a:endParaRPr lang="en-US"/>
          </a:p>
        </p:txBody>
      </p:sp>
    </p:spTree>
    <p:extLst>
      <p:ext uri="{BB962C8B-B14F-4D97-AF65-F5344CB8AC3E}">
        <p14:creationId xmlns:p14="http://schemas.microsoft.com/office/powerpoint/2010/main" val="1126379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059147-AE6E-4EBD-A491-3A3BDB7B5D09}" type="datetimeFigureOut">
              <a:rPr lang="en-US" smtClean="0"/>
              <a:t>6/20/2014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A385CF-D671-4F3A-9C3B-FFE0C97479E1}" type="slidenum">
              <a:rPr lang="en-US" smtClean="0"/>
              <a:t>‹#›</a:t>
            </a:fld>
            <a:endParaRPr lang="en-US"/>
          </a:p>
        </p:txBody>
      </p:sp>
    </p:spTree>
    <p:extLst>
      <p:ext uri="{BB962C8B-B14F-4D97-AF65-F5344CB8AC3E}">
        <p14:creationId xmlns:p14="http://schemas.microsoft.com/office/powerpoint/2010/main" val="3818279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059147-AE6E-4EBD-A491-3A3BDB7B5D09}" type="datetimeFigureOut">
              <a:rPr lang="en-US" smtClean="0"/>
              <a:t>6/20/2014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A385CF-D671-4F3A-9C3B-FFE0C97479E1}" type="slidenum">
              <a:rPr lang="en-US" smtClean="0"/>
              <a:t>‹#›</a:t>
            </a:fld>
            <a:endParaRPr lang="en-US"/>
          </a:p>
        </p:txBody>
      </p:sp>
    </p:spTree>
    <p:extLst>
      <p:ext uri="{BB962C8B-B14F-4D97-AF65-F5344CB8AC3E}">
        <p14:creationId xmlns:p14="http://schemas.microsoft.com/office/powerpoint/2010/main" val="3674720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059147-AE6E-4EBD-A491-3A3BDB7B5D09}" type="datetimeFigureOut">
              <a:rPr lang="en-US" smtClean="0"/>
              <a:t>6/20/2014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385CF-D671-4F3A-9C3B-FFE0C97479E1}" type="slidenum">
              <a:rPr lang="en-US" smtClean="0"/>
              <a:t>‹#›</a:t>
            </a:fld>
            <a:endParaRPr lang="en-US"/>
          </a:p>
        </p:txBody>
      </p:sp>
    </p:spTree>
    <p:extLst>
      <p:ext uri="{BB962C8B-B14F-4D97-AF65-F5344CB8AC3E}">
        <p14:creationId xmlns:p14="http://schemas.microsoft.com/office/powerpoint/2010/main" val="3058538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059147-AE6E-4EBD-A491-3A3BDB7B5D09}" type="datetimeFigureOut">
              <a:rPr lang="en-US" smtClean="0"/>
              <a:t>6/20/2014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385CF-D671-4F3A-9C3B-FFE0C97479E1}" type="slidenum">
              <a:rPr lang="en-US" smtClean="0"/>
              <a:t>‹#›</a:t>
            </a:fld>
            <a:endParaRPr lang="en-US"/>
          </a:p>
        </p:txBody>
      </p:sp>
    </p:spTree>
    <p:extLst>
      <p:ext uri="{BB962C8B-B14F-4D97-AF65-F5344CB8AC3E}">
        <p14:creationId xmlns:p14="http://schemas.microsoft.com/office/powerpoint/2010/main" val="3713763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059147-AE6E-4EBD-A491-3A3BDB7B5D09}" type="datetimeFigureOut">
              <a:rPr lang="en-US" smtClean="0"/>
              <a:t>6/20/2014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385CF-D671-4F3A-9C3B-FFE0C97479E1}" type="slidenum">
              <a:rPr lang="en-US" smtClean="0"/>
              <a:t>‹#›</a:t>
            </a:fld>
            <a:endParaRPr lang="en-US"/>
          </a:p>
        </p:txBody>
      </p:sp>
    </p:spTree>
    <p:extLst>
      <p:ext uri="{BB962C8B-B14F-4D97-AF65-F5344CB8AC3E}">
        <p14:creationId xmlns:p14="http://schemas.microsoft.com/office/powerpoint/2010/main" val="1249145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0260" y="609600"/>
            <a:ext cx="7010400" cy="1869440"/>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mc:Choice xmlns:a14="http://schemas.microsoft.com/office/drawing/2010/main" Requires="a14">
          <p:sp>
            <p:nvSpPr>
              <p:cNvPr id="5" name="TextBox 4"/>
              <p:cNvSpPr txBox="1"/>
              <p:nvPr/>
            </p:nvSpPr>
            <p:spPr>
              <a:xfrm>
                <a:off x="148590" y="1338580"/>
                <a:ext cx="8763000" cy="2977162"/>
              </a:xfrm>
              <a:prstGeom prst="rect">
                <a:avLst/>
              </a:prstGeom>
              <a:noFill/>
            </p:spPr>
            <p:txBody>
              <a:bodyPr wrap="square" rtlCol="0">
                <a:spAutoFit/>
              </a:bodyPr>
              <a:lstStyle/>
              <a:p>
                <a:r>
                  <a:rPr lang="en-US" sz="1200" b="1" dirty="0" smtClean="0"/>
                  <a:t>Method: </a:t>
                </a:r>
              </a:p>
              <a:p>
                <a:r>
                  <a:rPr lang="en-US" sz="1200" dirty="0" smtClean="0">
                    <a:solidFill>
                      <a:schemeClr val="tx1"/>
                    </a:solidFill>
                  </a:rPr>
                  <a:t>Equilibrium dialysis </a:t>
                </a:r>
              </a:p>
              <a:p>
                <a:endParaRPr lang="en-US" sz="1200" dirty="0" smtClean="0">
                  <a:solidFill>
                    <a:schemeClr val="tx1"/>
                  </a:solidFill>
                </a:endParaRPr>
              </a:p>
              <a:p>
                <a:r>
                  <a:rPr lang="en-US" sz="1200" b="1" dirty="0" smtClean="0"/>
                  <a:t>Target enzyme(s):</a:t>
                </a:r>
              </a:p>
              <a:p>
                <a:r>
                  <a:rPr lang="en-US" sz="1200" dirty="0" smtClean="0">
                    <a:solidFill>
                      <a:schemeClr val="tx1"/>
                    </a:solidFill>
                  </a:rPr>
                  <a:t>HST2</a:t>
                </a:r>
                <a:endParaRPr lang="en-US" sz="1200" dirty="0">
                  <a:solidFill>
                    <a:schemeClr val="tx1"/>
                  </a:solidFill>
                </a:endParaRPr>
              </a:p>
              <a:p>
                <a:endParaRPr lang="en-US" sz="1200" dirty="0" smtClean="0">
                  <a:solidFill>
                    <a:schemeClr val="tx1"/>
                  </a:solidFill>
                </a:endParaRPr>
              </a:p>
              <a:p>
                <a:r>
                  <a:rPr lang="en-US" sz="1200" b="1" dirty="0" smtClean="0">
                    <a:solidFill>
                      <a:schemeClr val="tx1"/>
                    </a:solidFill>
                  </a:rPr>
                  <a:t>Data analysis: </a:t>
                </a:r>
              </a:p>
              <a:p>
                <a:r>
                  <a:rPr lang="en-US" sz="1200" dirty="0" smtClean="0">
                    <a:solidFill>
                      <a:schemeClr val="tx1"/>
                    </a:solidFill>
                  </a:rPr>
                  <a:t>The concentrations of bound [</a:t>
                </a:r>
                <a:r>
                  <a:rPr lang="en-US" sz="1200" baseline="30000" dirty="0" smtClean="0">
                    <a:solidFill>
                      <a:schemeClr val="tx1"/>
                    </a:solidFill>
                  </a:rPr>
                  <a:t>3</a:t>
                </a:r>
                <a:r>
                  <a:rPr lang="en-US" sz="1200" dirty="0" smtClean="0">
                    <a:solidFill>
                      <a:schemeClr val="tx1"/>
                    </a:solidFill>
                  </a:rPr>
                  <a:t>H]AcH3 was plotted vs. the concentrations of free [</a:t>
                </a:r>
                <a:r>
                  <a:rPr lang="en-US" sz="1200" baseline="30000" dirty="0" smtClean="0">
                    <a:solidFill>
                      <a:schemeClr val="tx1"/>
                    </a:solidFill>
                  </a:rPr>
                  <a:t>3</a:t>
                </a:r>
                <a:r>
                  <a:rPr lang="en-US" sz="1200" dirty="0" smtClean="0">
                    <a:solidFill>
                      <a:schemeClr val="tx1"/>
                    </a:solidFill>
                  </a:rPr>
                  <a:t>H]AcH3 and fitted into equation below.</a:t>
                </a:r>
              </a:p>
              <a:p>
                <a:pPr/>
                <a14:m>
                  <m:oMath xmlns:m="http://schemas.openxmlformats.org/officeDocument/2006/math">
                    <m:d>
                      <m:dPr>
                        <m:begChr m:val="["/>
                        <m:endChr m:val="]"/>
                        <m:ctrlPr>
                          <a:rPr lang="en-US" sz="1200" b="0" i="1" smtClean="0">
                            <a:solidFill>
                              <a:schemeClr val="tx1"/>
                            </a:solidFill>
                            <a:latin typeface="Cambria Math"/>
                          </a:rPr>
                        </m:ctrlPr>
                      </m:dPr>
                      <m:e>
                        <m:r>
                          <a:rPr lang="en-US" sz="1200" b="0" i="1" smtClean="0">
                            <a:solidFill>
                              <a:schemeClr val="tx1"/>
                            </a:solidFill>
                            <a:latin typeface="Cambria Math"/>
                          </a:rPr>
                          <m:t>𝐴𝑐𝐻</m:t>
                        </m:r>
                        <m:r>
                          <a:rPr lang="en-US" sz="1200" b="0" i="1" smtClean="0">
                            <a:solidFill>
                              <a:schemeClr val="tx1"/>
                            </a:solidFill>
                            <a:latin typeface="Cambria Math"/>
                          </a:rPr>
                          <m:t>3∙</m:t>
                        </m:r>
                        <m:r>
                          <a:rPr lang="en-US" sz="1200" b="0" i="1" smtClean="0">
                            <a:solidFill>
                              <a:schemeClr val="tx1"/>
                            </a:solidFill>
                            <a:latin typeface="Cambria Math"/>
                            <a:ea typeface="Cambria Math"/>
                          </a:rPr>
                          <m:t>𝑒𝑛𝑧𝑦𝑚𝑒</m:t>
                        </m:r>
                      </m:e>
                    </m:d>
                    <m:r>
                      <a:rPr lang="en-US" sz="1200" b="0" i="1" smtClean="0">
                        <a:solidFill>
                          <a:schemeClr val="tx1"/>
                        </a:solidFill>
                        <a:latin typeface="Cambria Math"/>
                      </a:rPr>
                      <m:t>=</m:t>
                    </m:r>
                    <m:f>
                      <m:fPr>
                        <m:ctrlPr>
                          <a:rPr lang="en-US" sz="1200" b="0" i="1" smtClean="0">
                            <a:solidFill>
                              <a:schemeClr val="tx1"/>
                            </a:solidFill>
                            <a:latin typeface="Cambria Math"/>
                          </a:rPr>
                        </m:ctrlPr>
                      </m:fPr>
                      <m:num>
                        <m:sSub>
                          <m:sSubPr>
                            <m:ctrlPr>
                              <a:rPr lang="en-US" sz="1200" b="0" i="1" smtClean="0">
                                <a:solidFill>
                                  <a:schemeClr val="tx1"/>
                                </a:solidFill>
                                <a:latin typeface="Cambria Math"/>
                                <a:ea typeface="Cambria Math"/>
                              </a:rPr>
                            </m:ctrlPr>
                          </m:sSubPr>
                          <m:e>
                            <m:d>
                              <m:dPr>
                                <m:begChr m:val="["/>
                                <m:endChr m:val="]"/>
                                <m:ctrlPr>
                                  <a:rPr lang="en-US" sz="1200" b="0" i="1" smtClean="0">
                                    <a:solidFill>
                                      <a:schemeClr val="tx1"/>
                                    </a:solidFill>
                                    <a:latin typeface="Cambria Math"/>
                                  </a:rPr>
                                </m:ctrlPr>
                              </m:dPr>
                              <m:e>
                                <m:r>
                                  <a:rPr lang="en-US" sz="1200" b="0" i="1" smtClean="0">
                                    <a:solidFill>
                                      <a:schemeClr val="tx1"/>
                                    </a:solidFill>
                                    <a:latin typeface="Cambria Math"/>
                                  </a:rPr>
                                  <m:t>𝐴𝑐𝐻</m:t>
                                </m:r>
                                <m:r>
                                  <a:rPr lang="en-US" sz="1200" b="0" i="1" smtClean="0">
                                    <a:solidFill>
                                      <a:schemeClr val="tx1"/>
                                    </a:solidFill>
                                    <a:latin typeface="Cambria Math"/>
                                  </a:rPr>
                                  <m:t>3∙</m:t>
                                </m:r>
                                <m:r>
                                  <a:rPr lang="en-US" sz="1200" b="0" i="1" smtClean="0">
                                    <a:solidFill>
                                      <a:schemeClr val="tx1"/>
                                    </a:solidFill>
                                    <a:latin typeface="Cambria Math"/>
                                    <a:ea typeface="Cambria Math"/>
                                  </a:rPr>
                                  <m:t>𝑒𝑛𝑧𝑦𝑚𝑒</m:t>
                                </m:r>
                              </m:e>
                            </m:d>
                          </m:e>
                          <m:sub>
                            <m:r>
                              <a:rPr lang="en-US" sz="1200" b="0" i="1" smtClean="0">
                                <a:solidFill>
                                  <a:schemeClr val="tx1"/>
                                </a:solidFill>
                                <a:latin typeface="Cambria Math"/>
                                <a:ea typeface="Cambria Math"/>
                              </a:rPr>
                              <m:t>𝑚𝑎𝑥</m:t>
                            </m:r>
                          </m:sub>
                        </m:sSub>
                        <m:r>
                          <a:rPr lang="en-US" sz="1200" b="0" i="1" smtClean="0">
                            <a:solidFill>
                              <a:schemeClr val="tx1"/>
                            </a:solidFill>
                            <a:latin typeface="Cambria Math"/>
                            <a:ea typeface="Cambria Math"/>
                          </a:rPr>
                          <m:t>[</m:t>
                        </m:r>
                        <m:r>
                          <a:rPr lang="en-US" sz="1200" b="0" i="1" smtClean="0">
                            <a:solidFill>
                              <a:schemeClr val="tx1"/>
                            </a:solidFill>
                            <a:latin typeface="Cambria Math"/>
                            <a:ea typeface="Cambria Math"/>
                          </a:rPr>
                          <m:t>𝐴𝑐𝐻</m:t>
                        </m:r>
                        <m:r>
                          <a:rPr lang="en-US" sz="1200" b="0" i="1" smtClean="0">
                            <a:solidFill>
                              <a:schemeClr val="tx1"/>
                            </a:solidFill>
                            <a:latin typeface="Cambria Math"/>
                            <a:ea typeface="Cambria Math"/>
                          </a:rPr>
                          <m:t>3]</m:t>
                        </m:r>
                      </m:num>
                      <m:den>
                        <m:sSub>
                          <m:sSubPr>
                            <m:ctrlPr>
                              <a:rPr lang="en-US" sz="1200" b="0" i="1" smtClean="0">
                                <a:solidFill>
                                  <a:schemeClr val="tx1"/>
                                </a:solidFill>
                                <a:latin typeface="Cambria Math"/>
                              </a:rPr>
                            </m:ctrlPr>
                          </m:sSubPr>
                          <m:e>
                            <m:r>
                              <a:rPr lang="en-US" sz="1200" b="0" i="1" smtClean="0">
                                <a:solidFill>
                                  <a:schemeClr val="tx1"/>
                                </a:solidFill>
                                <a:latin typeface="Cambria Math"/>
                              </a:rPr>
                              <m:t>𝐾</m:t>
                            </m:r>
                          </m:e>
                          <m:sub>
                            <m:r>
                              <a:rPr lang="en-US" sz="1200" b="0" i="1" smtClean="0">
                                <a:solidFill>
                                  <a:schemeClr val="tx1"/>
                                </a:solidFill>
                                <a:latin typeface="Cambria Math"/>
                              </a:rPr>
                              <m:t>𝑑</m:t>
                            </m:r>
                          </m:sub>
                        </m:sSub>
                        <m:r>
                          <a:rPr lang="en-US" sz="1200" b="0" i="1" smtClean="0">
                            <a:solidFill>
                              <a:schemeClr val="tx1"/>
                            </a:solidFill>
                            <a:latin typeface="Cambria Math"/>
                          </a:rPr>
                          <m:t>+[</m:t>
                        </m:r>
                        <m:r>
                          <a:rPr lang="en-US" sz="1200" b="0" i="1" smtClean="0">
                            <a:solidFill>
                              <a:schemeClr val="tx1"/>
                            </a:solidFill>
                            <a:latin typeface="Cambria Math"/>
                          </a:rPr>
                          <m:t>𝐴𝑐𝐻</m:t>
                        </m:r>
                        <m:r>
                          <a:rPr lang="en-US" sz="1200" b="0" i="1" smtClean="0">
                            <a:solidFill>
                              <a:schemeClr val="tx1"/>
                            </a:solidFill>
                            <a:latin typeface="Cambria Math"/>
                          </a:rPr>
                          <m:t>3]</m:t>
                        </m:r>
                      </m:den>
                    </m:f>
                  </m:oMath>
                </a14:m>
                <a:r>
                  <a:rPr lang="en-US" sz="1200" b="0" dirty="0" smtClean="0">
                    <a:solidFill>
                      <a:schemeClr val="tx1"/>
                    </a:solidFill>
                  </a:rPr>
                  <a:t>  , </a:t>
                </a:r>
                <a:r>
                  <a:rPr lang="en-US" sz="1200" i="1" dirty="0" err="1" smtClean="0">
                    <a:solidFill>
                      <a:schemeClr val="tx1"/>
                    </a:solidFill>
                  </a:rPr>
                  <a:t>K</a:t>
                </a:r>
                <a:r>
                  <a:rPr lang="en-US" sz="1200" i="1" baseline="-25000" dirty="0" err="1" smtClean="0">
                    <a:solidFill>
                      <a:schemeClr val="tx1"/>
                    </a:solidFill>
                  </a:rPr>
                  <a:t>d</a:t>
                </a:r>
                <a:r>
                  <a:rPr lang="en-US" sz="1200" dirty="0" smtClean="0">
                    <a:solidFill>
                      <a:schemeClr val="tx1"/>
                    </a:solidFill>
                  </a:rPr>
                  <a:t> is the dissociation constant.</a:t>
                </a:r>
              </a:p>
              <a:p>
                <a:pPr/>
                <a:endParaRPr lang="en-US" sz="1200" dirty="0" smtClean="0">
                  <a:solidFill>
                    <a:schemeClr val="tx1"/>
                  </a:solidFill>
                </a:endParaRPr>
              </a:p>
              <a:p>
                <a:pPr/>
                <a:r>
                  <a:rPr lang="en-US" sz="1200" b="1" dirty="0" smtClean="0"/>
                  <a:t>Results:</a:t>
                </a:r>
              </a:p>
              <a:p>
                <a:pPr marL="0" lvl="1"/>
                <a:r>
                  <a:rPr kumimoji="0" lang="en-US" sz="1200" b="0" i="0" u="none" strike="noStrike" cap="none" normalizeH="0" baseline="0" dirty="0" smtClean="0">
                    <a:ln>
                      <a:noFill/>
                    </a:ln>
                    <a:solidFill>
                      <a:schemeClr val="tx1"/>
                    </a:solidFill>
                    <a:effectLst/>
                    <a:ea typeface="Calibri" pitchFamily="34" charset="0"/>
                    <a:cs typeface="Times New Roman" pitchFamily="18" charset="0"/>
                  </a:rPr>
                  <a:t>No NAD</a:t>
                </a:r>
                <a:r>
                  <a:rPr kumimoji="0" lang="en-US" sz="1200" b="0" i="0" u="none" strike="noStrike" cap="none" normalizeH="0" baseline="30000" dirty="0" smtClean="0">
                    <a:ln>
                      <a:noFill/>
                    </a:ln>
                    <a:solidFill>
                      <a:schemeClr val="tx1"/>
                    </a:solidFill>
                    <a:effectLst/>
                    <a:ea typeface="Calibri" pitchFamily="34" charset="0"/>
                    <a:cs typeface="Times New Roman" pitchFamily="18" charset="0"/>
                  </a:rPr>
                  <a:t>+</a:t>
                </a:r>
                <a:r>
                  <a:rPr kumimoji="0" lang="en-US" sz="1200" b="0" i="0" u="none" strike="noStrike" cap="none" normalizeH="0" baseline="0" dirty="0" smtClean="0">
                    <a:ln>
                      <a:noFill/>
                    </a:ln>
                    <a:solidFill>
                      <a:schemeClr val="tx1"/>
                    </a:solidFill>
                    <a:effectLst/>
                    <a:ea typeface="Calibri" pitchFamily="34" charset="0"/>
                    <a:cs typeface="Times New Roman" pitchFamily="18" charset="0"/>
                  </a:rPr>
                  <a:t> binding was detected</a:t>
                </a:r>
                <a:r>
                  <a:rPr kumimoji="0" lang="en-US" sz="1200" b="0" i="0" u="none" strike="noStrike" cap="none" normalizeH="0" dirty="0" smtClean="0">
                    <a:ln>
                      <a:noFill/>
                    </a:ln>
                    <a:solidFill>
                      <a:schemeClr val="tx1"/>
                    </a:solidFill>
                    <a:effectLst/>
                    <a:ea typeface="Calibri" pitchFamily="34" charset="0"/>
                    <a:cs typeface="Times New Roman" pitchFamily="18" charset="0"/>
                  </a:rPr>
                  <a:t> with HST2. </a:t>
                </a:r>
                <a:r>
                  <a:rPr kumimoji="0" lang="en-US" sz="1200" b="0" i="0" u="none" strike="noStrike" cap="none" normalizeH="0" baseline="0" dirty="0" smtClean="0">
                    <a:ln>
                      <a:noFill/>
                    </a:ln>
                    <a:solidFill>
                      <a:schemeClr val="tx1"/>
                    </a:solidFill>
                    <a:effectLst/>
                    <a:ea typeface="Calibri" pitchFamily="34" charset="0"/>
                    <a:cs typeface="Times New Roman" pitchFamily="18" charset="0"/>
                  </a:rPr>
                  <a:t>AcH3 can bind to the HST2 with a </a:t>
                </a:r>
                <a:r>
                  <a:rPr kumimoji="0" lang="en-US" sz="1200" b="0" i="1" u="none" strike="noStrike" cap="none" normalizeH="0" baseline="0" dirty="0" err="1" smtClean="0">
                    <a:ln>
                      <a:noFill/>
                    </a:ln>
                    <a:solidFill>
                      <a:schemeClr val="tx1"/>
                    </a:solidFill>
                    <a:effectLst/>
                    <a:ea typeface="Calibri" pitchFamily="34" charset="0"/>
                    <a:cs typeface="Times New Roman" pitchFamily="18" charset="0"/>
                  </a:rPr>
                  <a:t>K</a:t>
                </a:r>
                <a:r>
                  <a:rPr kumimoji="0" lang="en-US" sz="1200" b="0" i="1" u="none" strike="noStrike" cap="none" normalizeH="0" baseline="-25000" dirty="0" err="1" smtClean="0">
                    <a:ln>
                      <a:noFill/>
                    </a:ln>
                    <a:solidFill>
                      <a:schemeClr val="tx1"/>
                    </a:solidFill>
                    <a:effectLst/>
                    <a:ea typeface="Calibri" pitchFamily="34" charset="0"/>
                    <a:cs typeface="Times New Roman" pitchFamily="18" charset="0"/>
                  </a:rPr>
                  <a:t>d</a:t>
                </a:r>
                <a:r>
                  <a:rPr kumimoji="0" lang="en-US" sz="1200" b="0" i="0" u="none" strike="noStrike" cap="none" normalizeH="0" baseline="0" dirty="0" smtClean="0">
                    <a:ln>
                      <a:noFill/>
                    </a:ln>
                    <a:solidFill>
                      <a:schemeClr val="tx1"/>
                    </a:solidFill>
                    <a:effectLst/>
                    <a:ea typeface="Calibri" pitchFamily="34" charset="0"/>
                    <a:cs typeface="Times New Roman" pitchFamily="18" charset="0"/>
                  </a:rPr>
                  <a:t> of 150 </a:t>
                </a:r>
                <a:r>
                  <a:rPr kumimoji="0" lang="en-US" sz="1200" b="0" i="0" u="none" strike="noStrike" cap="none" normalizeH="0" baseline="0" dirty="0" err="1" smtClean="0">
                    <a:ln>
                      <a:noFill/>
                    </a:ln>
                    <a:solidFill>
                      <a:schemeClr val="tx1"/>
                    </a:solidFill>
                    <a:effectLst/>
                    <a:ea typeface="Calibri" pitchFamily="34" charset="0"/>
                    <a:cs typeface="Times New Roman" pitchFamily="18" charset="0"/>
                  </a:rPr>
                  <a:t>uM</a:t>
                </a:r>
                <a:r>
                  <a:rPr kumimoji="0" lang="en-US" sz="1200" b="0" i="0" u="none" strike="noStrike" cap="none" normalizeH="0" baseline="0" dirty="0" smtClean="0">
                    <a:ln>
                      <a:noFill/>
                    </a:ln>
                    <a:solidFill>
                      <a:schemeClr val="tx1"/>
                    </a:solidFill>
                    <a:effectLst/>
                    <a:ea typeface="Calibri" pitchFamily="34" charset="0"/>
                    <a:cs typeface="Times New Roman" pitchFamily="18" charset="0"/>
                  </a:rPr>
                  <a:t>.</a:t>
                </a:r>
              </a:p>
              <a:p>
                <a:pPr marL="0" lvl="1"/>
                <a:endParaRPr lang="en-US" sz="1200" dirty="0" smtClean="0">
                  <a:solidFill>
                    <a:schemeClr val="tx1"/>
                  </a:solidFill>
                </a:endParaRPr>
              </a:p>
              <a:p>
                <a:pPr/>
                <a:r>
                  <a:rPr lang="en-US" sz="1200" b="1" dirty="0" smtClean="0"/>
                  <a:t>Conclusion:</a:t>
                </a:r>
              </a:p>
              <a:p>
                <a:pPr/>
                <a:r>
                  <a:rPr kumimoji="0" lang="en-US" sz="1200" b="0" i="0" u="none" strike="noStrike" cap="none" normalizeH="0" baseline="0" dirty="0" smtClean="0">
                    <a:ln>
                      <a:noFill/>
                    </a:ln>
                    <a:solidFill>
                      <a:schemeClr val="tx1"/>
                    </a:solidFill>
                    <a:effectLst/>
                    <a:ea typeface="Calibri" pitchFamily="34" charset="0"/>
                    <a:cs typeface="Times New Roman" pitchFamily="18" charset="0"/>
                  </a:rPr>
                  <a:t>The acetylated substrate is the first to bind.</a:t>
                </a:r>
                <a:endParaRPr lang="en-US" sz="1200" dirty="0" smtClean="0">
                  <a:solidFill>
                    <a:schemeClr val="tx1"/>
                  </a:solidFill>
                </a:endParaRPr>
              </a:p>
            </p:txBody>
          </p:sp>
        </mc:Choice>
        <mc:Fallback>
          <p:sp>
            <p:nvSpPr>
              <p:cNvPr id="5" name="TextBox 4"/>
              <p:cNvSpPr txBox="1">
                <a:spLocks noRot="1" noChangeAspect="1" noMove="1" noResize="1" noEditPoints="1" noAdjustHandles="1" noChangeArrowheads="1" noChangeShapeType="1" noTextEdit="1"/>
              </p:cNvSpPr>
              <p:nvPr/>
            </p:nvSpPr>
            <p:spPr>
              <a:xfrm>
                <a:off x="148590" y="1338580"/>
                <a:ext cx="8763000" cy="2977162"/>
              </a:xfrm>
              <a:prstGeom prst="rect">
                <a:avLst/>
              </a:prstGeom>
              <a:blipFill rotWithShape="1">
                <a:blip r:embed="rId3"/>
                <a:stretch>
                  <a:fillRect b="-820"/>
                </a:stretch>
              </a:blipFill>
            </p:spPr>
            <p:txBody>
              <a:bodyPr/>
              <a:lstStyle/>
              <a:p>
                <a:r>
                  <a:rPr lang="en-US">
                    <a:noFill/>
                  </a:rPr>
                  <a:t> </a:t>
                </a:r>
              </a:p>
            </p:txBody>
          </p:sp>
        </mc:Fallback>
      </mc:AlternateContent>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75547" y="4876800"/>
            <a:ext cx="6219825" cy="1538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Oval 7"/>
          <p:cNvSpPr/>
          <p:nvPr/>
        </p:nvSpPr>
        <p:spPr>
          <a:xfrm>
            <a:off x="2475547" y="4724108"/>
            <a:ext cx="4077653" cy="762292"/>
          </a:xfrm>
          <a:prstGeom prst="ellipse">
            <a:avLst/>
          </a:prstGeom>
          <a:solidFill>
            <a:schemeClr val="accent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352800" y="4724108"/>
            <a:ext cx="304800" cy="762292"/>
          </a:xfrm>
          <a:prstGeom prst="ellipse">
            <a:avLst/>
          </a:prstGeom>
          <a:noFill/>
          <a:ln w="952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9" name="TextBox 8"/>
              <p:cNvSpPr txBox="1"/>
              <p:nvPr/>
            </p:nvSpPr>
            <p:spPr>
              <a:xfrm>
                <a:off x="3171875" y="4343077"/>
                <a:ext cx="1019125" cy="381323"/>
              </a:xfrm>
              <a:prstGeom prst="rect">
                <a:avLst/>
              </a:prstGeom>
              <a:noFill/>
            </p:spPr>
            <p:txBody>
              <a:bodyPr wrap="square" rtlCol="0">
                <a:spAutoFit/>
              </a:bodyPr>
              <a:lstStyle/>
              <a:p>
                <a14:m>
                  <m:oMath xmlns:m="http://schemas.openxmlformats.org/officeDocument/2006/math">
                    <m:sSub>
                      <m:sSubPr>
                        <m:ctrlPr>
                          <a:rPr lang="en-US" sz="1200" i="1" dirty="0" smtClean="0">
                            <a:latin typeface="Cambria Math"/>
                          </a:rPr>
                        </m:ctrlPr>
                      </m:sSubPr>
                      <m:e>
                        <m:r>
                          <a:rPr lang="en-US" sz="1200" b="0" i="1" dirty="0" smtClean="0">
                            <a:latin typeface="Cambria Math"/>
                          </a:rPr>
                          <m:t>𝑘</m:t>
                        </m:r>
                      </m:e>
                      <m:sub>
                        <m:r>
                          <a:rPr lang="en-US" sz="1200" b="0" i="1" dirty="0" smtClean="0">
                            <a:latin typeface="Cambria Math"/>
                          </a:rPr>
                          <m:t>𝑑</m:t>
                        </m:r>
                      </m:sub>
                    </m:sSub>
                  </m:oMath>
                </a14:m>
                <a:r>
                  <a:rPr lang="en-US" sz="1200" dirty="0" smtClean="0"/>
                  <a:t>= </a:t>
                </a:r>
                <a14:m>
                  <m:oMath xmlns:m="http://schemas.openxmlformats.org/officeDocument/2006/math">
                    <m:f>
                      <m:fPr>
                        <m:ctrlPr>
                          <a:rPr lang="en-US" sz="1200" i="1" dirty="0" smtClean="0">
                            <a:latin typeface="Cambria Math"/>
                          </a:rPr>
                        </m:ctrlPr>
                      </m:fPr>
                      <m:num>
                        <m:sSub>
                          <m:sSubPr>
                            <m:ctrlPr>
                              <a:rPr lang="en-US" sz="1200" i="1" dirty="0" smtClean="0">
                                <a:latin typeface="Cambria Math"/>
                              </a:rPr>
                            </m:ctrlPr>
                          </m:sSubPr>
                          <m:e>
                            <m:r>
                              <a:rPr lang="en-US" sz="1200" b="0" i="1" dirty="0" smtClean="0">
                                <a:latin typeface="Cambria Math"/>
                              </a:rPr>
                              <m:t>𝑘</m:t>
                            </m:r>
                          </m:e>
                          <m:sub>
                            <m:r>
                              <a:rPr lang="en-US" sz="1200" b="0" i="1" dirty="0" smtClean="0">
                                <a:latin typeface="Cambria Math"/>
                              </a:rPr>
                              <m:t>−0</m:t>
                            </m:r>
                          </m:sub>
                        </m:sSub>
                      </m:num>
                      <m:den>
                        <m:sSub>
                          <m:sSubPr>
                            <m:ctrlPr>
                              <a:rPr lang="en-US" sz="1200" i="1" dirty="0" smtClean="0">
                                <a:latin typeface="Cambria Math"/>
                              </a:rPr>
                            </m:ctrlPr>
                          </m:sSubPr>
                          <m:e>
                            <m:r>
                              <a:rPr lang="en-US" sz="1200" b="0" i="1" dirty="0" smtClean="0">
                                <a:latin typeface="Cambria Math"/>
                              </a:rPr>
                              <m:t>𝑘</m:t>
                            </m:r>
                          </m:e>
                          <m:sub>
                            <m:r>
                              <a:rPr lang="en-US" sz="1200" b="0" i="1" dirty="0" smtClean="0">
                                <a:latin typeface="Cambria Math"/>
                              </a:rPr>
                              <m:t>0</m:t>
                            </m:r>
                          </m:sub>
                        </m:sSub>
                      </m:den>
                    </m:f>
                  </m:oMath>
                </a14:m>
                <a:endParaRPr lang="en-US" sz="1200" dirty="0"/>
              </a:p>
            </p:txBody>
          </p:sp>
        </mc:Choice>
        <mc:Fallback>
          <p:sp>
            <p:nvSpPr>
              <p:cNvPr id="9" name="TextBox 8"/>
              <p:cNvSpPr txBox="1">
                <a:spLocks noRot="1" noChangeAspect="1" noMove="1" noResize="1" noEditPoints="1" noAdjustHandles="1" noChangeArrowheads="1" noChangeShapeType="1" noTextEdit="1"/>
              </p:cNvSpPr>
              <p:nvPr/>
            </p:nvSpPr>
            <p:spPr>
              <a:xfrm>
                <a:off x="3171875" y="4343077"/>
                <a:ext cx="1019125" cy="381323"/>
              </a:xfrm>
              <a:prstGeom prst="rect">
                <a:avLst/>
              </a:prstGeom>
              <a:blipFill rotWithShape="1">
                <a:blip r:embed="rId5"/>
                <a:stretch>
                  <a:fillRect/>
                </a:stretch>
              </a:blipFill>
            </p:spPr>
            <p:txBody>
              <a:bodyPr/>
              <a:lstStyle/>
              <a:p>
                <a:r>
                  <a:rPr lang="en-US">
                    <a:noFill/>
                  </a:rPr>
                  <a:t> </a:t>
                </a:r>
              </a:p>
            </p:txBody>
          </p:sp>
        </mc:Fallback>
      </mc:AlternateContent>
      <p:sp>
        <p:nvSpPr>
          <p:cNvPr id="11" name="Up Arrow 10"/>
          <p:cNvSpPr/>
          <p:nvPr/>
        </p:nvSpPr>
        <p:spPr>
          <a:xfrm rot="10800000">
            <a:off x="2905125" y="4379570"/>
            <a:ext cx="1200150" cy="337484"/>
          </a:xfrm>
          <a:prstGeom prst="upArrow">
            <a:avLst/>
          </a:prstGeom>
          <a:solidFill>
            <a:schemeClr val="accent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flipH="1">
            <a:off x="3810000" y="3733800"/>
            <a:ext cx="1219200" cy="645770"/>
          </a:xfrm>
          <a:prstGeom prst="straightConnector1">
            <a:avLst/>
          </a:prstGeom>
          <a:ln w="635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4876800" y="3429000"/>
            <a:ext cx="304800" cy="304800"/>
          </a:xfrm>
          <a:prstGeom prst="ellipse">
            <a:avLst/>
          </a:prstGeom>
          <a:noFill/>
          <a:ln w="952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029200" y="4724400"/>
            <a:ext cx="304800" cy="762292"/>
          </a:xfrm>
          <a:prstGeom prst="ellipse">
            <a:avLst/>
          </a:prstGeom>
          <a:noFill/>
          <a:ln w="952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flipH="1">
            <a:off x="5257800" y="4078630"/>
            <a:ext cx="1219200" cy="645770"/>
          </a:xfrm>
          <a:prstGeom prst="straightConnector1">
            <a:avLst/>
          </a:prstGeom>
          <a:ln w="635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153011" y="3765987"/>
            <a:ext cx="933589" cy="348813"/>
          </a:xfrm>
          <a:prstGeom prst="rect">
            <a:avLst/>
          </a:prstGeom>
          <a:noFill/>
        </p:spPr>
        <p:txBody>
          <a:bodyPr wrap="none" rtlCol="0">
            <a:spAutoFit/>
          </a:bodyPr>
          <a:lstStyle/>
          <a:p>
            <a:pPr algn="ctr">
              <a:lnSpc>
                <a:spcPts val="1000"/>
              </a:lnSpc>
            </a:pPr>
            <a:r>
              <a:rPr lang="en-US" sz="1200" b="1" dirty="0" smtClean="0">
                <a:solidFill>
                  <a:srgbClr val="C00000"/>
                </a:solidFill>
              </a:rPr>
              <a:t>Not </a:t>
            </a:r>
          </a:p>
          <a:p>
            <a:pPr algn="ctr">
              <a:lnSpc>
                <a:spcPts val="1000"/>
              </a:lnSpc>
            </a:pPr>
            <a:r>
              <a:rPr lang="en-US" sz="1200" b="1" dirty="0" smtClean="0">
                <a:solidFill>
                  <a:srgbClr val="C00000"/>
                </a:solidFill>
              </a:rPr>
              <a:t>determined</a:t>
            </a:r>
            <a:endParaRPr lang="en-US" sz="1200" b="1" dirty="0">
              <a:solidFill>
                <a:srgbClr val="C00000"/>
              </a:solidFill>
            </a:endParaRPr>
          </a:p>
        </p:txBody>
      </p:sp>
      <p:sp>
        <p:nvSpPr>
          <p:cNvPr id="20" name="Rectangle 19"/>
          <p:cNvSpPr/>
          <p:nvPr/>
        </p:nvSpPr>
        <p:spPr>
          <a:xfrm>
            <a:off x="0" y="6611779"/>
            <a:ext cx="9090660" cy="246221"/>
          </a:xfrm>
          <a:prstGeom prst="rect">
            <a:avLst/>
          </a:prstGeom>
        </p:spPr>
        <p:txBody>
          <a:bodyPr wrap="square">
            <a:spAutoFit/>
          </a:bodyPr>
          <a:lstStyle/>
          <a:p>
            <a:r>
              <a:rPr lang="en-US" sz="1000" dirty="0" err="1" smtClean="0"/>
              <a:t>Borra</a:t>
            </a:r>
            <a:r>
              <a:rPr lang="en-US" sz="1000" dirty="0" smtClean="0"/>
              <a:t>, MT et al. Substrate specificity and kinetic mechanism of the Sir2 family of NAD</a:t>
            </a:r>
            <a:r>
              <a:rPr lang="en-US" sz="1000" baseline="30000" dirty="0" smtClean="0"/>
              <a:t>+</a:t>
            </a:r>
            <a:r>
              <a:rPr lang="en-US" sz="1000" dirty="0" smtClean="0"/>
              <a:t>-dependent histone/protein </a:t>
            </a:r>
            <a:r>
              <a:rPr lang="en-US" sz="1000" dirty="0" err="1" smtClean="0"/>
              <a:t>deacetylases</a:t>
            </a:r>
            <a:r>
              <a:rPr lang="en-US" sz="1000" dirty="0" smtClean="0"/>
              <a:t>. Biochemistry (2004) 43: 9877-9887</a:t>
            </a:r>
            <a:endParaRPr lang="en-US" sz="1000" dirty="0"/>
          </a:p>
        </p:txBody>
      </p:sp>
      <p:sp>
        <p:nvSpPr>
          <p:cNvPr id="22" name="Down Arrow Callout 21"/>
          <p:cNvSpPr/>
          <p:nvPr/>
        </p:nvSpPr>
        <p:spPr>
          <a:xfrm>
            <a:off x="2286000" y="609600"/>
            <a:ext cx="1395437" cy="4343400"/>
          </a:xfrm>
          <a:prstGeom prst="downArrowCallout">
            <a:avLst>
              <a:gd name="adj1" fmla="val 12143"/>
              <a:gd name="adj2" fmla="val 19286"/>
              <a:gd name="adj3" fmla="val 26428"/>
              <a:gd name="adj4" fmla="val 42109"/>
            </a:avLst>
          </a:prstGeom>
          <a:solidFill>
            <a:schemeClr val="accent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7825740" y="0"/>
            <a:ext cx="2080260" cy="276999"/>
          </a:xfrm>
          <a:prstGeom prst="rect">
            <a:avLst/>
          </a:prstGeom>
        </p:spPr>
        <p:txBody>
          <a:bodyPr wrap="square">
            <a:spAutoFit/>
          </a:bodyPr>
          <a:lstStyle/>
          <a:p>
            <a:r>
              <a:rPr lang="en-US" sz="1200" b="1" dirty="0" smtClean="0"/>
              <a:t>Substrate Binding</a:t>
            </a:r>
            <a:endParaRPr lang="en-US" sz="1200" b="1" dirty="0"/>
          </a:p>
        </p:txBody>
      </p:sp>
    </p:spTree>
    <p:extLst>
      <p:ext uri="{BB962C8B-B14F-4D97-AF65-F5344CB8AC3E}">
        <p14:creationId xmlns:p14="http://schemas.microsoft.com/office/powerpoint/2010/main" val="4254233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 y="76200"/>
            <a:ext cx="4725353" cy="1168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2"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903666"/>
            <a:ext cx="3429000" cy="3593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943600" y="32037"/>
            <a:ext cx="3162582" cy="461665"/>
          </a:xfrm>
          <a:prstGeom prst="rect">
            <a:avLst/>
          </a:prstGeom>
        </p:spPr>
        <p:txBody>
          <a:bodyPr wrap="square">
            <a:spAutoFit/>
          </a:bodyPr>
          <a:lstStyle/>
          <a:p>
            <a:r>
              <a:rPr lang="en-US" sz="1200" b="1" dirty="0" smtClean="0"/>
              <a:t>Transition state (TS) or intermediates proposed for ADP-</a:t>
            </a:r>
            <a:r>
              <a:rPr lang="en-US" sz="1200" b="1" dirty="0" err="1" smtClean="0"/>
              <a:t>ribosylation</a:t>
            </a:r>
            <a:r>
              <a:rPr lang="en-US" sz="1200" b="1" dirty="0" smtClean="0"/>
              <a:t> of </a:t>
            </a:r>
            <a:r>
              <a:rPr lang="en-US" sz="1200" b="1" dirty="0" err="1" smtClean="0"/>
              <a:t>acetyllysine</a:t>
            </a:r>
            <a:r>
              <a:rPr lang="en-US" sz="1200" b="1" dirty="0"/>
              <a:t>.</a:t>
            </a:r>
          </a:p>
        </p:txBody>
      </p:sp>
      <p:sp>
        <p:nvSpPr>
          <p:cNvPr id="12" name="TextBox 11"/>
          <p:cNvSpPr txBox="1"/>
          <p:nvPr/>
        </p:nvSpPr>
        <p:spPr>
          <a:xfrm>
            <a:off x="50800" y="3430012"/>
            <a:ext cx="8864600" cy="3046988"/>
          </a:xfrm>
          <a:prstGeom prst="rect">
            <a:avLst/>
          </a:prstGeom>
          <a:noFill/>
        </p:spPr>
        <p:txBody>
          <a:bodyPr wrap="square" rtlCol="0">
            <a:spAutoFit/>
          </a:bodyPr>
          <a:lstStyle/>
          <a:p>
            <a:pPr marL="171450" indent="-171450" algn="just">
              <a:buFont typeface="Wingdings" pitchFamily="2" charset="2"/>
              <a:buChar char="ü"/>
            </a:pPr>
            <a:r>
              <a:rPr lang="en-US" sz="1200" dirty="0" smtClean="0"/>
              <a:t>Identification of a novel intermediate –ADPR-</a:t>
            </a:r>
            <a:r>
              <a:rPr lang="en-US" sz="1200" dirty="0" err="1" smtClean="0"/>
              <a:t>peptidyl</a:t>
            </a:r>
            <a:r>
              <a:rPr lang="en-US" sz="1200" dirty="0" smtClean="0"/>
              <a:t>-</a:t>
            </a:r>
            <a:r>
              <a:rPr lang="en-US" sz="1200" dirty="0" err="1" smtClean="0"/>
              <a:t>imidate</a:t>
            </a:r>
            <a:r>
              <a:rPr lang="en-US" sz="1200" dirty="0" smtClean="0"/>
              <a:t> intermediate –</a:t>
            </a:r>
          </a:p>
          <a:p>
            <a:pPr algn="just"/>
            <a:r>
              <a:rPr lang="en-US" sz="1200" dirty="0"/>
              <a:t> </a:t>
            </a:r>
            <a:r>
              <a:rPr lang="en-US" sz="1200" dirty="0" smtClean="0"/>
              <a:t>    </a:t>
            </a:r>
            <a:r>
              <a:rPr lang="en-US" sz="1200" b="1" dirty="0" smtClean="0">
                <a:latin typeface="Symbol" pitchFamily="18" charset="2"/>
              </a:rPr>
              <a:t>a</a:t>
            </a:r>
            <a:r>
              <a:rPr lang="en-US" sz="1200" b="1" dirty="0" smtClean="0"/>
              <a:t>-1’-O-alkylamidate intermediate</a:t>
            </a:r>
          </a:p>
          <a:p>
            <a:pPr marL="171450" indent="-171450" algn="just">
              <a:buFont typeface="Wingdings" pitchFamily="2" charset="2"/>
              <a:buChar char="ü"/>
            </a:pPr>
            <a:r>
              <a:rPr lang="en-US" sz="1200" dirty="0" smtClean="0"/>
              <a:t>Proposed </a:t>
            </a:r>
            <a:r>
              <a:rPr lang="en-US" sz="1200" dirty="0"/>
              <a:t>m</a:t>
            </a:r>
            <a:r>
              <a:rPr lang="en-US" sz="1200" dirty="0" smtClean="0"/>
              <a:t>echanisms of reaction of NAD</a:t>
            </a:r>
            <a:r>
              <a:rPr lang="en-US" sz="1200" baseline="30000" dirty="0" smtClean="0"/>
              <a:t>+</a:t>
            </a:r>
            <a:r>
              <a:rPr lang="en-US" sz="1200" dirty="0" smtClean="0"/>
              <a:t> with </a:t>
            </a:r>
            <a:r>
              <a:rPr lang="en-US" sz="1200" dirty="0" err="1" smtClean="0"/>
              <a:t>acetyllysine</a:t>
            </a:r>
            <a:r>
              <a:rPr lang="en-US" sz="1200" dirty="0" smtClean="0"/>
              <a:t> nucleophile</a:t>
            </a:r>
          </a:p>
          <a:p>
            <a:pPr marL="628650" lvl="1" indent="-171450" algn="just">
              <a:buFont typeface="Wingdings" pitchFamily="2" charset="2"/>
              <a:buChar char="ü"/>
            </a:pPr>
            <a:r>
              <a:rPr lang="en-US" sz="1200" dirty="0" smtClean="0"/>
              <a:t>Stepwise S</a:t>
            </a:r>
            <a:r>
              <a:rPr lang="en-US" sz="1200" baseline="-25000" dirty="0" smtClean="0"/>
              <a:t>N</a:t>
            </a:r>
            <a:r>
              <a:rPr lang="en-US" sz="1200" dirty="0" smtClean="0"/>
              <a:t>1 mechanism</a:t>
            </a:r>
          </a:p>
          <a:p>
            <a:pPr marL="628650" lvl="1" indent="-171450" algn="just">
              <a:buFont typeface="Wingdings" pitchFamily="2" charset="2"/>
              <a:buChar char="ü"/>
            </a:pPr>
            <a:r>
              <a:rPr lang="en-US" sz="1200" dirty="0" smtClean="0"/>
              <a:t>Synchronous S</a:t>
            </a:r>
            <a:r>
              <a:rPr lang="en-US" sz="1200" baseline="-25000" dirty="0" smtClean="0"/>
              <a:t>N</a:t>
            </a:r>
            <a:r>
              <a:rPr lang="en-US" sz="1200" dirty="0" smtClean="0"/>
              <a:t>2 mechanism</a:t>
            </a:r>
          </a:p>
          <a:p>
            <a:pPr marL="628650" lvl="1" indent="-171450" algn="just">
              <a:buFont typeface="Wingdings" pitchFamily="2" charset="2"/>
              <a:buChar char="ü"/>
            </a:pPr>
            <a:r>
              <a:rPr lang="en-US" sz="1200" dirty="0" smtClean="0"/>
              <a:t>Asynchronous </a:t>
            </a:r>
            <a:r>
              <a:rPr lang="en-US" sz="1200" dirty="0" smtClean="0"/>
              <a:t>S</a:t>
            </a:r>
            <a:r>
              <a:rPr lang="en-US" sz="1200" baseline="-25000" dirty="0" smtClean="0"/>
              <a:t>N</a:t>
            </a:r>
            <a:r>
              <a:rPr lang="en-US" sz="1200" dirty="0" smtClean="0"/>
              <a:t>2 </a:t>
            </a:r>
            <a:r>
              <a:rPr lang="en-US" sz="1200" dirty="0" smtClean="0"/>
              <a:t>mechanism</a:t>
            </a:r>
          </a:p>
          <a:p>
            <a:pPr marL="1085850" lvl="2" indent="-171450" algn="just">
              <a:buFont typeface="Courier New" pitchFamily="49" charset="0"/>
              <a:buChar char="o"/>
            </a:pPr>
            <a:r>
              <a:rPr lang="en-US" sz="1200" dirty="0" smtClean="0"/>
              <a:t>The reaction is initiated by dissociation of the leaving group. The electrophilic C1’ of NAD</a:t>
            </a:r>
            <a:r>
              <a:rPr lang="en-US" sz="1200" baseline="30000" dirty="0" smtClean="0"/>
              <a:t>+</a:t>
            </a:r>
            <a:r>
              <a:rPr lang="en-US" sz="1200" dirty="0" smtClean="0"/>
              <a:t> develops translational movement during the TS from its position on </a:t>
            </a:r>
            <a:r>
              <a:rPr lang="en-US" sz="1200" dirty="0" err="1" smtClean="0"/>
              <a:t>nicotinamide</a:t>
            </a:r>
            <a:r>
              <a:rPr lang="en-US" sz="1200" dirty="0" smtClean="0"/>
              <a:t> to its destination position on the </a:t>
            </a:r>
            <a:r>
              <a:rPr lang="en-US" sz="1200" dirty="0" err="1" smtClean="0"/>
              <a:t>nucleophilic</a:t>
            </a:r>
            <a:r>
              <a:rPr lang="en-US" sz="1200" dirty="0" smtClean="0"/>
              <a:t> acetyl-carbonyl.</a:t>
            </a:r>
          </a:p>
          <a:p>
            <a:pPr marL="1085850" lvl="2" indent="-171450" algn="just">
              <a:buFont typeface="Courier New" pitchFamily="49" charset="0"/>
              <a:buChar char="o"/>
            </a:pPr>
            <a:r>
              <a:rPr lang="en-US" sz="1200" dirty="0" smtClean="0"/>
              <a:t>X-ray structure data of TS-type analogues on the active site of </a:t>
            </a:r>
            <a:r>
              <a:rPr lang="en-US" sz="1200" dirty="0" err="1" smtClean="0"/>
              <a:t>sirtuins</a:t>
            </a:r>
            <a:r>
              <a:rPr lang="en-US" sz="1200" dirty="0" smtClean="0"/>
              <a:t> support this </a:t>
            </a:r>
            <a:r>
              <a:rPr lang="en-US" sz="1200" dirty="0" err="1" smtClean="0"/>
              <a:t>comcept</a:t>
            </a:r>
            <a:r>
              <a:rPr lang="en-US" sz="1200" dirty="0" smtClean="0"/>
              <a:t>.</a:t>
            </a:r>
          </a:p>
          <a:p>
            <a:pPr marL="1085850" lvl="2" indent="-171450" algn="just">
              <a:buFont typeface="Courier New" pitchFamily="49" charset="0"/>
              <a:buChar char="o"/>
            </a:pPr>
            <a:r>
              <a:rPr lang="en-US" sz="1200" dirty="0" smtClean="0"/>
              <a:t>A QM/MM computational study of TmSir2 was interpreted in favor of this mechanism. </a:t>
            </a:r>
          </a:p>
          <a:p>
            <a:pPr marL="1085850" lvl="2" indent="-171450" algn="just">
              <a:buFont typeface="Courier New" pitchFamily="49" charset="0"/>
              <a:buChar char="o"/>
            </a:pPr>
            <a:r>
              <a:rPr lang="en-US" sz="1200" dirty="0" smtClean="0"/>
              <a:t>A computational study of the Sir2Af2 catalyzed reaction of NAD</a:t>
            </a:r>
            <a:r>
              <a:rPr lang="en-US" sz="1200" baseline="30000" dirty="0" smtClean="0"/>
              <a:t>+</a:t>
            </a:r>
            <a:r>
              <a:rPr lang="en-US" sz="1200" dirty="0" smtClean="0"/>
              <a:t> with </a:t>
            </a:r>
            <a:r>
              <a:rPr lang="en-US" sz="1200" dirty="0" err="1" smtClean="0"/>
              <a:t>acetyllysine</a:t>
            </a:r>
            <a:r>
              <a:rPr lang="en-US" sz="1200" dirty="0" smtClean="0"/>
              <a:t> reached a similar conclusion, fortified with experimental kinetic isotope effects (KIE) data (calculated  for candidate transition state structure using computational methods  like Gaussian 03 and ISOEFF 98)-</a:t>
            </a:r>
            <a:r>
              <a:rPr lang="en-US" sz="1200" u="sng" dirty="0" smtClean="0">
                <a:solidFill>
                  <a:srgbClr val="00B050"/>
                </a:solidFill>
              </a:rPr>
              <a:t>see next slide for details</a:t>
            </a:r>
            <a:r>
              <a:rPr lang="en-US" sz="1200" dirty="0" smtClean="0"/>
              <a:t>.</a:t>
            </a:r>
          </a:p>
          <a:p>
            <a:pPr marL="171450" indent="-171450">
              <a:buFont typeface="Wingdings" pitchFamily="2" charset="2"/>
              <a:buChar char="ü"/>
            </a:pPr>
            <a:r>
              <a:rPr lang="en-US" sz="1200" dirty="0" smtClean="0"/>
              <a:t>How crucial is transition state stabilization and how is it achieved? </a:t>
            </a:r>
          </a:p>
          <a:p>
            <a:pPr marL="171450" indent="-171450">
              <a:buFont typeface="Wingdings" pitchFamily="2" charset="2"/>
              <a:buChar char="ü"/>
            </a:pPr>
            <a:r>
              <a:rPr lang="en-US" sz="1200" dirty="0" smtClean="0"/>
              <a:t>Is there room for variability of mechanism of NAD+ reactivity? </a:t>
            </a:r>
          </a:p>
          <a:p>
            <a:pPr marL="171450" indent="-171450" algn="just">
              <a:buFont typeface="Wingdings" pitchFamily="2" charset="2"/>
              <a:buChar char="ü"/>
            </a:pPr>
            <a:endParaRPr lang="en-US" sz="1200" dirty="0"/>
          </a:p>
        </p:txBody>
      </p:sp>
      <p:sp>
        <p:nvSpPr>
          <p:cNvPr id="13" name="Rectangle 12"/>
          <p:cNvSpPr/>
          <p:nvPr/>
        </p:nvSpPr>
        <p:spPr>
          <a:xfrm>
            <a:off x="28222" y="6304002"/>
            <a:ext cx="9090660" cy="553998"/>
          </a:xfrm>
          <a:prstGeom prst="rect">
            <a:avLst/>
          </a:prstGeom>
        </p:spPr>
        <p:txBody>
          <a:bodyPr wrap="square">
            <a:spAutoFit/>
          </a:bodyPr>
          <a:lstStyle/>
          <a:p>
            <a:r>
              <a:rPr lang="en-US" sz="1000" dirty="0" smtClean="0"/>
              <a:t>Hawse, WF et al. Structural insights into intermediate steps in the Sir2 </a:t>
            </a:r>
            <a:r>
              <a:rPr lang="en-US" sz="1000" dirty="0" err="1" smtClean="0"/>
              <a:t>deacetylation</a:t>
            </a:r>
            <a:r>
              <a:rPr lang="en-US" sz="1000" dirty="0" smtClean="0"/>
              <a:t> reaction. Structure (2008) 16: 1368-1377.</a:t>
            </a:r>
          </a:p>
          <a:p>
            <a:r>
              <a:rPr lang="en-US" sz="1000" dirty="0" smtClean="0"/>
              <a:t>Hu, P et al. Highly </a:t>
            </a:r>
            <a:r>
              <a:rPr lang="en-US" sz="1000" dirty="0"/>
              <a:t>dissociative and </a:t>
            </a:r>
            <a:r>
              <a:rPr lang="en-US" sz="1000" dirty="0" smtClean="0"/>
              <a:t>concerted mechanism </a:t>
            </a:r>
            <a:r>
              <a:rPr lang="en-US" sz="1000" dirty="0"/>
              <a:t>for the </a:t>
            </a:r>
            <a:r>
              <a:rPr lang="en-US" sz="1000" dirty="0" err="1"/>
              <a:t>nicotinamide</a:t>
            </a:r>
            <a:r>
              <a:rPr lang="en-US" sz="1000" dirty="0"/>
              <a:t> cleavage reaction in </a:t>
            </a:r>
            <a:r>
              <a:rPr lang="en-US" sz="1000" dirty="0" smtClean="0"/>
              <a:t>Sir2Tm enzyme </a:t>
            </a:r>
            <a:r>
              <a:rPr lang="en-US" sz="1000" dirty="0"/>
              <a:t>suggested by </a:t>
            </a:r>
            <a:r>
              <a:rPr lang="en-US" sz="1000" dirty="0" err="1"/>
              <a:t>ab</a:t>
            </a:r>
            <a:r>
              <a:rPr lang="en-US" sz="1000" dirty="0"/>
              <a:t> initio QM/MM molecular dynamics</a:t>
            </a:r>
          </a:p>
          <a:p>
            <a:r>
              <a:rPr lang="en-US" sz="1000" dirty="0"/>
              <a:t>simulations. J Am </a:t>
            </a:r>
            <a:r>
              <a:rPr lang="en-US" sz="1000" dirty="0" err="1"/>
              <a:t>Chem</a:t>
            </a:r>
            <a:r>
              <a:rPr lang="en-US" sz="1000" dirty="0"/>
              <a:t> </a:t>
            </a:r>
            <a:r>
              <a:rPr lang="en-US" sz="1000" dirty="0" err="1"/>
              <a:t>Soc</a:t>
            </a:r>
            <a:r>
              <a:rPr lang="en-US" sz="1000" dirty="0"/>
              <a:t> 2008, 130:16721-16728</a:t>
            </a:r>
            <a:r>
              <a:rPr lang="en-US" sz="1000" dirty="0" smtClean="0"/>
              <a:t>.</a:t>
            </a:r>
            <a:endParaRPr lang="en-US" sz="1000" dirty="0"/>
          </a:p>
        </p:txBody>
      </p:sp>
      <p:grpSp>
        <p:nvGrpSpPr>
          <p:cNvPr id="8" name="Group 7"/>
          <p:cNvGrpSpPr/>
          <p:nvPr/>
        </p:nvGrpSpPr>
        <p:grpSpPr>
          <a:xfrm>
            <a:off x="228600" y="1551610"/>
            <a:ext cx="4876800" cy="1780401"/>
            <a:chOff x="505178" y="537866"/>
            <a:chExt cx="7495822" cy="2304624"/>
          </a:xfrm>
        </p:grpSpPr>
        <p:pic>
          <p:nvPicPr>
            <p:cNvPr id="308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5178" y="537866"/>
              <a:ext cx="7495822" cy="2189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ounded Rectangle 6"/>
            <p:cNvSpPr/>
            <p:nvPr/>
          </p:nvSpPr>
          <p:spPr>
            <a:xfrm>
              <a:off x="2438400" y="572296"/>
              <a:ext cx="1676400" cy="2270194"/>
            </a:xfrm>
            <a:prstGeom prst="roundRect">
              <a:avLst/>
            </a:prstGeom>
            <a:solidFill>
              <a:schemeClr val="accent3">
                <a:lumMod val="60000"/>
                <a:lumOff val="40000"/>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Rounded Rectangle 18"/>
          <p:cNvSpPr/>
          <p:nvPr/>
        </p:nvSpPr>
        <p:spPr>
          <a:xfrm>
            <a:off x="5486400" y="978133"/>
            <a:ext cx="3429000" cy="3518680"/>
          </a:xfrm>
          <a:prstGeom prst="roundRect">
            <a:avLst/>
          </a:prstGeom>
          <a:solidFill>
            <a:schemeClr val="accent3">
              <a:lumMod val="60000"/>
              <a:lumOff val="40000"/>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flipV="1">
            <a:off x="2362200" y="991612"/>
            <a:ext cx="3505200" cy="586596"/>
          </a:xfrm>
          <a:prstGeom prst="line">
            <a:avLst/>
          </a:prstGeom>
          <a:ln>
            <a:solidFill>
              <a:schemeClr val="accent3"/>
            </a:solidFill>
            <a:prstDash val="lgDashDot"/>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362200" y="3332011"/>
            <a:ext cx="3505200" cy="1088601"/>
          </a:xfrm>
          <a:prstGeom prst="line">
            <a:avLst/>
          </a:prstGeom>
          <a:ln>
            <a:solidFill>
              <a:schemeClr val="accent3"/>
            </a:solidFill>
            <a:prstDash val="lgDashDot"/>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956230" y="3153013"/>
            <a:ext cx="329770" cy="276999"/>
          </a:xfrm>
          <a:prstGeom prst="rect">
            <a:avLst/>
          </a:prstGeom>
          <a:noFill/>
        </p:spPr>
        <p:txBody>
          <a:bodyPr wrap="none" rtlCol="0">
            <a:spAutoFit/>
          </a:bodyPr>
          <a:lstStyle/>
          <a:p>
            <a:r>
              <a:rPr lang="en-US" sz="1200" b="1" dirty="0" smtClean="0"/>
              <a:t>TS</a:t>
            </a:r>
            <a:endParaRPr lang="en-US" sz="1200" b="1" dirty="0"/>
          </a:p>
        </p:txBody>
      </p:sp>
      <p:sp>
        <p:nvSpPr>
          <p:cNvPr id="25" name="Oval 24"/>
          <p:cNvSpPr/>
          <p:nvPr/>
        </p:nvSpPr>
        <p:spPr>
          <a:xfrm>
            <a:off x="228600" y="660677"/>
            <a:ext cx="1371600" cy="406123"/>
          </a:xfrm>
          <a:prstGeom prst="ellipse">
            <a:avLst/>
          </a:prstGeom>
          <a:solidFill>
            <a:schemeClr val="accent3">
              <a:lumMod val="60000"/>
              <a:lumOff val="40000"/>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urved Right Arrow 26"/>
          <p:cNvSpPr/>
          <p:nvPr/>
        </p:nvSpPr>
        <p:spPr>
          <a:xfrm rot="20266945">
            <a:off x="838200" y="1066800"/>
            <a:ext cx="533400" cy="990600"/>
          </a:xfrm>
          <a:prstGeom prst="curvedRightArrow">
            <a:avLst/>
          </a:prstGeom>
          <a:solidFill>
            <a:schemeClr val="accent3">
              <a:lumMod val="60000"/>
              <a:lumOff val="40000"/>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892359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629400"/>
            <a:ext cx="8991600" cy="246221"/>
          </a:xfrm>
          <a:prstGeom prst="rect">
            <a:avLst/>
          </a:prstGeom>
        </p:spPr>
        <p:txBody>
          <a:bodyPr wrap="square">
            <a:spAutoFit/>
          </a:bodyPr>
          <a:lstStyle/>
          <a:p>
            <a:r>
              <a:rPr lang="en-US" sz="1000" dirty="0" smtClean="0"/>
              <a:t>Cen, Y et al. Transition state of ADP-</a:t>
            </a:r>
            <a:r>
              <a:rPr lang="en-US" sz="1000" dirty="0" err="1" smtClean="0"/>
              <a:t>ribosylation</a:t>
            </a:r>
            <a:r>
              <a:rPr lang="en-US" sz="1000" dirty="0" smtClean="0"/>
              <a:t> of </a:t>
            </a:r>
            <a:r>
              <a:rPr lang="en-US" sz="1000" dirty="0" err="1" smtClean="0"/>
              <a:t>acetyllysine</a:t>
            </a:r>
            <a:r>
              <a:rPr lang="en-US" sz="1000" dirty="0" smtClean="0"/>
              <a:t> catalyzed by Sir2AF2 determined by KIE and computational approaches. JACS(2010</a:t>
            </a:r>
            <a:r>
              <a:rPr lang="en-US" sz="1000" dirty="0"/>
              <a:t>)</a:t>
            </a:r>
            <a:r>
              <a:rPr lang="en-US" sz="1000" dirty="0" smtClean="0"/>
              <a:t> 132:12286-12298.</a:t>
            </a:r>
            <a:endParaRPr lang="en-US" sz="1000" dirty="0"/>
          </a:p>
        </p:txBody>
      </p:sp>
      <p:sp>
        <p:nvSpPr>
          <p:cNvPr id="3" name="Rectangle 2"/>
          <p:cNvSpPr/>
          <p:nvPr/>
        </p:nvSpPr>
        <p:spPr>
          <a:xfrm>
            <a:off x="0" y="76200"/>
            <a:ext cx="8991600" cy="276999"/>
          </a:xfrm>
          <a:prstGeom prst="rect">
            <a:avLst/>
          </a:prstGeom>
        </p:spPr>
        <p:txBody>
          <a:bodyPr wrap="square">
            <a:spAutoFit/>
          </a:bodyPr>
          <a:lstStyle/>
          <a:p>
            <a:r>
              <a:rPr lang="en-US" sz="1200" b="1" dirty="0" smtClean="0">
                <a:solidFill>
                  <a:srgbClr val="00B050"/>
                </a:solidFill>
              </a:rPr>
              <a:t>Transition state (TS) of ADP-</a:t>
            </a:r>
            <a:r>
              <a:rPr lang="en-US" sz="1200" b="1" dirty="0" err="1" smtClean="0">
                <a:solidFill>
                  <a:srgbClr val="00B050"/>
                </a:solidFill>
              </a:rPr>
              <a:t>ribosylation</a:t>
            </a:r>
            <a:r>
              <a:rPr lang="en-US" sz="1200" b="1" dirty="0" smtClean="0">
                <a:solidFill>
                  <a:srgbClr val="00B050"/>
                </a:solidFill>
              </a:rPr>
              <a:t> of </a:t>
            </a:r>
            <a:r>
              <a:rPr lang="en-US" sz="1200" b="1" dirty="0" err="1" smtClean="0">
                <a:solidFill>
                  <a:srgbClr val="00B050"/>
                </a:solidFill>
              </a:rPr>
              <a:t>acetyllysine</a:t>
            </a:r>
            <a:r>
              <a:rPr lang="en-US" sz="1200" b="1" dirty="0" smtClean="0">
                <a:solidFill>
                  <a:srgbClr val="00B050"/>
                </a:solidFill>
              </a:rPr>
              <a:t> catalyzed by Sir2Af2 (KIE, </a:t>
            </a:r>
            <a:r>
              <a:rPr lang="en-US" sz="1200" b="1" dirty="0" smtClean="0">
                <a:solidFill>
                  <a:srgbClr val="00B050"/>
                </a:solidFill>
              </a:rPr>
              <a:t>Gaussian 03, and ISOEFF 98</a:t>
            </a:r>
            <a:r>
              <a:rPr lang="en-US" sz="1200" b="1" dirty="0" smtClean="0">
                <a:solidFill>
                  <a:srgbClr val="00B050"/>
                </a:solidFill>
              </a:rPr>
              <a:t>)</a:t>
            </a:r>
            <a:endParaRPr lang="en-US" sz="1200" b="1" dirty="0">
              <a:solidFill>
                <a:srgbClr val="00B050"/>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1" y="1037265"/>
            <a:ext cx="8487012" cy="3720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68628" y="4983540"/>
            <a:ext cx="8610600" cy="1569660"/>
          </a:xfrm>
          <a:prstGeom prst="rect">
            <a:avLst/>
          </a:prstGeom>
        </p:spPr>
        <p:txBody>
          <a:bodyPr wrap="square">
            <a:spAutoFit/>
          </a:bodyPr>
          <a:lstStyle/>
          <a:p>
            <a:pPr algn="just"/>
            <a:r>
              <a:rPr lang="en-US" sz="1200" dirty="0" smtClean="0"/>
              <a:t>Proposed kinetic </a:t>
            </a:r>
            <a:r>
              <a:rPr lang="en-US" sz="1200" dirty="0"/>
              <a:t>mechanism, including relevant rate constants and definitions of forward and reverse commitments relevant to the </a:t>
            </a:r>
            <a:r>
              <a:rPr lang="en-US" sz="1200" i="1" dirty="0"/>
              <a:t>V</a:t>
            </a:r>
            <a:r>
              <a:rPr lang="en-US" sz="1200" dirty="0"/>
              <a:t>/</a:t>
            </a:r>
            <a:r>
              <a:rPr lang="en-US" sz="1200" i="1" dirty="0"/>
              <a:t>K </a:t>
            </a:r>
            <a:r>
              <a:rPr lang="en-US" sz="1200" dirty="0" smtClean="0"/>
              <a:t>KIE measurement </a:t>
            </a:r>
            <a:r>
              <a:rPr lang="en-US" sz="1200" dirty="0"/>
              <a:t>for the ADP-</a:t>
            </a:r>
            <a:r>
              <a:rPr lang="en-US" sz="1200" dirty="0" err="1"/>
              <a:t>ribosylation</a:t>
            </a:r>
            <a:r>
              <a:rPr lang="en-US" sz="1200" dirty="0"/>
              <a:t> of </a:t>
            </a:r>
            <a:r>
              <a:rPr lang="en-US" sz="1200" dirty="0" err="1"/>
              <a:t>acetyllysine</a:t>
            </a:r>
            <a:r>
              <a:rPr lang="en-US" sz="1200" dirty="0"/>
              <a:t>. The base exchange reaction described in the text occurs via reaction of NAD</a:t>
            </a:r>
            <a:r>
              <a:rPr lang="en-US" sz="1200" baseline="30000" dirty="0"/>
              <a:t>+</a:t>
            </a:r>
            <a:r>
              <a:rPr lang="en-US" sz="1200" dirty="0"/>
              <a:t> forward to form </a:t>
            </a:r>
            <a:r>
              <a:rPr lang="en-US" sz="1200" dirty="0" smtClean="0"/>
              <a:t>the </a:t>
            </a:r>
            <a:r>
              <a:rPr lang="en-US" sz="1200" dirty="0" err="1" smtClean="0"/>
              <a:t>imidate</a:t>
            </a:r>
            <a:r>
              <a:rPr lang="en-US" sz="1200" dirty="0" smtClean="0"/>
              <a:t> </a:t>
            </a:r>
            <a:r>
              <a:rPr lang="en-US" sz="1200" dirty="0"/>
              <a:t>complex (EI</a:t>
            </a:r>
            <a:r>
              <a:rPr lang="en-US" sz="1200" baseline="-25000" dirty="0"/>
              <a:t>1</a:t>
            </a:r>
            <a:r>
              <a:rPr lang="en-US" sz="1200" dirty="0"/>
              <a:t>), dissociation of </a:t>
            </a:r>
            <a:r>
              <a:rPr lang="en-US" sz="1200" dirty="0" err="1"/>
              <a:t>nicotinamide</a:t>
            </a:r>
            <a:r>
              <a:rPr lang="en-US" sz="1200" dirty="0"/>
              <a:t> from the </a:t>
            </a:r>
            <a:r>
              <a:rPr lang="en-US" sz="1200" dirty="0" smtClean="0"/>
              <a:t>EI</a:t>
            </a:r>
            <a:r>
              <a:rPr lang="en-US" sz="1200" baseline="-25000" dirty="0" smtClean="0"/>
              <a:t>1</a:t>
            </a:r>
            <a:r>
              <a:rPr lang="en-US" sz="1200" dirty="0" smtClean="0"/>
              <a:t>·NAM </a:t>
            </a:r>
            <a:r>
              <a:rPr lang="en-US" sz="1200" dirty="0"/>
              <a:t>complex, </a:t>
            </a:r>
            <a:r>
              <a:rPr lang="en-US" sz="1200" dirty="0" err="1"/>
              <a:t>reassociation</a:t>
            </a:r>
            <a:r>
              <a:rPr lang="en-US" sz="1200" dirty="0"/>
              <a:t> of radiolabeled </a:t>
            </a:r>
            <a:r>
              <a:rPr lang="en-US" sz="1200" dirty="0" err="1"/>
              <a:t>nicotinamide</a:t>
            </a:r>
            <a:r>
              <a:rPr lang="en-US" sz="1200" dirty="0"/>
              <a:t> to the complex (as shown </a:t>
            </a:r>
            <a:r>
              <a:rPr lang="en-US" sz="1200" dirty="0" smtClean="0"/>
              <a:t>by fast </a:t>
            </a:r>
            <a:r>
              <a:rPr lang="en-US" sz="1200" dirty="0"/>
              <a:t>equilibrium), reformation of NAD</a:t>
            </a:r>
            <a:r>
              <a:rPr lang="en-US" sz="1200" baseline="30000" dirty="0"/>
              <a:t>+</a:t>
            </a:r>
            <a:r>
              <a:rPr lang="en-US" sz="1200" dirty="0"/>
              <a:t> via step governed by </a:t>
            </a:r>
            <a:r>
              <a:rPr lang="en-US" sz="1200" i="1" dirty="0"/>
              <a:t>k</a:t>
            </a:r>
            <a:r>
              <a:rPr lang="en-US" sz="1200" baseline="-25000" dirty="0"/>
              <a:t>4</a:t>
            </a:r>
            <a:r>
              <a:rPr lang="en-US" sz="1200" dirty="0"/>
              <a:t>, and release of reformed NAD</a:t>
            </a:r>
            <a:r>
              <a:rPr lang="en-US" sz="1200" baseline="30000" dirty="0"/>
              <a:t>+</a:t>
            </a:r>
            <a:r>
              <a:rPr lang="en-US" sz="1200" dirty="0"/>
              <a:t> back into solution</a:t>
            </a:r>
            <a:r>
              <a:rPr lang="en-US" sz="1200" dirty="0" smtClean="0"/>
              <a:t>.</a:t>
            </a:r>
          </a:p>
          <a:p>
            <a:pPr algn="just"/>
            <a:r>
              <a:rPr lang="en-US" sz="1200" i="1" dirty="0"/>
              <a:t>k</a:t>
            </a:r>
            <a:r>
              <a:rPr lang="en-US" sz="1200" baseline="-25000" dirty="0"/>
              <a:t>4</a:t>
            </a:r>
            <a:r>
              <a:rPr lang="en-US" sz="1200" dirty="0"/>
              <a:t> is </a:t>
            </a:r>
            <a:r>
              <a:rPr lang="en-US" sz="1200" dirty="0" smtClean="0"/>
              <a:t>the reverse </a:t>
            </a:r>
            <a:r>
              <a:rPr lang="en-US" sz="1200" dirty="0"/>
              <a:t>rate of </a:t>
            </a:r>
            <a:r>
              <a:rPr lang="en-US" sz="1200" dirty="0" err="1"/>
              <a:t>nicotinamide</a:t>
            </a:r>
            <a:r>
              <a:rPr lang="en-US" sz="1200" dirty="0"/>
              <a:t> return to NAD</a:t>
            </a:r>
            <a:r>
              <a:rPr lang="en-US" sz="1200" baseline="30000" dirty="0"/>
              <a:t>+</a:t>
            </a:r>
            <a:r>
              <a:rPr lang="en-US" sz="1200" dirty="0"/>
              <a:t> from the </a:t>
            </a:r>
            <a:r>
              <a:rPr lang="en-US" sz="1200" dirty="0" err="1" smtClean="0"/>
              <a:t>imidate</a:t>
            </a:r>
            <a:r>
              <a:rPr lang="en-US" sz="1200" dirty="0" smtClean="0"/>
              <a:t> complex, </a:t>
            </a:r>
            <a:r>
              <a:rPr lang="en-US" sz="1200" i="1" dirty="0"/>
              <a:t>k</a:t>
            </a:r>
            <a:r>
              <a:rPr lang="en-US" sz="1200" baseline="-25000" dirty="0"/>
              <a:t>5</a:t>
            </a:r>
            <a:r>
              <a:rPr lang="en-US" sz="1200" dirty="0"/>
              <a:t> is the forward rate of reaction </a:t>
            </a:r>
            <a:r>
              <a:rPr lang="en-US" sz="1200" dirty="0" smtClean="0"/>
              <a:t>from the </a:t>
            </a:r>
            <a:r>
              <a:rPr lang="en-US" sz="1200" dirty="0"/>
              <a:t>fully </a:t>
            </a:r>
            <a:r>
              <a:rPr lang="en-US" sz="1200" dirty="0" err="1"/>
              <a:t>nicotinamide</a:t>
            </a:r>
            <a:r>
              <a:rPr lang="en-US" sz="1200" dirty="0"/>
              <a:t> </a:t>
            </a:r>
            <a:r>
              <a:rPr lang="en-US" sz="1200" dirty="0" err="1"/>
              <a:t>complexed</a:t>
            </a:r>
            <a:r>
              <a:rPr lang="en-US" sz="1200" dirty="0"/>
              <a:t> </a:t>
            </a:r>
            <a:r>
              <a:rPr lang="en-US" sz="1200" dirty="0" err="1" smtClean="0"/>
              <a:t>imidate</a:t>
            </a:r>
            <a:r>
              <a:rPr lang="en-US" sz="1200" dirty="0" smtClean="0"/>
              <a:t>, </a:t>
            </a:r>
            <a:r>
              <a:rPr lang="en-US" sz="1200" dirty="0"/>
              <a:t>the </a:t>
            </a:r>
            <a:r>
              <a:rPr lang="en-US" sz="1200" dirty="0" smtClean="0"/>
              <a:t>value of </a:t>
            </a:r>
            <a:r>
              <a:rPr lang="en-US" sz="1200" i="1" dirty="0"/>
              <a:t>C</a:t>
            </a:r>
            <a:r>
              <a:rPr lang="en-US" sz="1200" baseline="-25000" dirty="0"/>
              <a:t>r</a:t>
            </a:r>
            <a:r>
              <a:rPr lang="en-US" sz="1200" dirty="0"/>
              <a:t> was computed using </a:t>
            </a:r>
            <a:r>
              <a:rPr lang="en-US" sz="1200" dirty="0" err="1"/>
              <a:t>Michaelis</a:t>
            </a:r>
            <a:r>
              <a:rPr lang="en-US" sz="1200" dirty="0"/>
              <a:t> parameters for </a:t>
            </a:r>
            <a:r>
              <a:rPr lang="en-US" sz="1200" dirty="0" smtClean="0"/>
              <a:t>Sir2</a:t>
            </a:r>
            <a:r>
              <a:rPr lang="en-US" sz="1200" dirty="0" smtClean="0"/>
              <a:t>Af2</a:t>
            </a:r>
            <a:r>
              <a:rPr lang="en-US" sz="1200" dirty="0" smtClean="0"/>
              <a:t> using </a:t>
            </a:r>
            <a:r>
              <a:rPr lang="en-US" sz="1200" dirty="0"/>
              <a:t>the peptide substrate using the assumption that </a:t>
            </a:r>
            <a:r>
              <a:rPr lang="en-US" sz="1200" i="1" dirty="0" err="1"/>
              <a:t>K</a:t>
            </a:r>
            <a:r>
              <a:rPr lang="en-US" sz="1200" baseline="-25000" dirty="0" err="1"/>
              <a:t>d</a:t>
            </a:r>
            <a:r>
              <a:rPr lang="en-US" sz="1200" dirty="0"/>
              <a:t> ≈ </a:t>
            </a:r>
            <a:r>
              <a:rPr lang="en-US" sz="1200" i="1" dirty="0" smtClean="0"/>
              <a:t>K</a:t>
            </a:r>
            <a:r>
              <a:rPr lang="en-US" sz="1200" baseline="-25000" dirty="0" smtClean="0"/>
              <a:t>m</a:t>
            </a:r>
            <a:r>
              <a:rPr lang="en-US" sz="1200" dirty="0" smtClean="0"/>
              <a:t> (</a:t>
            </a:r>
            <a:r>
              <a:rPr lang="en-US" sz="1200" dirty="0" err="1"/>
              <a:t>nicotinamide</a:t>
            </a:r>
            <a:r>
              <a:rPr lang="en-US" sz="1200" dirty="0"/>
              <a:t>) for base exchange and with the assumption </a:t>
            </a:r>
            <a:r>
              <a:rPr lang="en-US" sz="1200" dirty="0" smtClean="0"/>
              <a:t>that </a:t>
            </a:r>
            <a:r>
              <a:rPr lang="en-US" sz="1200" i="1" dirty="0" smtClean="0"/>
              <a:t>k</a:t>
            </a:r>
            <a:r>
              <a:rPr lang="en-US" sz="1200" baseline="-25000" dirty="0" smtClean="0"/>
              <a:t>5</a:t>
            </a:r>
            <a:r>
              <a:rPr lang="en-US" sz="1200" dirty="0" smtClean="0"/>
              <a:t> </a:t>
            </a:r>
            <a:r>
              <a:rPr lang="en-US" sz="1200" dirty="0"/>
              <a:t>≈ </a:t>
            </a:r>
            <a:r>
              <a:rPr lang="en-US" sz="1200" i="1" dirty="0" err="1"/>
              <a:t>k</a:t>
            </a:r>
            <a:r>
              <a:rPr lang="en-US" sz="1200" baseline="-25000" dirty="0" err="1"/>
              <a:t>deacetyl</a:t>
            </a:r>
            <a:r>
              <a:rPr lang="en-US" sz="1200" dirty="0"/>
              <a:t> and </a:t>
            </a:r>
            <a:r>
              <a:rPr lang="en-US" sz="1200" i="1" dirty="0"/>
              <a:t>k</a:t>
            </a:r>
            <a:r>
              <a:rPr lang="en-US" sz="1200" baseline="-25000" dirty="0"/>
              <a:t>4</a:t>
            </a:r>
            <a:r>
              <a:rPr lang="en-US" sz="1200" dirty="0"/>
              <a:t> ≈ </a:t>
            </a:r>
            <a:r>
              <a:rPr lang="en-US" sz="1200" i="1" dirty="0" err="1" smtClean="0"/>
              <a:t>k</a:t>
            </a:r>
            <a:r>
              <a:rPr lang="en-US" sz="1200" baseline="-25000" dirty="0" err="1" smtClean="0"/>
              <a:t>B.E</a:t>
            </a:r>
            <a:r>
              <a:rPr lang="en-US" sz="1200" dirty="0" smtClean="0"/>
              <a:t>.</a:t>
            </a:r>
            <a:endParaRPr lang="en-US" sz="1200" dirty="0"/>
          </a:p>
        </p:txBody>
      </p:sp>
      <p:sp>
        <p:nvSpPr>
          <p:cNvPr id="5" name="Rectangle 4"/>
          <p:cNvSpPr/>
          <p:nvPr/>
        </p:nvSpPr>
        <p:spPr>
          <a:xfrm>
            <a:off x="76200" y="381000"/>
            <a:ext cx="8801100" cy="646331"/>
          </a:xfrm>
          <a:prstGeom prst="rect">
            <a:avLst/>
          </a:prstGeom>
        </p:spPr>
        <p:txBody>
          <a:bodyPr wrap="square">
            <a:spAutoFit/>
          </a:bodyPr>
          <a:lstStyle/>
          <a:p>
            <a:pPr>
              <a:defRPr/>
            </a:pPr>
            <a:r>
              <a:rPr lang="en-US" sz="1200" b="1" dirty="0" smtClean="0"/>
              <a:t>KIE </a:t>
            </a:r>
            <a:r>
              <a:rPr lang="en-US" sz="1200" dirty="0" smtClean="0"/>
              <a:t>was applied for the study and </a:t>
            </a:r>
            <a:r>
              <a:rPr lang="en-US" sz="1200" dirty="0"/>
              <a:t>refers to the change in the rate of a chemical reaction upon substitution of an atom in the reactants with one of its isotopes. Formally, it is defined as the ratio of rate constants for the reactions involving the light (</a:t>
            </a:r>
            <a:r>
              <a:rPr lang="en-US" sz="1200" dirty="0" err="1"/>
              <a:t>k</a:t>
            </a:r>
            <a:r>
              <a:rPr lang="en-US" sz="1200" baseline="-25000" dirty="0" err="1"/>
              <a:t>L</a:t>
            </a:r>
            <a:r>
              <a:rPr lang="en-US" sz="1200" dirty="0"/>
              <a:t>) and the heavy (</a:t>
            </a:r>
            <a:r>
              <a:rPr lang="en-US" sz="1200" dirty="0" err="1"/>
              <a:t>k</a:t>
            </a:r>
            <a:r>
              <a:rPr lang="en-US" sz="1200" baseline="-25000" dirty="0" err="1"/>
              <a:t>H</a:t>
            </a:r>
            <a:r>
              <a:rPr lang="en-US" sz="1200" dirty="0"/>
              <a:t>) </a:t>
            </a:r>
            <a:r>
              <a:rPr lang="en-US" sz="1200" dirty="0" err="1"/>
              <a:t>isotopically</a:t>
            </a:r>
            <a:r>
              <a:rPr lang="en-US" sz="1200" dirty="0"/>
              <a:t> substituted reactants, KIE= K</a:t>
            </a:r>
            <a:r>
              <a:rPr lang="en-US" sz="1200" baseline="-25000" dirty="0"/>
              <a:t>L</a:t>
            </a:r>
            <a:r>
              <a:rPr lang="en-US" sz="1200" dirty="0"/>
              <a:t>/K</a:t>
            </a:r>
            <a:r>
              <a:rPr lang="en-US" sz="1200" baseline="-25000" dirty="0"/>
              <a:t>H</a:t>
            </a:r>
            <a:r>
              <a:rPr lang="en-US" sz="1200" dirty="0" smtClean="0"/>
              <a:t>.</a:t>
            </a:r>
            <a:endParaRPr lang="en-US" sz="1200" dirty="0"/>
          </a:p>
        </p:txBody>
      </p:sp>
      <p:sp>
        <p:nvSpPr>
          <p:cNvPr id="6" name="Oval 5"/>
          <p:cNvSpPr/>
          <p:nvPr/>
        </p:nvSpPr>
        <p:spPr>
          <a:xfrm>
            <a:off x="5334000" y="3581400"/>
            <a:ext cx="228600" cy="381000"/>
          </a:xfrm>
          <a:prstGeom prst="ellipse">
            <a:avLst/>
          </a:prstGeom>
          <a:noFill/>
          <a:ln w="31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a:stCxn id="6" idx="6"/>
          </p:cNvCxnSpPr>
          <p:nvPr/>
        </p:nvCxnSpPr>
        <p:spPr>
          <a:xfrm>
            <a:off x="5562600" y="3771900"/>
            <a:ext cx="457200" cy="495300"/>
          </a:xfrm>
          <a:prstGeom prst="straightConnector1">
            <a:avLst/>
          </a:prstGeom>
          <a:ln w="317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794829" y="4218801"/>
            <a:ext cx="756938" cy="276999"/>
          </a:xfrm>
          <a:prstGeom prst="rect">
            <a:avLst/>
          </a:prstGeom>
          <a:noFill/>
        </p:spPr>
        <p:txBody>
          <a:bodyPr wrap="none" rtlCol="0">
            <a:spAutoFit/>
          </a:bodyPr>
          <a:lstStyle/>
          <a:p>
            <a:r>
              <a:rPr lang="en-US" sz="1200" b="1" dirty="0" smtClean="0">
                <a:solidFill>
                  <a:srgbClr val="FF0000"/>
                </a:solidFill>
              </a:rPr>
              <a:t>0.95 </a:t>
            </a:r>
            <a:r>
              <a:rPr lang="en-US" sz="1200" b="1" dirty="0" err="1" smtClean="0">
                <a:solidFill>
                  <a:srgbClr val="FF0000"/>
                </a:solidFill>
              </a:rPr>
              <a:t>mM</a:t>
            </a:r>
            <a:endParaRPr lang="en-US" sz="1200" b="1" dirty="0">
              <a:solidFill>
                <a:srgbClr val="FF0000"/>
              </a:solidFill>
            </a:endParaRPr>
          </a:p>
        </p:txBody>
      </p:sp>
      <p:sp>
        <p:nvSpPr>
          <p:cNvPr id="11" name="Oval 10"/>
          <p:cNvSpPr/>
          <p:nvPr/>
        </p:nvSpPr>
        <p:spPr>
          <a:xfrm>
            <a:off x="2933700" y="3165401"/>
            <a:ext cx="304800" cy="762292"/>
          </a:xfrm>
          <a:prstGeom prst="ellipse">
            <a:avLst/>
          </a:prstGeom>
          <a:noFill/>
          <a:ln w="952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flipV="1">
            <a:off x="2133600" y="3679401"/>
            <a:ext cx="787400" cy="587799"/>
          </a:xfrm>
          <a:prstGeom prst="straightConnector1">
            <a:avLst/>
          </a:prstGeom>
          <a:ln w="635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593711" y="4289788"/>
            <a:ext cx="933589" cy="348813"/>
          </a:xfrm>
          <a:prstGeom prst="rect">
            <a:avLst/>
          </a:prstGeom>
          <a:noFill/>
        </p:spPr>
        <p:txBody>
          <a:bodyPr wrap="none" rtlCol="0">
            <a:spAutoFit/>
          </a:bodyPr>
          <a:lstStyle/>
          <a:p>
            <a:pPr algn="ctr">
              <a:lnSpc>
                <a:spcPts val="1000"/>
              </a:lnSpc>
            </a:pPr>
            <a:r>
              <a:rPr lang="en-US" sz="1200" b="1" dirty="0" smtClean="0">
                <a:solidFill>
                  <a:srgbClr val="C00000"/>
                </a:solidFill>
              </a:rPr>
              <a:t>Not </a:t>
            </a:r>
          </a:p>
          <a:p>
            <a:pPr algn="ctr">
              <a:lnSpc>
                <a:spcPts val="1000"/>
              </a:lnSpc>
            </a:pPr>
            <a:r>
              <a:rPr lang="en-US" sz="1200" b="1" dirty="0" smtClean="0">
                <a:solidFill>
                  <a:srgbClr val="C00000"/>
                </a:solidFill>
              </a:rPr>
              <a:t>determined</a:t>
            </a:r>
            <a:endParaRPr lang="en-US" sz="1200" b="1" dirty="0">
              <a:solidFill>
                <a:srgbClr val="C00000"/>
              </a:solidFill>
            </a:endParaRPr>
          </a:p>
        </p:txBody>
      </p:sp>
    </p:spTree>
    <p:extLst>
      <p:ext uri="{BB962C8B-B14F-4D97-AF65-F5344CB8AC3E}">
        <p14:creationId xmlns:p14="http://schemas.microsoft.com/office/powerpoint/2010/main" val="3259702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99648" y="56208"/>
            <a:ext cx="5410200" cy="1340828"/>
            <a:chOff x="381000" y="228600"/>
            <a:chExt cx="6219825" cy="1538657"/>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28600"/>
              <a:ext cx="6219825" cy="1538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2193710" y="1371600"/>
              <a:ext cx="2302091" cy="395657"/>
            </a:xfrm>
            <a:prstGeom prst="ellipse">
              <a:avLst/>
            </a:prstGeom>
            <a:solidFill>
              <a:schemeClr val="accent5">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9"/>
          <p:cNvSpPr/>
          <p:nvPr/>
        </p:nvSpPr>
        <p:spPr>
          <a:xfrm>
            <a:off x="8001000" y="32037"/>
            <a:ext cx="1143000" cy="276999"/>
          </a:xfrm>
          <a:prstGeom prst="rect">
            <a:avLst/>
          </a:prstGeom>
        </p:spPr>
        <p:txBody>
          <a:bodyPr wrap="square">
            <a:spAutoFit/>
          </a:bodyPr>
          <a:lstStyle/>
          <a:p>
            <a:r>
              <a:rPr lang="en-US" sz="1200" b="1" dirty="0" smtClean="0"/>
              <a:t>Base Exchange</a:t>
            </a:r>
            <a:endParaRPr lang="en-US" sz="1200" b="1" dirty="0"/>
          </a:p>
        </p:txBody>
      </p:sp>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489" y="3657600"/>
            <a:ext cx="4434251" cy="906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123190" y="1752600"/>
            <a:ext cx="8763000" cy="3785652"/>
          </a:xfrm>
          <a:prstGeom prst="rect">
            <a:avLst/>
          </a:prstGeom>
          <a:noFill/>
        </p:spPr>
        <p:txBody>
          <a:bodyPr wrap="square" rtlCol="0">
            <a:spAutoFit/>
          </a:bodyPr>
          <a:lstStyle/>
          <a:p>
            <a:r>
              <a:rPr lang="en-US" sz="1200" b="1" dirty="0" smtClean="0"/>
              <a:t>Method: </a:t>
            </a:r>
          </a:p>
          <a:p>
            <a:r>
              <a:rPr lang="en-US" sz="1200" dirty="0" smtClean="0">
                <a:solidFill>
                  <a:schemeClr val="tx1"/>
                </a:solidFill>
              </a:rPr>
              <a:t>[Carbonyl-</a:t>
            </a:r>
            <a:r>
              <a:rPr lang="en-US" sz="1200" baseline="30000" dirty="0" smtClean="0">
                <a:solidFill>
                  <a:schemeClr val="tx1"/>
                </a:solidFill>
              </a:rPr>
              <a:t>14</a:t>
            </a:r>
            <a:r>
              <a:rPr lang="en-US" sz="1200" dirty="0" smtClean="0">
                <a:solidFill>
                  <a:schemeClr val="tx1"/>
                </a:solidFill>
              </a:rPr>
              <a:t>C]NAM, </a:t>
            </a:r>
            <a:r>
              <a:rPr lang="en-US" sz="1200" baseline="30000" dirty="0" smtClean="0">
                <a:solidFill>
                  <a:schemeClr val="tx1"/>
                </a:solidFill>
              </a:rPr>
              <a:t>18</a:t>
            </a:r>
            <a:r>
              <a:rPr lang="en-US" sz="1200" dirty="0" smtClean="0">
                <a:solidFill>
                  <a:schemeClr val="tx1"/>
                </a:solidFill>
              </a:rPr>
              <a:t>O-NAMHPLC</a:t>
            </a:r>
          </a:p>
          <a:p>
            <a:endParaRPr lang="en-US" sz="1200" dirty="0" smtClean="0">
              <a:solidFill>
                <a:schemeClr val="tx1"/>
              </a:solidFill>
            </a:endParaRPr>
          </a:p>
          <a:p>
            <a:r>
              <a:rPr lang="en-US" sz="1200" b="1" dirty="0" smtClean="0"/>
              <a:t>Target enzyme(s):</a:t>
            </a:r>
          </a:p>
          <a:p>
            <a:r>
              <a:rPr lang="en-US" sz="1200" dirty="0" smtClean="0"/>
              <a:t>ySir2, Sir2Af, SIRT1</a:t>
            </a:r>
            <a:endParaRPr lang="en-US" sz="1200" dirty="0">
              <a:solidFill>
                <a:schemeClr val="tx1"/>
              </a:solidFill>
            </a:endParaRPr>
          </a:p>
          <a:p>
            <a:endParaRPr lang="en-US" sz="1200" dirty="0" smtClean="0">
              <a:solidFill>
                <a:schemeClr val="tx1"/>
              </a:solidFill>
            </a:endParaRPr>
          </a:p>
          <a:p>
            <a:r>
              <a:rPr lang="en-US" sz="1200" b="1" dirty="0" smtClean="0">
                <a:solidFill>
                  <a:schemeClr val="tx1"/>
                </a:solidFill>
              </a:rPr>
              <a:t>Data analysis: </a:t>
            </a:r>
          </a:p>
          <a:p>
            <a:r>
              <a:rPr lang="en-US" sz="1200" dirty="0"/>
              <a:t>The lines were fit to the equation V ) </a:t>
            </a:r>
            <a:r>
              <a:rPr lang="en-US" sz="1200" i="1" dirty="0" err="1"/>
              <a:t>k</a:t>
            </a:r>
            <a:r>
              <a:rPr lang="en-US" sz="1200" dirty="0" err="1"/>
              <a:t>cat</a:t>
            </a:r>
            <a:r>
              <a:rPr lang="en-US" sz="1200" dirty="0"/>
              <a:t> - </a:t>
            </a:r>
            <a:r>
              <a:rPr lang="en-US" sz="1200" i="1" dirty="0" err="1"/>
              <a:t>k</a:t>
            </a:r>
            <a:r>
              <a:rPr lang="en-US" sz="1200" dirty="0" err="1"/>
              <a:t>p</a:t>
            </a:r>
            <a:r>
              <a:rPr lang="en-US" sz="1200" dirty="0"/>
              <a:t>([I</a:t>
            </a:r>
            <a:r>
              <a:rPr lang="en-US" sz="1200" dirty="0" smtClean="0"/>
              <a:t>]/</a:t>
            </a:r>
            <a:r>
              <a:rPr lang="en-US" sz="1200" i="1" dirty="0" smtClean="0"/>
              <a:t>K</a:t>
            </a:r>
            <a:r>
              <a:rPr lang="en-US" sz="1200" dirty="0" smtClean="0"/>
              <a:t>i </a:t>
            </a:r>
            <a:r>
              <a:rPr lang="en-US" sz="1200" dirty="0"/>
              <a:t>+ [I</a:t>
            </a:r>
            <a:r>
              <a:rPr lang="en-US" sz="1200" dirty="0" smtClean="0"/>
              <a:t>]).</a:t>
            </a:r>
          </a:p>
          <a:p>
            <a:endParaRPr lang="en-US" sz="1200" dirty="0" smtClean="0">
              <a:solidFill>
                <a:schemeClr val="tx1"/>
              </a:solidFill>
            </a:endParaRPr>
          </a:p>
          <a:p>
            <a:pPr/>
            <a:r>
              <a:rPr lang="en-US" sz="1200" b="1" dirty="0" smtClean="0"/>
              <a:t>Results:</a:t>
            </a:r>
          </a:p>
          <a:p>
            <a:pPr marL="0" lvl="1"/>
            <a:endParaRPr lang="en-US" sz="1200" dirty="0" smtClean="0">
              <a:solidFill>
                <a:schemeClr val="tx1"/>
              </a:solidFill>
            </a:endParaRPr>
          </a:p>
          <a:p>
            <a:pPr marL="0" lvl="1"/>
            <a:endParaRPr lang="en-US" sz="1200" dirty="0"/>
          </a:p>
          <a:p>
            <a:pPr marL="0" lvl="1"/>
            <a:endParaRPr lang="en-US" sz="1200" dirty="0" smtClean="0">
              <a:solidFill>
                <a:schemeClr val="tx1"/>
              </a:solidFill>
            </a:endParaRPr>
          </a:p>
          <a:p>
            <a:pPr marL="0" lvl="1"/>
            <a:endParaRPr lang="en-US" sz="1200" dirty="0"/>
          </a:p>
          <a:p>
            <a:pPr marL="0" lvl="1"/>
            <a:endParaRPr lang="en-US" sz="1200" dirty="0" smtClean="0">
              <a:solidFill>
                <a:schemeClr val="tx1"/>
              </a:solidFill>
            </a:endParaRPr>
          </a:p>
          <a:p>
            <a:pPr marL="0" lvl="1"/>
            <a:endParaRPr lang="en-US" sz="1200" dirty="0" smtClean="0">
              <a:solidFill>
                <a:schemeClr val="tx1"/>
              </a:solidFill>
            </a:endParaRPr>
          </a:p>
          <a:p>
            <a:pPr/>
            <a:r>
              <a:rPr lang="en-US" sz="1200" b="1" dirty="0" smtClean="0"/>
              <a:t>Conclusion:</a:t>
            </a:r>
          </a:p>
          <a:p>
            <a:pPr marL="171450" indent="-171450">
              <a:buFont typeface="Wingdings" pitchFamily="2" charset="2"/>
              <a:buChar char="ü"/>
            </a:pPr>
            <a:r>
              <a:rPr lang="en-US" sz="1200" dirty="0" smtClean="0"/>
              <a:t>A </a:t>
            </a:r>
            <a:r>
              <a:rPr lang="en-US" sz="1200" dirty="0"/>
              <a:t>strategy for increasing Sir2 enzyme catalytic activity </a:t>
            </a:r>
            <a:r>
              <a:rPr lang="en-US" sz="1200" i="1" dirty="0"/>
              <a:t>in </a:t>
            </a:r>
            <a:r>
              <a:rPr lang="en-US" sz="1200" dirty="0" smtClean="0"/>
              <a:t>vivo</a:t>
            </a:r>
            <a:r>
              <a:rPr lang="en-US" sz="1200" i="1" dirty="0" smtClean="0"/>
              <a:t> </a:t>
            </a:r>
            <a:r>
              <a:rPr lang="en-US" sz="1200" dirty="0"/>
              <a:t>by inhibition </a:t>
            </a:r>
            <a:r>
              <a:rPr lang="en-US" sz="1200" dirty="0" smtClean="0"/>
              <a:t>of chemical exchange.</a:t>
            </a:r>
          </a:p>
          <a:p>
            <a:pPr marL="171450" indent="-171450">
              <a:buFont typeface="Wingdings" pitchFamily="2" charset="2"/>
              <a:buChar char="ü"/>
            </a:pPr>
            <a:r>
              <a:rPr lang="en-US" sz="1200" dirty="0" smtClean="0"/>
              <a:t>NAM and </a:t>
            </a:r>
            <a:r>
              <a:rPr lang="en-US" sz="1200" dirty="0" err="1" smtClean="0"/>
              <a:t>isoNAM</a:t>
            </a:r>
            <a:r>
              <a:rPr lang="en-US" sz="1200" dirty="0" smtClean="0"/>
              <a:t> activation of Sir2 </a:t>
            </a:r>
            <a:r>
              <a:rPr lang="en-US" sz="1200" dirty="0" err="1" smtClean="0"/>
              <a:t>deacetylase</a:t>
            </a:r>
            <a:r>
              <a:rPr lang="en-US" sz="1200" dirty="0" smtClean="0"/>
              <a:t> activity is achieved without affecting substrate or NAD+ binding by altering the proportion of </a:t>
            </a:r>
            <a:r>
              <a:rPr lang="en-US" sz="1200" dirty="0" err="1" smtClean="0"/>
              <a:t>imidate</a:t>
            </a:r>
            <a:r>
              <a:rPr lang="en-US" sz="1200" dirty="0" smtClean="0"/>
              <a:t>-enzyme complexes proceeding toward the </a:t>
            </a:r>
            <a:r>
              <a:rPr lang="en-US" sz="1200" dirty="0" err="1" smtClean="0"/>
              <a:t>deacetylated</a:t>
            </a:r>
            <a:r>
              <a:rPr lang="en-US" sz="1200" dirty="0" smtClean="0"/>
              <a:t> product.</a:t>
            </a:r>
            <a:endParaRPr lang="en-US" sz="1200" dirty="0" smtClean="0">
              <a:solidFill>
                <a:schemeClr val="tx1"/>
              </a:solidFill>
            </a:endParaRPr>
          </a:p>
        </p:txBody>
      </p:sp>
      <p:cxnSp>
        <p:nvCxnSpPr>
          <p:cNvPr id="15" name="Straight Connector 14"/>
          <p:cNvCxnSpPr>
            <a:stCxn id="4" idx="2"/>
          </p:cNvCxnSpPr>
          <p:nvPr/>
        </p:nvCxnSpPr>
        <p:spPr>
          <a:xfrm>
            <a:off x="1676400" y="1224643"/>
            <a:ext cx="2400300" cy="1866785"/>
          </a:xfrm>
          <a:prstGeom prst="line">
            <a:avLst/>
          </a:prstGeom>
          <a:ln w="3175">
            <a:prstDash val="dash"/>
          </a:ln>
        </p:spPr>
        <p:style>
          <a:lnRef idx="1">
            <a:schemeClr val="accent1"/>
          </a:lnRef>
          <a:fillRef idx="0">
            <a:schemeClr val="accent1"/>
          </a:fillRef>
          <a:effectRef idx="0">
            <a:schemeClr val="accent1"/>
          </a:effectRef>
          <a:fontRef idx="minor">
            <a:schemeClr val="tx1"/>
          </a:fontRef>
        </p:style>
      </p:cxnSp>
      <p:pic>
        <p:nvPicPr>
          <p:cNvPr id="614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6700" y="1086740"/>
            <a:ext cx="4809490" cy="2229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Rounded Rectangle 16"/>
          <p:cNvSpPr/>
          <p:nvPr/>
        </p:nvSpPr>
        <p:spPr>
          <a:xfrm>
            <a:off x="4076700" y="1115786"/>
            <a:ext cx="4914900" cy="2200613"/>
          </a:xfrm>
          <a:prstGeom prst="roundRect">
            <a:avLst/>
          </a:prstGeom>
          <a:solidFill>
            <a:schemeClr val="accent5">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3200400" y="1057694"/>
            <a:ext cx="1304290" cy="83474"/>
          </a:xfrm>
          <a:prstGeom prst="line">
            <a:avLst/>
          </a:prstGeom>
          <a:ln w="3175">
            <a:prstDash val="dash"/>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0" y="6457890"/>
            <a:ext cx="9085286" cy="400110"/>
          </a:xfrm>
          <a:prstGeom prst="rect">
            <a:avLst/>
          </a:prstGeom>
        </p:spPr>
        <p:txBody>
          <a:bodyPr wrap="square">
            <a:spAutoFit/>
          </a:bodyPr>
          <a:lstStyle/>
          <a:p>
            <a:r>
              <a:rPr lang="en-US" sz="1000" dirty="0"/>
              <a:t>A.A. </a:t>
            </a:r>
            <a:r>
              <a:rPr lang="en-US" sz="1000" dirty="0" err="1"/>
              <a:t>Sauve</a:t>
            </a:r>
            <a:r>
              <a:rPr lang="en-US" sz="1000" dirty="0"/>
              <a:t>, V.L. Schramm, Sir2 regulation by </a:t>
            </a:r>
            <a:r>
              <a:rPr lang="en-US" sz="1000" dirty="0" err="1"/>
              <a:t>nicotinamide</a:t>
            </a:r>
            <a:r>
              <a:rPr lang="en-US" sz="1000" dirty="0"/>
              <a:t> results from </a:t>
            </a:r>
            <a:r>
              <a:rPr lang="en-US" sz="1000" dirty="0" smtClean="0"/>
              <a:t>switching between </a:t>
            </a:r>
            <a:r>
              <a:rPr lang="en-US" sz="1000" dirty="0"/>
              <a:t>base exchange and </a:t>
            </a:r>
            <a:r>
              <a:rPr lang="en-US" sz="1000" dirty="0" err="1"/>
              <a:t>deacetylation</a:t>
            </a:r>
            <a:r>
              <a:rPr lang="en-US" sz="1000" dirty="0"/>
              <a:t> chemistry, Biochemistry 42 (</a:t>
            </a:r>
            <a:r>
              <a:rPr lang="en-US" sz="1000" dirty="0" smtClean="0"/>
              <a:t>2003)9249–9256.</a:t>
            </a:r>
          </a:p>
          <a:p>
            <a:r>
              <a:rPr lang="en-US" sz="1000" dirty="0"/>
              <a:t>A.A. </a:t>
            </a:r>
            <a:r>
              <a:rPr lang="en-US" sz="1000" dirty="0" err="1"/>
              <a:t>Sauve</a:t>
            </a:r>
            <a:r>
              <a:rPr lang="en-US" sz="1000" dirty="0"/>
              <a:t>, R.D. </a:t>
            </a:r>
            <a:r>
              <a:rPr lang="en-US" sz="1000" dirty="0" err="1"/>
              <a:t>Moir</a:t>
            </a:r>
            <a:r>
              <a:rPr lang="en-US" sz="1000" dirty="0"/>
              <a:t>, V.L. Schramm, I.M. Willis, Chemical activation of </a:t>
            </a:r>
            <a:r>
              <a:rPr lang="en-US" sz="1000" dirty="0" smtClean="0"/>
              <a:t>Sir2- dependent </a:t>
            </a:r>
            <a:r>
              <a:rPr lang="en-US" sz="1000" dirty="0"/>
              <a:t>silencing by relief of </a:t>
            </a:r>
            <a:r>
              <a:rPr lang="en-US" sz="1000" dirty="0" err="1"/>
              <a:t>nicotinamide</a:t>
            </a:r>
            <a:r>
              <a:rPr lang="en-US" sz="1000" dirty="0"/>
              <a:t> inhibition, Mol. Cell 17 (</a:t>
            </a:r>
            <a:r>
              <a:rPr lang="en-US" sz="1000" dirty="0" smtClean="0"/>
              <a:t>2005) 595–601</a:t>
            </a:r>
            <a:r>
              <a:rPr lang="en-US" sz="1000" dirty="0"/>
              <a:t>.</a:t>
            </a:r>
          </a:p>
        </p:txBody>
      </p:sp>
    </p:spTree>
    <p:extLst>
      <p:ext uri="{BB962C8B-B14F-4D97-AF65-F5344CB8AC3E}">
        <p14:creationId xmlns:p14="http://schemas.microsoft.com/office/powerpoint/2010/main" val="3159847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477000"/>
            <a:ext cx="9090660" cy="400110"/>
          </a:xfrm>
          <a:prstGeom prst="rect">
            <a:avLst/>
          </a:prstGeom>
        </p:spPr>
        <p:txBody>
          <a:bodyPr wrap="square">
            <a:spAutoFit/>
          </a:bodyPr>
          <a:lstStyle/>
          <a:p>
            <a:r>
              <a:rPr lang="en-US" sz="1000" dirty="0" err="1" smtClean="0"/>
              <a:t>Sauve</a:t>
            </a:r>
            <a:r>
              <a:rPr lang="en-US" sz="1000" dirty="0" smtClean="0"/>
              <a:t> AA et al. Chemistry of Gene Silencing: The Mechanism of NAD</a:t>
            </a:r>
            <a:r>
              <a:rPr lang="en-US" sz="1000" baseline="30000" dirty="0" smtClean="0"/>
              <a:t>+</a:t>
            </a:r>
            <a:r>
              <a:rPr lang="en-US" sz="1000" dirty="0" smtClean="0"/>
              <a:t>-Dependent </a:t>
            </a:r>
            <a:r>
              <a:rPr lang="en-US" sz="1000" dirty="0" err="1" smtClean="0"/>
              <a:t>Deacetylation</a:t>
            </a:r>
            <a:r>
              <a:rPr lang="en-US" sz="1000" dirty="0" smtClean="0"/>
              <a:t> Reactions. Biochemistry (2001) 40: 15456-15463.</a:t>
            </a:r>
          </a:p>
          <a:p>
            <a:r>
              <a:rPr lang="en-US" sz="1000" dirty="0" smtClean="0"/>
              <a:t>Smith, BC et al. Sir2 protein </a:t>
            </a:r>
            <a:r>
              <a:rPr lang="en-US" sz="1000" dirty="0" err="1" smtClean="0"/>
              <a:t>deacetylases</a:t>
            </a:r>
            <a:r>
              <a:rPr lang="en-US" sz="1000" dirty="0" smtClean="0"/>
              <a:t>: Evidence for chemical intermediates and functions of a conserved </a:t>
            </a:r>
            <a:r>
              <a:rPr lang="en-US" sz="1000" dirty="0" err="1" smtClean="0"/>
              <a:t>histidine</a:t>
            </a:r>
            <a:r>
              <a:rPr lang="en-US" sz="1000" dirty="0" smtClean="0"/>
              <a:t>. Biochemistry (2006)  45: 272-282.</a:t>
            </a:r>
            <a:endParaRPr lang="en-US" sz="1000" dirty="0"/>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82540" y="1293450"/>
            <a:ext cx="3733800" cy="2233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9010" y="160236"/>
            <a:ext cx="5410200" cy="1153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Oval 8"/>
          <p:cNvSpPr/>
          <p:nvPr/>
        </p:nvSpPr>
        <p:spPr>
          <a:xfrm>
            <a:off x="7894610" y="896343"/>
            <a:ext cx="687704" cy="152400"/>
          </a:xfrm>
          <a:prstGeom prst="ellipse">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1" name="TextBox 10"/>
              <p:cNvSpPr txBox="1"/>
              <p:nvPr/>
            </p:nvSpPr>
            <p:spPr>
              <a:xfrm>
                <a:off x="163830" y="152400"/>
                <a:ext cx="8763000" cy="2323136"/>
              </a:xfrm>
              <a:prstGeom prst="rect">
                <a:avLst/>
              </a:prstGeom>
              <a:noFill/>
            </p:spPr>
            <p:txBody>
              <a:bodyPr wrap="square" rtlCol="0">
                <a:spAutoFit/>
              </a:bodyPr>
              <a:lstStyle/>
              <a:p>
                <a:r>
                  <a:rPr lang="en-US" sz="1200" b="1" dirty="0" smtClean="0"/>
                  <a:t>Method: </a:t>
                </a:r>
              </a:p>
              <a:p>
                <a:r>
                  <a:rPr lang="en-US" sz="1200" baseline="30000" dirty="0" smtClean="0"/>
                  <a:t>1</a:t>
                </a:r>
                <a:r>
                  <a:rPr lang="en-US" sz="1200" dirty="0" smtClean="0"/>
                  <a:t>H NMR, 2D NMR, MS/MS, </a:t>
                </a:r>
                <a:r>
                  <a:rPr lang="en-US" sz="1200" baseline="30000" dirty="0" smtClean="0"/>
                  <a:t>18</a:t>
                </a:r>
                <a:r>
                  <a:rPr lang="en-US" sz="1200" dirty="0" smtClean="0"/>
                  <a:t>O exchange, and HPLC</a:t>
                </a:r>
              </a:p>
              <a:p>
                <a:endParaRPr lang="en-US" sz="1200" dirty="0" smtClean="0">
                  <a:solidFill>
                    <a:schemeClr val="tx1"/>
                  </a:solidFill>
                </a:endParaRPr>
              </a:p>
              <a:p>
                <a:r>
                  <a:rPr lang="en-US" sz="1200" b="1" dirty="0" smtClean="0"/>
                  <a:t>Target enzyme(s):</a:t>
                </a:r>
              </a:p>
              <a:p>
                <a:r>
                  <a:rPr lang="en-US" sz="1200" dirty="0" smtClean="0">
                    <a:solidFill>
                      <a:schemeClr val="tx1"/>
                    </a:solidFill>
                  </a:rPr>
                  <a:t>Sir2Af2, Sir2Tm, and ySir2</a:t>
                </a:r>
                <a:endParaRPr lang="en-US" sz="1200" dirty="0">
                  <a:solidFill>
                    <a:schemeClr val="tx1"/>
                  </a:solidFill>
                </a:endParaRPr>
              </a:p>
              <a:p>
                <a:endParaRPr lang="en-US" sz="1200" dirty="0" smtClean="0">
                  <a:solidFill>
                    <a:schemeClr val="tx1"/>
                  </a:solidFill>
                </a:endParaRPr>
              </a:p>
              <a:p>
                <a:r>
                  <a:rPr lang="en-US" sz="1200" b="1" dirty="0" smtClean="0">
                    <a:solidFill>
                      <a:schemeClr val="tx1"/>
                    </a:solidFill>
                  </a:rPr>
                  <a:t>Data analysis: </a:t>
                </a:r>
              </a:p>
              <a:p>
                <a:r>
                  <a:rPr lang="en-US" sz="1200" dirty="0" smtClean="0">
                    <a:solidFill>
                      <a:schemeClr val="tx1"/>
                    </a:solidFill>
                  </a:rPr>
                  <a:t>The percentage of 3’-AADPR was fit to </a:t>
                </a:r>
                <a14:m/>
              </a:p>
              <a:p>
                <a:r>
                  <a:rPr lang="en-US" sz="1200" b="0" dirty="0" smtClean="0">
                    <a:solidFill>
                      <a:schemeClr val="tx1"/>
                    </a:solidFill>
                  </a:rPr>
                  <a:t>, where </a:t>
                </a:r>
                <a:r>
                  <a:rPr lang="en-US" sz="1200" i="1" dirty="0" smtClean="0">
                    <a:solidFill>
                      <a:schemeClr val="tx1"/>
                    </a:solidFill>
                  </a:rPr>
                  <a:t>P</a:t>
                </a:r>
                <a:r>
                  <a:rPr lang="en-US" sz="1200" i="1" baseline="-25000" dirty="0" smtClean="0">
                    <a:solidFill>
                      <a:schemeClr val="tx1"/>
                    </a:solidFill>
                  </a:rPr>
                  <a:t>a</a:t>
                </a:r>
                <a:r>
                  <a:rPr lang="en-US" sz="1200" i="1" dirty="0" smtClean="0">
                    <a:solidFill>
                      <a:schemeClr val="tx1"/>
                    </a:solidFill>
                  </a:rPr>
                  <a:t> + P</a:t>
                </a:r>
                <a:r>
                  <a:rPr lang="en-US" sz="1200" i="1" baseline="-25000" dirty="0" smtClean="0">
                    <a:solidFill>
                      <a:schemeClr val="tx1"/>
                    </a:solidFill>
                  </a:rPr>
                  <a:t>f</a:t>
                </a:r>
                <a:r>
                  <a:rPr lang="en-US" sz="1200" i="1" dirty="0" smtClean="0">
                    <a:solidFill>
                      <a:schemeClr val="tx1"/>
                    </a:solidFill>
                  </a:rPr>
                  <a:t> = P</a:t>
                </a:r>
                <a:r>
                  <a:rPr lang="en-US" sz="1200" i="1" baseline="-25000" dirty="0" smtClean="0">
                    <a:solidFill>
                      <a:schemeClr val="tx1"/>
                    </a:solidFill>
                  </a:rPr>
                  <a:t>o</a:t>
                </a:r>
              </a:p>
              <a:p>
                <a:r>
                  <a:rPr lang="en-US" sz="1200" i="1" dirty="0" smtClean="0">
                    <a:solidFill>
                      <a:schemeClr val="tx1"/>
                    </a:solidFill>
                  </a:rPr>
                  <a:t>P</a:t>
                </a:r>
                <a:r>
                  <a:rPr lang="en-US" sz="1200" i="1" baseline="-25000" dirty="0" smtClean="0">
                    <a:solidFill>
                      <a:schemeClr val="tx1"/>
                    </a:solidFill>
                  </a:rPr>
                  <a:t>a</a:t>
                </a:r>
                <a:r>
                  <a:rPr lang="en-US" sz="1200" dirty="0" smtClean="0">
                    <a:solidFill>
                      <a:schemeClr val="tx1"/>
                    </a:solidFill>
                  </a:rPr>
                  <a:t> is the % of the 3’AADPR above equilibrium at </a:t>
                </a:r>
                <a:r>
                  <a:rPr lang="en-US" sz="1200" i="1" dirty="0" smtClean="0">
                    <a:solidFill>
                      <a:schemeClr val="tx1"/>
                    </a:solidFill>
                  </a:rPr>
                  <a:t>t</a:t>
                </a:r>
                <a:r>
                  <a:rPr lang="en-US" sz="1200" dirty="0" smtClean="0">
                    <a:solidFill>
                      <a:schemeClr val="tx1"/>
                    </a:solidFill>
                  </a:rPr>
                  <a:t>=0</a:t>
                </a:r>
              </a:p>
              <a:p>
                <a:r>
                  <a:rPr lang="en-US" sz="1200" i="1" dirty="0" smtClean="0"/>
                  <a:t>t</a:t>
                </a:r>
                <a:r>
                  <a:rPr lang="en-US" sz="1200" dirty="0" smtClean="0"/>
                  <a:t> is time;  </a:t>
                </a:r>
                <a:r>
                  <a:rPr lang="en-US" sz="1200" i="1" dirty="0" smtClean="0">
                    <a:solidFill>
                      <a:schemeClr val="tx1"/>
                    </a:solidFill>
                  </a:rPr>
                  <a:t>K</a:t>
                </a:r>
                <a:r>
                  <a:rPr lang="en-US" sz="1200" dirty="0" smtClean="0">
                    <a:solidFill>
                      <a:schemeClr val="tx1"/>
                    </a:solidFill>
                  </a:rPr>
                  <a:t> is the first-order rate constant;</a:t>
                </a:r>
              </a:p>
              <a:p>
                <a:r>
                  <a:rPr lang="en-US" sz="1200" i="1" dirty="0" smtClean="0"/>
                  <a:t>P</a:t>
                </a:r>
                <a:r>
                  <a:rPr lang="en-US" sz="1200" i="1" baseline="-25000" dirty="0" smtClean="0"/>
                  <a:t>f</a:t>
                </a:r>
                <a:r>
                  <a:rPr lang="en-US" sz="1200" dirty="0" smtClean="0"/>
                  <a:t> is the equilibrium percentage; </a:t>
                </a:r>
                <a:r>
                  <a:rPr lang="en-US" sz="1200" i="1" dirty="0" smtClean="0">
                    <a:solidFill>
                      <a:schemeClr val="tx1"/>
                    </a:solidFill>
                  </a:rPr>
                  <a:t>P</a:t>
                </a:r>
                <a:r>
                  <a:rPr lang="en-US" sz="1200" i="1" baseline="-25000" dirty="0" smtClean="0">
                    <a:solidFill>
                      <a:schemeClr val="tx1"/>
                    </a:solidFill>
                  </a:rPr>
                  <a:t>o</a:t>
                </a:r>
                <a:r>
                  <a:rPr lang="en-US" sz="1200" dirty="0" smtClean="0">
                    <a:solidFill>
                      <a:schemeClr val="tx1"/>
                    </a:solidFill>
                  </a:rPr>
                  <a:t> is the initial  percentage</a:t>
                </a:r>
              </a:p>
            </p:txBody>
          </p:sp>
        </mc:Choice>
        <mc:Fallback>
          <p:sp>
            <p:nvSpPr>
              <p:cNvPr id="11" name="TextBox 10"/>
              <p:cNvSpPr txBox="1">
                <a:spLocks noRot="1" noChangeAspect="1" noMove="1" noResize="1" noEditPoints="1" noAdjustHandles="1" noChangeArrowheads="1" noChangeShapeType="1" noTextEdit="1"/>
              </p:cNvSpPr>
              <p:nvPr/>
            </p:nvSpPr>
            <p:spPr>
              <a:xfrm>
                <a:off x="163830" y="152400"/>
                <a:ext cx="8763000" cy="2323136"/>
              </a:xfrm>
              <a:prstGeom prst="rect">
                <a:avLst/>
              </a:prstGeom>
              <a:blipFill rotWithShape="1">
                <a:blip r:embed="rId4"/>
                <a:stretch>
                  <a:fillRect l="-70" b="-1312"/>
                </a:stretch>
              </a:blipFill>
            </p:spPr>
            <p:txBody>
              <a:bodyPr/>
              <a:lstStyle/>
              <a:p>
                <a:r>
                  <a:rPr lang="en-US">
                    <a:noFill/>
                  </a:rPr>
                  <a:t> </a:t>
                </a:r>
              </a:p>
            </p:txBody>
          </p:sp>
        </mc:Fallback>
      </mc:AlternateContent>
      <p:sp>
        <p:nvSpPr>
          <p:cNvPr id="12" name="Rounded Rectangle 11"/>
          <p:cNvSpPr/>
          <p:nvPr/>
        </p:nvSpPr>
        <p:spPr>
          <a:xfrm>
            <a:off x="5158740" y="1315823"/>
            <a:ext cx="3657600" cy="2177231"/>
          </a:xfrm>
          <a:prstGeom prst="round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urved Left Arrow 16"/>
          <p:cNvSpPr/>
          <p:nvPr/>
        </p:nvSpPr>
        <p:spPr>
          <a:xfrm>
            <a:off x="8534400" y="914400"/>
            <a:ext cx="384810" cy="1066800"/>
          </a:xfrm>
          <a:prstGeom prst="curvedLeftArrow">
            <a:avLst>
              <a:gd name="adj1" fmla="val 44930"/>
              <a:gd name="adj2" fmla="val 44930"/>
              <a:gd name="adj3" fmla="val 25561"/>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2053"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3562" y="2475536"/>
            <a:ext cx="2764437" cy="2126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Rectangle 20"/>
          <p:cNvSpPr/>
          <p:nvPr/>
        </p:nvSpPr>
        <p:spPr>
          <a:xfrm>
            <a:off x="152400" y="4724400"/>
            <a:ext cx="4038600" cy="1569660"/>
          </a:xfrm>
          <a:prstGeom prst="rect">
            <a:avLst/>
          </a:prstGeom>
        </p:spPr>
        <p:txBody>
          <a:bodyPr wrap="square">
            <a:spAutoFit/>
          </a:bodyPr>
          <a:lstStyle/>
          <a:p>
            <a:r>
              <a:rPr lang="en-US" sz="1200" b="1" dirty="0" smtClean="0"/>
              <a:t>Conclusions:</a:t>
            </a:r>
          </a:p>
          <a:p>
            <a:pPr algn="just"/>
            <a:r>
              <a:rPr lang="en-US" sz="1200" dirty="0" smtClean="0"/>
              <a:t>The mechanism of acetyl transfer to NAD</a:t>
            </a:r>
            <a:r>
              <a:rPr lang="en-US" sz="1200" baseline="30000" dirty="0" smtClean="0"/>
              <a:t>+</a:t>
            </a:r>
            <a:r>
              <a:rPr lang="en-US" sz="1200" dirty="0" smtClean="0"/>
              <a:t> includes (1) ADP </a:t>
            </a:r>
            <a:r>
              <a:rPr lang="en-US" sz="1200" dirty="0" err="1" smtClean="0"/>
              <a:t>ribosylation</a:t>
            </a:r>
            <a:r>
              <a:rPr lang="en-US" sz="1200" dirty="0" smtClean="0"/>
              <a:t> of the peptide acyl oxygen to form  a high-energy </a:t>
            </a:r>
            <a:r>
              <a:rPr lang="en-US" sz="1200" i="1" dirty="0" smtClean="0"/>
              <a:t>O</a:t>
            </a:r>
            <a:r>
              <a:rPr lang="en-US" sz="1200" dirty="0" smtClean="0"/>
              <a:t>-alkyl </a:t>
            </a:r>
            <a:r>
              <a:rPr lang="en-US" sz="1200" dirty="0" err="1" smtClean="0"/>
              <a:t>amidate</a:t>
            </a:r>
            <a:r>
              <a:rPr lang="en-US" sz="1200" dirty="0" smtClean="0"/>
              <a:t> intermediate, (2) attack of the 2’-OH group on the </a:t>
            </a:r>
            <a:r>
              <a:rPr lang="en-US" sz="1200" dirty="0" err="1" smtClean="0"/>
              <a:t>amidate</a:t>
            </a:r>
            <a:r>
              <a:rPr lang="en-US" sz="1200" dirty="0" smtClean="0"/>
              <a:t> to form a 1’,2’-acyloxonium species, (3) hydrolysis to 2’-AADPR by the attack of water on the carbonyl carbon, and (4) an SIR2-independent </a:t>
            </a:r>
            <a:r>
              <a:rPr lang="en-US" sz="1200" dirty="0" err="1" smtClean="0"/>
              <a:t>transesterification</a:t>
            </a:r>
            <a:r>
              <a:rPr lang="en-US" sz="1200" dirty="0" smtClean="0"/>
              <a:t> equilibrating the 2’- and 3’-AADPRs. </a:t>
            </a:r>
          </a:p>
        </p:txBody>
      </p:sp>
      <p:sp>
        <p:nvSpPr>
          <p:cNvPr id="22" name="Rectangle 21"/>
          <p:cNvSpPr/>
          <p:nvPr/>
        </p:nvSpPr>
        <p:spPr>
          <a:xfrm>
            <a:off x="3078478" y="3371671"/>
            <a:ext cx="5913121" cy="1200329"/>
          </a:xfrm>
          <a:prstGeom prst="rect">
            <a:avLst/>
          </a:prstGeom>
        </p:spPr>
        <p:txBody>
          <a:bodyPr wrap="square">
            <a:spAutoFit/>
          </a:bodyPr>
          <a:lstStyle/>
          <a:p>
            <a:r>
              <a:rPr lang="en-US" sz="1200" b="1" dirty="0" smtClean="0"/>
              <a:t>Results:</a:t>
            </a:r>
          </a:p>
          <a:p>
            <a:pPr marL="171450" indent="-171450">
              <a:buFont typeface="Wingdings" pitchFamily="2" charset="2"/>
              <a:buChar char="ü"/>
            </a:pPr>
            <a:r>
              <a:rPr lang="en-US" sz="1200" dirty="0" smtClean="0"/>
              <a:t>The Sir2 reaction produced 2’- and 3’-AADPR and their </a:t>
            </a:r>
            <a:r>
              <a:rPr lang="en-US" sz="1200" dirty="0" smtClean="0">
                <a:latin typeface="Symbol" pitchFamily="18" charset="2"/>
              </a:rPr>
              <a:t>a</a:t>
            </a:r>
            <a:r>
              <a:rPr lang="en-US" sz="1200" dirty="0" smtClean="0"/>
              <a:t>, </a:t>
            </a:r>
            <a:r>
              <a:rPr lang="en-US" sz="1200" dirty="0" smtClean="0">
                <a:latin typeface="Symbol" pitchFamily="18" charset="2"/>
              </a:rPr>
              <a:t>b</a:t>
            </a:r>
            <a:r>
              <a:rPr lang="en-US" sz="1200" dirty="0" smtClean="0"/>
              <a:t> enantiomers.</a:t>
            </a:r>
          </a:p>
          <a:p>
            <a:pPr marL="171450" indent="-171450">
              <a:buFont typeface="Wingdings" pitchFamily="2" charset="2"/>
              <a:buChar char="ü"/>
            </a:pPr>
            <a:r>
              <a:rPr lang="en-US" sz="1200" dirty="0" smtClean="0"/>
              <a:t>2’-AADPR forms early in the Sir2 reaction followed by the production of the 3’-AADPR.</a:t>
            </a:r>
          </a:p>
          <a:p>
            <a:pPr marL="171450" indent="-171450">
              <a:buFont typeface="Wingdings" pitchFamily="2" charset="2"/>
              <a:buChar char="ü"/>
            </a:pPr>
            <a:r>
              <a:rPr lang="en-US" sz="1200" dirty="0" smtClean="0"/>
              <a:t>3’ –AADPR </a:t>
            </a:r>
            <a:r>
              <a:rPr lang="en-US" sz="1200" dirty="0" smtClean="0">
                <a:sym typeface="Wingdings 3"/>
              </a:rPr>
              <a:t></a:t>
            </a:r>
            <a:r>
              <a:rPr lang="en-US" sz="1200" dirty="0" smtClean="0"/>
              <a:t> 2’-AADPR is with a first-order rate constant for acetyl migration of 0.32 h</a:t>
            </a:r>
            <a:r>
              <a:rPr lang="en-US" sz="1200" baseline="30000" dirty="0" smtClean="0"/>
              <a:t>-1</a:t>
            </a:r>
            <a:r>
              <a:rPr lang="en-US" sz="1200" dirty="0" smtClean="0"/>
              <a:t> at pH 6.25. </a:t>
            </a:r>
            <a:r>
              <a:rPr lang="en-US" sz="1200" dirty="0" err="1" smtClean="0"/>
              <a:t>Keq</a:t>
            </a:r>
            <a:r>
              <a:rPr lang="en-US" sz="1200" dirty="0" smtClean="0"/>
              <a:t> was 1.4 at 15</a:t>
            </a:r>
            <a:r>
              <a:rPr lang="en-US" sz="1200" baseline="30000" dirty="0" smtClean="0"/>
              <a:t>o</a:t>
            </a:r>
            <a:r>
              <a:rPr lang="en-US" sz="1200" dirty="0" smtClean="0"/>
              <a:t>C and the rate constant for 2’ –AADPR </a:t>
            </a:r>
            <a:r>
              <a:rPr lang="en-US" sz="1200" dirty="0" smtClean="0">
                <a:sym typeface="Wingdings 3"/>
              </a:rPr>
              <a:t></a:t>
            </a:r>
            <a:r>
              <a:rPr lang="en-US" sz="1200" dirty="0" smtClean="0"/>
              <a:t> 3’-AADPR is 0.45 h</a:t>
            </a:r>
            <a:r>
              <a:rPr lang="en-US" sz="1200" baseline="30000" dirty="0" smtClean="0"/>
              <a:t>-1</a:t>
            </a:r>
            <a:r>
              <a:rPr lang="en-US" sz="1200" dirty="0" smtClean="0"/>
              <a:t>.</a:t>
            </a:r>
            <a:endParaRPr lang="en-US" sz="1200" dirty="0" smtClean="0"/>
          </a:p>
        </p:txBody>
      </p:sp>
      <p:pic>
        <p:nvPicPr>
          <p:cNvPr id="2055"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91012" y="4743244"/>
            <a:ext cx="4852988" cy="1657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TextBox 24"/>
          <p:cNvSpPr txBox="1"/>
          <p:nvPr/>
        </p:nvSpPr>
        <p:spPr>
          <a:xfrm>
            <a:off x="5639697" y="1222016"/>
            <a:ext cx="2894703" cy="276999"/>
          </a:xfrm>
          <a:prstGeom prst="rect">
            <a:avLst/>
          </a:prstGeom>
          <a:noFill/>
        </p:spPr>
        <p:txBody>
          <a:bodyPr wrap="none" rtlCol="0">
            <a:spAutoFit/>
          </a:bodyPr>
          <a:lstStyle/>
          <a:p>
            <a:r>
              <a:rPr lang="en-US" sz="1200" b="1" dirty="0" smtClean="0">
                <a:solidFill>
                  <a:schemeClr val="accent1"/>
                </a:solidFill>
              </a:rPr>
              <a:t>Spontaneous non-enzymatic equilibration </a:t>
            </a:r>
            <a:endParaRPr lang="en-US" sz="1200" b="1" dirty="0">
              <a:solidFill>
                <a:schemeClr val="accent1"/>
              </a:solidFill>
            </a:endParaRPr>
          </a:p>
        </p:txBody>
      </p:sp>
    </p:spTree>
    <p:extLst>
      <p:ext uri="{BB962C8B-B14F-4D97-AF65-F5344CB8AC3E}">
        <p14:creationId xmlns:p14="http://schemas.microsoft.com/office/powerpoint/2010/main" val="266522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1531</Words>
  <Application>Microsoft Office PowerPoint</Application>
  <PresentationFormat>On-screen Show (4:3)</PresentationFormat>
  <Paragraphs>110</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xguan</dc:creator>
  <cp:lastModifiedBy>xguan</cp:lastModifiedBy>
  <cp:revision>1</cp:revision>
  <dcterms:created xsi:type="dcterms:W3CDTF">2014-06-20T20:42:18Z</dcterms:created>
  <dcterms:modified xsi:type="dcterms:W3CDTF">2014-06-20T20:43:01Z</dcterms:modified>
</cp:coreProperties>
</file>