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9" autoAdjust="0"/>
    <p:restoredTop sz="94660"/>
  </p:normalViewPr>
  <p:slideViewPr>
    <p:cSldViewPr>
      <p:cViewPr varScale="1">
        <p:scale>
          <a:sx n="117" d="100"/>
          <a:sy n="117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padhyay\Desktop\NAM%20titration-11-29-2016-Update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padhyay\Desktop\NAM%20titration-11-29-2016-Update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padhyay\Desktop\NAM%20titration-11-29-2016-Updated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upadhyay\Desktop\NAM%20titration-11-29-2016-Update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MnSOD K122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438981627296588"/>
          <c:y val="5.0958217745351302E-2"/>
          <c:w val="0.7896435621603638"/>
          <c:h val="0.71374468277672176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0"/>
            <c:dispEq val="0"/>
          </c:trendline>
          <c:xVal>
            <c:numRef>
              <c:f>Sheet1!$N$12:$N$16</c:f>
              <c:numCache>
                <c:formatCode>0.00</c:formatCode>
                <c:ptCount val="5"/>
                <c:pt idx="0">
                  <c:v>25</c:v>
                </c:pt>
                <c:pt idx="1">
                  <c:v>50</c:v>
                </c:pt>
                <c:pt idx="2">
                  <c:v>100</c:v>
                </c:pt>
                <c:pt idx="3">
                  <c:v>200</c:v>
                </c:pt>
                <c:pt idx="4">
                  <c:v>500</c:v>
                </c:pt>
              </c:numCache>
            </c:numRef>
          </c:xVal>
          <c:yVal>
            <c:numRef>
              <c:f>Sheet1!$S$12:$S$16</c:f>
              <c:numCache>
                <c:formatCode>General</c:formatCode>
                <c:ptCount val="5"/>
                <c:pt idx="0">
                  <c:v>1.8166404263049534</c:v>
                </c:pt>
                <c:pt idx="1">
                  <c:v>2.0491803278688523</c:v>
                </c:pt>
                <c:pt idx="2">
                  <c:v>2.4772914946325351</c:v>
                </c:pt>
                <c:pt idx="3">
                  <c:v>3.0565461029037189</c:v>
                </c:pt>
                <c:pt idx="4">
                  <c:v>4.8465266558966071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235200"/>
        <c:axId val="45249664"/>
      </c:scatterChart>
      <c:valAx>
        <c:axId val="45235200"/>
        <c:scaling>
          <c:orientation val="minMax"/>
          <c:max val="6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[NAM], uM</a:t>
                </a:r>
              </a:p>
            </c:rich>
          </c:tx>
          <c:layout>
            <c:manualLayout>
              <c:xMode val="edge"/>
              <c:yMode val="edge"/>
              <c:x val="0.45040748031496064"/>
              <c:y val="0.9302120843711555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45249664"/>
        <c:crosses val="autoZero"/>
        <c:crossBetween val="midCat"/>
      </c:valAx>
      <c:valAx>
        <c:axId val="452496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1/v, </a:t>
                </a:r>
                <a:r>
                  <a:rPr lang="en-US" dirty="0" err="1" smtClean="0"/>
                  <a:t>uM</a:t>
                </a:r>
                <a:r>
                  <a:rPr lang="en-US" dirty="0" smtClean="0"/>
                  <a:t>/min</a:t>
                </a:r>
                <a:endParaRPr lang="en-US" baseline="30000" dirty="0"/>
              </a:p>
            </c:rich>
          </c:tx>
          <c:layout>
            <c:manualLayout>
              <c:xMode val="edge"/>
              <c:yMode val="edge"/>
              <c:x val="2.2223097112860891E-3"/>
              <c:y val="0.304304787980680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5235200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[NAD+]=100uM</a:t>
            </a:r>
          </a:p>
        </c:rich>
      </c:tx>
      <c:layout>
        <c:manualLayout>
          <c:xMode val="edge"/>
          <c:yMode val="edge"/>
          <c:x val="0.3013138686131386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583290227407705"/>
          <c:y val="0.14399314668999708"/>
          <c:w val="0.81003097240582167"/>
          <c:h val="0.70298993875765525"/>
        </c:manualLayout>
      </c:layout>
      <c:scatterChart>
        <c:scatterStyle val="lineMarker"/>
        <c:varyColors val="0"/>
        <c:ser>
          <c:idx val="0"/>
          <c:order val="0"/>
          <c:tx>
            <c:v>Without HKL</c:v>
          </c:tx>
          <c:spPr>
            <a:ln w="28575">
              <a:noFill/>
            </a:ln>
          </c:spPr>
          <c:xVal>
            <c:numRef>
              <c:f>'Exp2-NAM'!$N$6:$N$9</c:f>
              <c:numCache>
                <c:formatCode>0.00</c:formatCode>
                <c:ptCount val="4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</c:numCache>
            </c:numRef>
          </c:xVal>
          <c:yVal>
            <c:numRef>
              <c:f>'Exp2-NAM'!$O$6:$O$9</c:f>
              <c:numCache>
                <c:formatCode>0.000</c:formatCode>
                <c:ptCount val="4"/>
                <c:pt idx="0">
                  <c:v>5.8312790944719834</c:v>
                </c:pt>
                <c:pt idx="1">
                  <c:v>2.7533436294510834</c:v>
                </c:pt>
                <c:pt idx="2">
                  <c:v>2.2787524478339094</c:v>
                </c:pt>
                <c:pt idx="3">
                  <c:v>2.0182957016006808</c:v>
                </c:pt>
              </c:numCache>
            </c:numRef>
          </c:yVal>
          <c:smooth val="0"/>
        </c:ser>
        <c:ser>
          <c:idx val="1"/>
          <c:order val="1"/>
          <c:tx>
            <c:v>With HKL</c:v>
          </c:tx>
          <c:spPr>
            <a:ln w="28575">
              <a:noFill/>
            </a:ln>
          </c:spPr>
          <c:xVal>
            <c:numRef>
              <c:f>'Exp2-NAM'!$N$6:$N$9</c:f>
              <c:numCache>
                <c:formatCode>0.00</c:formatCode>
                <c:ptCount val="4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</c:numCache>
            </c:numRef>
          </c:xVal>
          <c:yVal>
            <c:numRef>
              <c:f>'Exp2-NAM'!$P$6:$P$9</c:f>
              <c:numCache>
                <c:formatCode>0.000</c:formatCode>
                <c:ptCount val="4"/>
                <c:pt idx="1">
                  <c:v>2.0019960405792165</c:v>
                </c:pt>
                <c:pt idx="2">
                  <c:v>2.0029160485286837</c:v>
                </c:pt>
                <c:pt idx="3">
                  <c:v>1.8580091454831813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499776"/>
        <c:axId val="95501696"/>
      </c:scatterChart>
      <c:valAx>
        <c:axId val="954997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[NAM],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5501696"/>
        <c:crosses val="autoZero"/>
        <c:crossBetween val="midCat"/>
      </c:valAx>
      <c:valAx>
        <c:axId val="955016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[Product formed], uM</a:t>
                </a:r>
              </a:p>
            </c:rich>
          </c:tx>
          <c:layout>
            <c:manualLayout>
              <c:xMode val="edge"/>
              <c:yMode val="edge"/>
              <c:x val="2.208223972003499E-3"/>
              <c:y val="0.23401793525809275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crossAx val="95499776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1836337976001174"/>
          <c:y val="0.18017169728783902"/>
          <c:w val="0.22238366189627753"/>
          <c:h val="0.13502697579469233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[NAD+]=100uM</a:t>
            </a:r>
          </a:p>
        </c:rich>
      </c:tx>
      <c:layout>
        <c:manualLayout>
          <c:xMode val="edge"/>
          <c:yMode val="edge"/>
          <c:x val="0.3013138686131386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7178586253360667"/>
          <c:y val="0.12084499854184894"/>
          <c:w val="0.78407801214629202"/>
          <c:h val="0.7168788276465442"/>
        </c:manualLayout>
      </c:layout>
      <c:scatterChart>
        <c:scatterStyle val="lineMarker"/>
        <c:varyColors val="0"/>
        <c:ser>
          <c:idx val="0"/>
          <c:order val="0"/>
          <c:tx>
            <c:v>Without HKL</c:v>
          </c:tx>
          <c:spPr>
            <a:ln w="28575">
              <a:noFill/>
            </a:ln>
          </c:spPr>
          <c:xVal>
            <c:numRef>
              <c:f>'Exp2-NAM'!$N$6:$N$9</c:f>
              <c:numCache>
                <c:formatCode>0.00</c:formatCode>
                <c:ptCount val="4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</c:numCache>
            </c:numRef>
          </c:xVal>
          <c:yVal>
            <c:numRef>
              <c:f>'Exp2-NAM'!$Q$6:$Q$9</c:f>
              <c:numCache>
                <c:formatCode>0.0</c:formatCode>
                <c:ptCount val="4"/>
                <c:pt idx="0">
                  <c:v>100</c:v>
                </c:pt>
                <c:pt idx="1">
                  <c:v>47.21680414956019</c:v>
                </c:pt>
                <c:pt idx="2">
                  <c:v>39.078089230785622</c:v>
                </c:pt>
                <c:pt idx="3">
                  <c:v>34.611543520769096</c:v>
                </c:pt>
              </c:numCache>
            </c:numRef>
          </c:yVal>
          <c:smooth val="0"/>
        </c:ser>
        <c:ser>
          <c:idx val="1"/>
          <c:order val="1"/>
          <c:tx>
            <c:v>With HKL</c:v>
          </c:tx>
          <c:spPr>
            <a:ln w="28575">
              <a:noFill/>
            </a:ln>
          </c:spPr>
          <c:xVal>
            <c:numRef>
              <c:f>'Exp2-NAM'!$N$6:$N$9</c:f>
              <c:numCache>
                <c:formatCode>0.00</c:formatCode>
                <c:ptCount val="4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</c:numCache>
            </c:numRef>
          </c:xVal>
          <c:yVal>
            <c:numRef>
              <c:f>'Exp2-NAM'!$R$6:$R$9</c:f>
              <c:numCache>
                <c:formatCode>0.0</c:formatCode>
                <c:ptCount val="4"/>
                <c:pt idx="1">
                  <c:v>34.332022325549403</c:v>
                </c:pt>
                <c:pt idx="2">
                  <c:v>34.34779944639309</c:v>
                </c:pt>
                <c:pt idx="3">
                  <c:v>31.862806005024911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539968"/>
        <c:axId val="95541888"/>
      </c:scatterChart>
      <c:valAx>
        <c:axId val="955399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[NAM],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5541888"/>
        <c:crosses val="autoZero"/>
        <c:crossBetween val="midCat"/>
      </c:valAx>
      <c:valAx>
        <c:axId val="955418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Activity</a:t>
                </a:r>
              </a:p>
            </c:rich>
          </c:tx>
          <c:layout>
            <c:manualLayout>
              <c:xMode val="edge"/>
              <c:yMode val="edge"/>
              <c:x val="2.2083006047601715E-3"/>
              <c:y val="0.31735126859142604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crossAx val="95539968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1511925972757051"/>
          <c:y val="0.14313466025080199"/>
          <c:w val="0.22238366189627753"/>
          <c:h val="0.13039734616506271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[NAD+]=3000uM</a:t>
            </a:r>
          </a:p>
        </c:rich>
      </c:tx>
      <c:layout>
        <c:manualLayout>
          <c:xMode val="edge"/>
          <c:yMode val="edge"/>
          <c:x val="0.3013138686131386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4583290227407705"/>
          <c:y val="0.14399314668999708"/>
          <c:w val="0.81003097240582167"/>
          <c:h val="0.70298993875765525"/>
        </c:manualLayout>
      </c:layout>
      <c:scatterChart>
        <c:scatterStyle val="lineMarker"/>
        <c:varyColors val="0"/>
        <c:ser>
          <c:idx val="0"/>
          <c:order val="0"/>
          <c:tx>
            <c:v>Without HKL</c:v>
          </c:tx>
          <c:spPr>
            <a:ln w="28575">
              <a:noFill/>
            </a:ln>
          </c:spPr>
          <c:xVal>
            <c:numRef>
              <c:f>'Exp2-NAM'!$N$6:$N$9</c:f>
              <c:numCache>
                <c:formatCode>0.00</c:formatCode>
                <c:ptCount val="4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</c:numCache>
            </c:numRef>
          </c:xVal>
          <c:yVal>
            <c:numRef>
              <c:f>'Exp2-NAM'!$O$29:$O$32</c:f>
              <c:numCache>
                <c:formatCode>0.000</c:formatCode>
                <c:ptCount val="4"/>
                <c:pt idx="0">
                  <c:v>21.223458088339889</c:v>
                </c:pt>
                <c:pt idx="1">
                  <c:v>15.035307307280654</c:v>
                </c:pt>
                <c:pt idx="2">
                  <c:v>10.97266003168281</c:v>
                </c:pt>
                <c:pt idx="3">
                  <c:v>9.588730391520933</c:v>
                </c:pt>
              </c:numCache>
            </c:numRef>
          </c:yVal>
          <c:smooth val="0"/>
        </c:ser>
        <c:ser>
          <c:idx val="1"/>
          <c:order val="1"/>
          <c:tx>
            <c:v>With HKL</c:v>
          </c:tx>
          <c:spPr>
            <a:ln w="28575">
              <a:noFill/>
            </a:ln>
          </c:spPr>
          <c:xVal>
            <c:numRef>
              <c:f>'Exp2-NAM'!$N$6:$N$9</c:f>
              <c:numCache>
                <c:formatCode>0.00</c:formatCode>
                <c:ptCount val="4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</c:numCache>
            </c:numRef>
          </c:xVal>
          <c:yVal>
            <c:numRef>
              <c:f>'Exp2-NAM'!$P$29:$P$32</c:f>
              <c:numCache>
                <c:formatCode>0.000</c:formatCode>
                <c:ptCount val="4"/>
                <c:pt idx="1">
                  <c:v>6.7894219237420366</c:v>
                </c:pt>
                <c:pt idx="2">
                  <c:v>5.2221205742938466</c:v>
                </c:pt>
                <c:pt idx="3">
                  <c:v>4.2458553496302667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969664"/>
        <c:axId val="95971584"/>
      </c:scatterChart>
      <c:valAx>
        <c:axId val="95969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[NAM],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5971584"/>
        <c:crosses val="autoZero"/>
        <c:crossBetween val="midCat"/>
      </c:valAx>
      <c:valAx>
        <c:axId val="9597158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[Product formed], uM</a:t>
                </a:r>
              </a:p>
            </c:rich>
          </c:tx>
          <c:layout>
            <c:manualLayout>
              <c:xMode val="edge"/>
              <c:yMode val="edge"/>
              <c:x val="2.208223972003499E-3"/>
              <c:y val="0.23401793525809275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crossAx val="95969664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1836337976001174"/>
          <c:y val="0.18017169728783902"/>
          <c:w val="0.22238366189627753"/>
          <c:h val="0.13502697579469233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[NAD+]=3000uM</a:t>
            </a:r>
          </a:p>
        </c:rich>
      </c:tx>
      <c:layout>
        <c:manualLayout>
          <c:xMode val="edge"/>
          <c:yMode val="edge"/>
          <c:x val="0.30131386861313869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5556526237140064"/>
          <c:y val="0.14399314668999708"/>
          <c:w val="0.80029861230849797"/>
          <c:h val="0.70298993875765525"/>
        </c:manualLayout>
      </c:layout>
      <c:scatterChart>
        <c:scatterStyle val="lineMarker"/>
        <c:varyColors val="0"/>
        <c:ser>
          <c:idx val="0"/>
          <c:order val="0"/>
          <c:tx>
            <c:v>Without HKL</c:v>
          </c:tx>
          <c:spPr>
            <a:ln w="28575">
              <a:noFill/>
            </a:ln>
          </c:spPr>
          <c:xVal>
            <c:numRef>
              <c:f>'Exp2-NAM'!$N$6:$N$9</c:f>
              <c:numCache>
                <c:formatCode>0.00</c:formatCode>
                <c:ptCount val="4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</c:numCache>
            </c:numRef>
          </c:xVal>
          <c:yVal>
            <c:numRef>
              <c:f>'Exp2-NAM'!$Q$29:$Q$32</c:f>
              <c:numCache>
                <c:formatCode>0.0</c:formatCode>
                <c:ptCount val="4"/>
                <c:pt idx="0">
                  <c:v>100</c:v>
                </c:pt>
                <c:pt idx="1">
                  <c:v>70.842872281690106</c:v>
                </c:pt>
                <c:pt idx="2">
                  <c:v>51.700622895715377</c:v>
                </c:pt>
                <c:pt idx="3">
                  <c:v>45.17986819871242</c:v>
                </c:pt>
              </c:numCache>
            </c:numRef>
          </c:yVal>
          <c:smooth val="0"/>
        </c:ser>
        <c:ser>
          <c:idx val="1"/>
          <c:order val="1"/>
          <c:tx>
            <c:v>With HKL</c:v>
          </c:tx>
          <c:spPr>
            <a:ln w="28575">
              <a:noFill/>
            </a:ln>
          </c:spPr>
          <c:xVal>
            <c:numRef>
              <c:f>'Exp2-NAM'!$N$6:$N$9</c:f>
              <c:numCache>
                <c:formatCode>0.00</c:formatCode>
                <c:ptCount val="4"/>
                <c:pt idx="0" formatCode="General">
                  <c:v>0</c:v>
                </c:pt>
                <c:pt idx="1">
                  <c:v>100</c:v>
                </c:pt>
                <c:pt idx="2">
                  <c:v>200</c:v>
                </c:pt>
                <c:pt idx="3">
                  <c:v>300</c:v>
                </c:pt>
              </c:numCache>
            </c:numRef>
          </c:xVal>
          <c:yVal>
            <c:numRef>
              <c:f>'Exp2-NAM'!$R$29:$R$32</c:f>
              <c:numCache>
                <c:formatCode>0.0</c:formatCode>
                <c:ptCount val="4"/>
                <c:pt idx="1">
                  <c:v>31.990177545440279</c:v>
                </c:pt>
                <c:pt idx="2">
                  <c:v>24.605417988705931</c:v>
                </c:pt>
                <c:pt idx="3">
                  <c:v>20.005483234435427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997312"/>
        <c:axId val="96007680"/>
      </c:scatterChart>
      <c:valAx>
        <c:axId val="95997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[NAM],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6007680"/>
        <c:crosses val="autoZero"/>
        <c:crossBetween val="midCat"/>
      </c:valAx>
      <c:valAx>
        <c:axId val="960076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Actitiy</a:t>
                </a:r>
              </a:p>
            </c:rich>
          </c:tx>
          <c:layout>
            <c:manualLayout>
              <c:xMode val="edge"/>
              <c:yMode val="edge"/>
              <c:x val="2.2083006047601715E-3"/>
              <c:y val="0.35901793525809267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crossAx val="95997312"/>
        <c:crosses val="autoZero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1836337976001174"/>
          <c:y val="0.18017169728783902"/>
          <c:w val="0.22238366189627753"/>
          <c:h val="0.13502697579469233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80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944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29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6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2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0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58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54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987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1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91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87CD-2BC0-41F7-ACBF-C3D4800DD43E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1F61B-FE2D-4753-B4E3-7D2AEEE78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7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2500" b="1" dirty="0" smtClean="0"/>
              <a:t>Exp1: Sirt3 inhibition by NAM on K122-MnSOD peptide</a:t>
            </a:r>
            <a:endParaRPr lang="en-US" sz="2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23729" y="914400"/>
            <a:ext cx="3842719" cy="160043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u="sng" dirty="0" smtClean="0"/>
              <a:t>Reaction conditions-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3000 </a:t>
            </a:r>
            <a:r>
              <a:rPr lang="en-US" sz="1400" dirty="0" err="1" smtClean="0"/>
              <a:t>uM</a:t>
            </a:r>
            <a:r>
              <a:rPr lang="en-US" sz="1400" dirty="0" smtClean="0"/>
              <a:t> NAD</a:t>
            </a:r>
            <a:r>
              <a:rPr lang="en-US" sz="1400" baseline="30000" dirty="0" smtClean="0"/>
              <a:t>+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600 </a:t>
            </a:r>
            <a:r>
              <a:rPr lang="en-US" sz="1400" dirty="0" err="1" smtClean="0"/>
              <a:t>uM</a:t>
            </a:r>
            <a:r>
              <a:rPr lang="en-US" sz="1400" dirty="0" smtClean="0"/>
              <a:t> K122-MnSOD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FF0000"/>
                </a:solidFill>
              </a:rPr>
              <a:t>5U/</a:t>
            </a:r>
            <a:r>
              <a:rPr lang="en-US" sz="1400" dirty="0" err="1" smtClean="0">
                <a:solidFill>
                  <a:srgbClr val="FF0000"/>
                </a:solidFill>
              </a:rPr>
              <a:t>rxn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u="sng" dirty="0" smtClean="0">
                <a:solidFill>
                  <a:srgbClr val="FF0000"/>
                </a:solidFill>
              </a:rPr>
              <a:t>Enzo </a:t>
            </a:r>
            <a:r>
              <a:rPr lang="en-US" sz="1400" u="sng" dirty="0" smtClean="0">
                <a:solidFill>
                  <a:srgbClr val="FF0000"/>
                </a:solidFill>
              </a:rPr>
              <a:t>Sirt3 (0.214 </a:t>
            </a:r>
            <a:r>
              <a:rPr lang="en-US" sz="1400" u="sng" dirty="0" err="1" smtClean="0">
                <a:solidFill>
                  <a:srgbClr val="FF0000"/>
                </a:solidFill>
              </a:rPr>
              <a:t>uM</a:t>
            </a:r>
            <a:r>
              <a:rPr lang="en-US" sz="1400" u="sng" dirty="0" smtClean="0">
                <a:solidFill>
                  <a:srgbClr val="FF0000"/>
                </a:solidFill>
              </a:rPr>
              <a:t> = 10.7 pmoles)</a:t>
            </a:r>
            <a:endParaRPr lang="en-US" sz="1400" u="sng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5% DMSO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[NAM] = </a:t>
            </a:r>
            <a:r>
              <a:rPr lang="en-US" sz="1400" dirty="0" smtClean="0">
                <a:solidFill>
                  <a:srgbClr val="0070C0"/>
                </a:solidFill>
              </a:rPr>
              <a:t>25, 50, 100, 200, 500, </a:t>
            </a:r>
            <a:r>
              <a:rPr lang="en-US" sz="1400" dirty="0" smtClean="0">
                <a:solidFill>
                  <a:srgbClr val="00B050"/>
                </a:solidFill>
              </a:rPr>
              <a:t>1000, 3000 </a:t>
            </a:r>
            <a:r>
              <a:rPr lang="en-US" sz="1400" dirty="0" err="1" smtClean="0">
                <a:solidFill>
                  <a:srgbClr val="00B050"/>
                </a:solidFill>
              </a:rPr>
              <a:t>uM</a:t>
            </a:r>
            <a:endParaRPr lang="en-US" sz="1400" dirty="0" smtClean="0">
              <a:solidFill>
                <a:srgbClr val="00B05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 smtClean="0"/>
              <a:t>30 min reaction at 37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C</a:t>
            </a:r>
            <a:endParaRPr lang="en-US" sz="1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32165"/>
              </p:ext>
            </p:extLst>
          </p:nvPr>
        </p:nvGraphicFramePr>
        <p:xfrm>
          <a:off x="429172" y="2661615"/>
          <a:ext cx="2288136" cy="2181222"/>
        </p:xfrm>
        <a:graphic>
          <a:graphicData uri="http://schemas.openxmlformats.org/drawingml/2006/table">
            <a:tbl>
              <a:tblPr/>
              <a:tblGrid>
                <a:gridCol w="1214472"/>
                <a:gridCol w="1073664"/>
              </a:tblGrid>
              <a:tr h="24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[NAM],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1/v, min/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1.74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1.82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2.48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3.06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4.85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6.91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3000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10.79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429000"/>
            <a:ext cx="3429000" cy="2756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98178313"/>
              </p:ext>
            </p:extLst>
          </p:nvPr>
        </p:nvGraphicFramePr>
        <p:xfrm>
          <a:off x="5334000" y="1027193"/>
          <a:ext cx="3381375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02955" y="1078468"/>
            <a:ext cx="1004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Previous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60211" y="3666146"/>
            <a:ext cx="1665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New, combined</a:t>
            </a:r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634707"/>
              </p:ext>
            </p:extLst>
          </p:nvPr>
        </p:nvGraphicFramePr>
        <p:xfrm>
          <a:off x="423729" y="4953000"/>
          <a:ext cx="2425700" cy="1771650"/>
        </p:xfrm>
        <a:graphic>
          <a:graphicData uri="http://schemas.openxmlformats.org/drawingml/2006/table">
            <a:tbl>
              <a:tblPr/>
              <a:tblGrid>
                <a:gridCol w="876300"/>
                <a:gridCol w="774700"/>
                <a:gridCol w="774700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[NAM],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activity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[P],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019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/>
          </a:bodyPr>
          <a:lstStyle/>
          <a:p>
            <a:r>
              <a:rPr lang="en-US" sz="2300" b="1" dirty="0" smtClean="0"/>
              <a:t>Exp2: </a:t>
            </a:r>
            <a:r>
              <a:rPr lang="en-US" sz="2300" b="1" dirty="0"/>
              <a:t>Sirt3 inhibition by NAM on K122-MnSOD peptide</a:t>
            </a:r>
            <a:endParaRPr lang="en-US" sz="2300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533400"/>
            <a:ext cx="1524000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u="sng" dirty="0" smtClean="0"/>
              <a:t>Reaction conditions-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/>
              <a:t>1</a:t>
            </a:r>
            <a:r>
              <a:rPr lang="en-US" sz="800" dirty="0" smtClean="0"/>
              <a:t>00 </a:t>
            </a:r>
            <a:r>
              <a:rPr lang="en-US" sz="800" dirty="0" err="1" smtClean="0"/>
              <a:t>uM</a:t>
            </a:r>
            <a:r>
              <a:rPr lang="en-US" sz="800" dirty="0" smtClean="0"/>
              <a:t> NAD</a:t>
            </a:r>
            <a:r>
              <a:rPr lang="en-US" sz="800" baseline="30000" dirty="0" smtClean="0"/>
              <a:t>+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 smtClean="0"/>
              <a:t>600 </a:t>
            </a:r>
            <a:r>
              <a:rPr lang="en-US" sz="800" dirty="0" err="1" smtClean="0"/>
              <a:t>uM</a:t>
            </a:r>
            <a:r>
              <a:rPr lang="en-US" sz="800" dirty="0" smtClean="0"/>
              <a:t> K122-MnSOD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b="1" dirty="0" smtClean="0">
                <a:solidFill>
                  <a:srgbClr val="FF0000"/>
                </a:solidFill>
              </a:rPr>
              <a:t>5U/</a:t>
            </a:r>
            <a:r>
              <a:rPr lang="en-US" sz="800" b="1" dirty="0" err="1" smtClean="0">
                <a:solidFill>
                  <a:srgbClr val="FF0000"/>
                </a:solidFill>
              </a:rPr>
              <a:t>rxn</a:t>
            </a:r>
            <a:r>
              <a:rPr lang="en-US" sz="800" b="1" dirty="0" smtClean="0">
                <a:solidFill>
                  <a:srgbClr val="FF0000"/>
                </a:solidFill>
              </a:rPr>
              <a:t> </a:t>
            </a:r>
            <a:r>
              <a:rPr lang="en-US" sz="800" b="1" u="sng" dirty="0" smtClean="0">
                <a:solidFill>
                  <a:srgbClr val="FF0000"/>
                </a:solidFill>
              </a:rPr>
              <a:t>in-house </a:t>
            </a:r>
            <a:r>
              <a:rPr lang="en-US" sz="800" b="1" u="sng" dirty="0" smtClean="0">
                <a:solidFill>
                  <a:srgbClr val="FF0000"/>
                </a:solidFill>
              </a:rPr>
              <a:t>Sirt3 (1.85 </a:t>
            </a:r>
            <a:r>
              <a:rPr lang="en-US" sz="800" b="1" u="sng" dirty="0" err="1" smtClean="0">
                <a:solidFill>
                  <a:srgbClr val="FF0000"/>
                </a:solidFill>
              </a:rPr>
              <a:t>uM</a:t>
            </a:r>
            <a:r>
              <a:rPr lang="en-US" sz="800" b="1" u="sng" dirty="0" smtClean="0">
                <a:solidFill>
                  <a:srgbClr val="FF0000"/>
                </a:solidFill>
              </a:rPr>
              <a:t> or 92.5 pmoles)</a:t>
            </a:r>
            <a:endParaRPr lang="en-US" sz="800" b="1" u="sng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 smtClean="0"/>
              <a:t>5% DMSO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 smtClean="0"/>
              <a:t>[NAM] = </a:t>
            </a:r>
            <a:r>
              <a:rPr lang="en-US" sz="800" dirty="0" smtClean="0">
                <a:solidFill>
                  <a:srgbClr val="0070C0"/>
                </a:solidFill>
              </a:rPr>
              <a:t>100, 200, 300 </a:t>
            </a:r>
            <a:r>
              <a:rPr lang="en-US" sz="800" dirty="0" err="1" smtClean="0">
                <a:solidFill>
                  <a:srgbClr val="0070C0"/>
                </a:solidFill>
              </a:rPr>
              <a:t>uM</a:t>
            </a:r>
            <a:endParaRPr lang="en-US" sz="800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 smtClean="0"/>
              <a:t>30 min reaction at 37</a:t>
            </a:r>
            <a:r>
              <a:rPr lang="en-US" sz="800" baseline="30000" dirty="0" smtClean="0"/>
              <a:t>O</a:t>
            </a:r>
            <a:r>
              <a:rPr lang="en-US" sz="800" dirty="0" smtClean="0"/>
              <a:t>C</a:t>
            </a:r>
            <a:endParaRPr lang="en-US" sz="8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49389"/>
              </p:ext>
            </p:extLst>
          </p:nvPr>
        </p:nvGraphicFramePr>
        <p:xfrm>
          <a:off x="685800" y="3962400"/>
          <a:ext cx="39147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837462"/>
              </p:ext>
            </p:extLst>
          </p:nvPr>
        </p:nvGraphicFramePr>
        <p:xfrm>
          <a:off x="5029200" y="3962400"/>
          <a:ext cx="39243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466370"/>
              </p:ext>
            </p:extLst>
          </p:nvPr>
        </p:nvGraphicFramePr>
        <p:xfrm>
          <a:off x="1676400" y="838200"/>
          <a:ext cx="7238999" cy="1122580"/>
        </p:xfrm>
        <a:graphic>
          <a:graphicData uri="http://schemas.openxmlformats.org/drawingml/2006/table">
            <a:tbl>
              <a:tblPr/>
              <a:tblGrid>
                <a:gridCol w="1123887"/>
                <a:gridCol w="954243"/>
                <a:gridCol w="1041717"/>
                <a:gridCol w="1017861"/>
                <a:gridCol w="1073523"/>
                <a:gridCol w="1137140"/>
                <a:gridCol w="890628"/>
              </a:tblGrid>
              <a:tr h="1621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100 </a:t>
                      </a:r>
                      <a:r>
                        <a:rPr lang="en-US" sz="1000" b="1" i="0" u="sng" strike="noStrike" dirty="0" err="1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0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NAD+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 formed], uM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Actitiy remain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Inhibition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52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[NAM],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5.831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2.753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2.002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47.22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34.33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52.783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65.668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2.279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2.003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39.08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34.35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60.922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65.652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2.018</a:t>
                      </a:r>
                    </a:p>
                  </a:txBody>
                  <a:tcPr marL="9050" marR="9050" marT="90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34.61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31.86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65.388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68.137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876238"/>
              </p:ext>
            </p:extLst>
          </p:nvPr>
        </p:nvGraphicFramePr>
        <p:xfrm>
          <a:off x="1828800" y="2209800"/>
          <a:ext cx="6235701" cy="1316355"/>
        </p:xfrm>
        <a:graphic>
          <a:graphicData uri="http://schemas.openxmlformats.org/drawingml/2006/table">
            <a:tbl>
              <a:tblPr/>
              <a:tblGrid>
                <a:gridCol w="1344831"/>
                <a:gridCol w="1141837"/>
                <a:gridCol w="1246506"/>
                <a:gridCol w="1217960"/>
                <a:gridCol w="1284567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100 uM NAD+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 formed],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 formed], pmoles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[NAM],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291.56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137.67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308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763000" cy="533400"/>
          </a:xfrm>
        </p:spPr>
        <p:txBody>
          <a:bodyPr>
            <a:normAutofit fontScale="90000"/>
          </a:bodyPr>
          <a:lstStyle/>
          <a:p>
            <a:r>
              <a:rPr lang="en-US" sz="2300" b="1" dirty="0"/>
              <a:t>Exp2: Sirt3 inhibition by NAM on K122-MnSOD </a:t>
            </a:r>
            <a:r>
              <a:rPr lang="en-US" sz="2300" b="1" dirty="0" smtClean="0"/>
              <a:t>peptide ([NAD+] = 3000 </a:t>
            </a:r>
            <a:r>
              <a:rPr lang="en-US" sz="2300" b="1" dirty="0" err="1" smtClean="0"/>
              <a:t>uM</a:t>
            </a:r>
            <a:r>
              <a:rPr lang="en-US" sz="2300" b="1" dirty="0" smtClean="0"/>
              <a:t>)</a:t>
            </a:r>
            <a:endParaRPr lang="en-US" sz="23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6962714"/>
              </p:ext>
            </p:extLst>
          </p:nvPr>
        </p:nvGraphicFramePr>
        <p:xfrm>
          <a:off x="163286" y="4038600"/>
          <a:ext cx="39147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5013655"/>
              </p:ext>
            </p:extLst>
          </p:nvPr>
        </p:nvGraphicFramePr>
        <p:xfrm>
          <a:off x="4830536" y="4038600"/>
          <a:ext cx="42862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911510"/>
              </p:ext>
            </p:extLst>
          </p:nvPr>
        </p:nvGraphicFramePr>
        <p:xfrm>
          <a:off x="1676400" y="914400"/>
          <a:ext cx="7391399" cy="1442084"/>
        </p:xfrm>
        <a:graphic>
          <a:graphicData uri="http://schemas.openxmlformats.org/drawingml/2006/table">
            <a:tbl>
              <a:tblPr/>
              <a:tblGrid>
                <a:gridCol w="863638"/>
                <a:gridCol w="965161"/>
                <a:gridCol w="1066800"/>
                <a:gridCol w="1399248"/>
                <a:gridCol w="810552"/>
                <a:gridCol w="1371600"/>
                <a:gridCol w="914400"/>
              </a:tblGrid>
              <a:tr h="192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3000uM NAD+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 formed], uM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Actitiy remain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Inhibition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[NAM], uM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uM HKL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uM HKL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HKL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uM HKL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uM HKL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HKL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21.223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15.035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6.789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70.8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29.2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6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200.00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10.973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5.222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51.7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24.6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48.3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75.4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300.00</a:t>
                      </a:r>
                    </a:p>
                  </a:txBody>
                  <a:tcPr marL="9185" marR="9185" marT="91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9.589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4.246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45.2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54.8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80.0</a:t>
                      </a:r>
                    </a:p>
                  </a:txBody>
                  <a:tcPr marL="9185" marR="9185" marT="91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067007"/>
              </p:ext>
            </p:extLst>
          </p:nvPr>
        </p:nvGraphicFramePr>
        <p:xfrm>
          <a:off x="1676400" y="2514600"/>
          <a:ext cx="6235701" cy="1316355"/>
        </p:xfrm>
        <a:graphic>
          <a:graphicData uri="http://schemas.openxmlformats.org/drawingml/2006/table">
            <a:tbl>
              <a:tblPr/>
              <a:tblGrid>
                <a:gridCol w="1344831"/>
                <a:gridCol w="1141837"/>
                <a:gridCol w="1246506"/>
                <a:gridCol w="1217960"/>
                <a:gridCol w="1284567"/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3000uM NAD+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 formed], 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 formed], pmoles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[NAM], uM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uM HKL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uM HKL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without 200 uM HKL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with 200 uM HKL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751.765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339.471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10.973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548.633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261.106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479.437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" y="533400"/>
            <a:ext cx="1524000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u="sng" dirty="0" smtClean="0"/>
              <a:t>Reaction conditions-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 smtClean="0"/>
              <a:t>3000 </a:t>
            </a:r>
            <a:r>
              <a:rPr lang="en-US" sz="800" dirty="0" err="1" smtClean="0"/>
              <a:t>uM</a:t>
            </a:r>
            <a:r>
              <a:rPr lang="en-US" sz="800" dirty="0" smtClean="0"/>
              <a:t> NAD</a:t>
            </a:r>
            <a:r>
              <a:rPr lang="en-US" sz="800" baseline="30000" dirty="0" smtClean="0"/>
              <a:t>+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 smtClean="0"/>
              <a:t>600 </a:t>
            </a:r>
            <a:r>
              <a:rPr lang="en-US" sz="800" dirty="0" err="1" smtClean="0"/>
              <a:t>uM</a:t>
            </a:r>
            <a:r>
              <a:rPr lang="en-US" sz="800" dirty="0" smtClean="0"/>
              <a:t> K122-MnSOD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b="1" dirty="0" smtClean="0">
                <a:solidFill>
                  <a:srgbClr val="FF0000"/>
                </a:solidFill>
              </a:rPr>
              <a:t>5U/</a:t>
            </a:r>
            <a:r>
              <a:rPr lang="en-US" sz="800" b="1" dirty="0" err="1" smtClean="0">
                <a:solidFill>
                  <a:srgbClr val="FF0000"/>
                </a:solidFill>
              </a:rPr>
              <a:t>rxn</a:t>
            </a:r>
            <a:r>
              <a:rPr lang="en-US" sz="800" b="1" dirty="0" smtClean="0">
                <a:solidFill>
                  <a:srgbClr val="FF0000"/>
                </a:solidFill>
              </a:rPr>
              <a:t> </a:t>
            </a:r>
            <a:r>
              <a:rPr lang="en-US" sz="800" b="1" u="sng" dirty="0" smtClean="0">
                <a:solidFill>
                  <a:srgbClr val="FF0000"/>
                </a:solidFill>
              </a:rPr>
              <a:t>in-house </a:t>
            </a:r>
            <a:r>
              <a:rPr lang="en-US" sz="800" b="1" u="sng" dirty="0" smtClean="0">
                <a:solidFill>
                  <a:srgbClr val="FF0000"/>
                </a:solidFill>
              </a:rPr>
              <a:t>Sirt3 (1.85 </a:t>
            </a:r>
            <a:r>
              <a:rPr lang="en-US" sz="800" b="1" u="sng" dirty="0" err="1" smtClean="0">
                <a:solidFill>
                  <a:srgbClr val="FF0000"/>
                </a:solidFill>
              </a:rPr>
              <a:t>uM</a:t>
            </a:r>
            <a:r>
              <a:rPr lang="en-US" sz="800" b="1" u="sng" dirty="0" smtClean="0">
                <a:solidFill>
                  <a:srgbClr val="FF0000"/>
                </a:solidFill>
              </a:rPr>
              <a:t> or 92.5 pmoles)</a:t>
            </a:r>
            <a:endParaRPr lang="en-US" sz="800" b="1" u="sng" dirty="0" smtClean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 smtClean="0"/>
              <a:t>5% DMSO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 smtClean="0"/>
              <a:t>[NAM] = </a:t>
            </a:r>
            <a:r>
              <a:rPr lang="en-US" sz="800" dirty="0" smtClean="0">
                <a:solidFill>
                  <a:srgbClr val="0070C0"/>
                </a:solidFill>
              </a:rPr>
              <a:t>100, 200, 300 </a:t>
            </a:r>
            <a:r>
              <a:rPr lang="en-US" sz="800" dirty="0" err="1" smtClean="0">
                <a:solidFill>
                  <a:srgbClr val="0070C0"/>
                </a:solidFill>
              </a:rPr>
              <a:t>uM</a:t>
            </a:r>
            <a:endParaRPr lang="en-US" sz="800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800" dirty="0" smtClean="0"/>
              <a:t>30 min reaction at 37</a:t>
            </a:r>
            <a:r>
              <a:rPr lang="en-US" sz="800" baseline="30000" dirty="0" smtClean="0"/>
              <a:t>O</a:t>
            </a:r>
            <a:r>
              <a:rPr lang="en-US" sz="800" dirty="0" smtClean="0"/>
              <a:t>C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163921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505</Words>
  <Application>Microsoft Office PowerPoint</Application>
  <PresentationFormat>On-screen Show (4:3)</PresentationFormat>
  <Paragraphs>221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Exp1: Sirt3 inhibition by NAM on K122-MnSOD peptide</vt:lpstr>
      <vt:lpstr>Exp2: Sirt3 inhibition by NAM on K122-MnSOD peptide</vt:lpstr>
      <vt:lpstr>Exp2: Sirt3 inhibition by NAM on K122-MnSOD peptide ([NAD+] = 3000 uM)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 inhibition activity of Sirt3 on K122-MnSOD peptide</dc:title>
  <dc:creator>Alok Upadhyay</dc:creator>
  <cp:lastModifiedBy>Alok Upadhyay</cp:lastModifiedBy>
  <cp:revision>9</cp:revision>
  <dcterms:created xsi:type="dcterms:W3CDTF">2016-12-06T20:20:07Z</dcterms:created>
  <dcterms:modified xsi:type="dcterms:W3CDTF">2016-12-09T18:06:00Z</dcterms:modified>
</cp:coreProperties>
</file>