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0" autoAdjust="0"/>
    <p:restoredTop sz="94660"/>
  </p:normalViewPr>
  <p:slideViewPr>
    <p:cSldViewPr>
      <p:cViewPr>
        <p:scale>
          <a:sx n="100" d="100"/>
          <a:sy n="100" d="100"/>
        </p:scale>
        <p:origin x="-1262" y="3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2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2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8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89B1-3E12-4E1E-A220-CCB140974AF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CE63-5B94-468F-9762-B5D4192A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2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1461195"/>
            <a:ext cx="4648200" cy="18916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26350"/>
              </p:ext>
            </p:extLst>
          </p:nvPr>
        </p:nvGraphicFramePr>
        <p:xfrm>
          <a:off x="381000" y="1992035"/>
          <a:ext cx="4241800" cy="1257300"/>
        </p:xfrm>
        <a:graphic>
          <a:graphicData uri="http://schemas.openxmlformats.org/drawingml/2006/table">
            <a:tbl>
              <a:tblPr/>
              <a:tblGrid>
                <a:gridCol w="1060450"/>
                <a:gridCol w="1060450"/>
                <a:gridCol w="1060450"/>
                <a:gridCol w="106045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</a:t>
                      </a:r>
                      <a:r>
                        <a:rPr lang="en-US" sz="1200" b="1" i="0" u="none" strike="noStrike" baseline="30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], </a:t>
                      </a:r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lang="en-US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 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0.1316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0.1908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0.1615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0.1512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0.3363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0.1773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0.1737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0.3859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0.3138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0.2717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56721"/>
              </p:ext>
            </p:extLst>
          </p:nvPr>
        </p:nvGraphicFramePr>
        <p:xfrm>
          <a:off x="619289" y="4086435"/>
          <a:ext cx="3257222" cy="2466765"/>
        </p:xfrm>
        <a:graphic>
          <a:graphicData uri="http://schemas.openxmlformats.org/drawingml/2006/table">
            <a:tbl>
              <a:tblPr/>
              <a:tblGrid>
                <a:gridCol w="2133600"/>
                <a:gridCol w="1123622"/>
              </a:tblGrid>
              <a:tr h="381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Mixed model inhibition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0.4187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0.6532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416.9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118.3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0.04687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1.546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868.9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47.5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0.8693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Absolute Sum of Squares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0.009467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76200"/>
            <a:ext cx="861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1a) Use </a:t>
            </a:r>
            <a:r>
              <a:rPr lang="en-US" sz="1400" dirty="0"/>
              <a:t>the mixed model parameter estimates from 2</a:t>
            </a:r>
            <a:r>
              <a:rPr lang="en-US" sz="1400" baseline="30000" dirty="0"/>
              <a:t>nd</a:t>
            </a:r>
            <a:r>
              <a:rPr lang="en-US" sz="1400" dirty="0"/>
              <a:t> order polynomial fitting on </a:t>
            </a:r>
            <a:r>
              <a:rPr lang="en-US" sz="1400" dirty="0">
                <a:solidFill>
                  <a:srgbClr val="FF0000"/>
                </a:solidFill>
              </a:rPr>
              <a:t>0-40 min </a:t>
            </a:r>
            <a:r>
              <a:rPr lang="en-US" sz="1400" dirty="0"/>
              <a:t>data (200 HKL) to make predictions of the rates at other ([NAD],[NAM]). </a:t>
            </a:r>
            <a:r>
              <a:rPr lang="en-US" sz="1400" dirty="0" smtClean="0"/>
              <a:t>First</a:t>
            </a:r>
            <a:r>
              <a:rPr lang="en-US" sz="1400" dirty="0"/>
              <a:t>, we need to find a choice of ([NAD],[NAM]) that gives a good quality fit for the mixed model  (which applies at low NAM).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Proposal: calculate mixed model predicted rates at [NAD] =1000, [NAM]=100,200uM (already have [NAM]=0) and also at [NAD]=15000, [NAM]=0,100,200uM.   </a:t>
            </a:r>
            <a:r>
              <a:rPr lang="en-US" sz="1400" u="sng" dirty="0">
                <a:solidFill>
                  <a:srgbClr val="FF0000"/>
                </a:solidFill>
              </a:rPr>
              <a:t>Report them here</a:t>
            </a:r>
            <a:r>
              <a:rPr lang="en-US" sz="1400" dirty="0">
                <a:solidFill>
                  <a:srgbClr val="FF0000"/>
                </a:solidFill>
              </a:rPr>
              <a:t>: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461195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The </a:t>
            </a:r>
            <a:r>
              <a:rPr lang="en-US" sz="1400" dirty="0">
                <a:solidFill>
                  <a:srgbClr val="0000FF"/>
                </a:solidFill>
              </a:rPr>
              <a:t>initial rates (200uM HKL) obtained from 2</a:t>
            </a:r>
            <a:r>
              <a:rPr lang="en-US" sz="1400" baseline="30000" dirty="0">
                <a:solidFill>
                  <a:srgbClr val="0000FF"/>
                </a:solidFill>
              </a:rPr>
              <a:t>nd</a:t>
            </a:r>
            <a:r>
              <a:rPr lang="en-US" sz="1400" dirty="0">
                <a:solidFill>
                  <a:srgbClr val="0000FF"/>
                </a:solidFill>
              </a:rPr>
              <a:t> polynomial fitting on 0-40 min data sets are listed below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778658"/>
            <a:ext cx="307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Mixed inhibition parameters estimation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3886826"/>
            <a:ext cx="365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The predicted rates at [NAD] =1000, [NAM]=100,200uM (already have [NAM]=0) and also at [NAD]=15000, [NAM]=0,100,200uM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93166"/>
              </p:ext>
            </p:extLst>
          </p:nvPr>
        </p:nvGraphicFramePr>
        <p:xfrm>
          <a:off x="4935220" y="4724400"/>
          <a:ext cx="390398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380"/>
                <a:gridCol w="939800"/>
                <a:gridCol w="965200"/>
                <a:gridCol w="990600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[NAD+], </a:t>
                      </a:r>
                      <a:r>
                        <a:rPr lang="en-US" sz="1200" b="1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0.2766</a:t>
                      </a:r>
                      <a:endParaRPr lang="en-US" sz="120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0.2193</a:t>
                      </a:r>
                      <a:endParaRPr lang="en-US" sz="120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15000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0.4154</a:t>
                      </a:r>
                      <a:endParaRPr lang="en-US" sz="120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0.3041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0.2398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2057400" y="3427155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4343400" y="4953001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3747195"/>
            <a:ext cx="3962400" cy="29584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00600" y="3886201"/>
            <a:ext cx="4191000" cy="18287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0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1461195"/>
            <a:ext cx="4648200" cy="20440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75409"/>
              </p:ext>
            </p:extLst>
          </p:nvPr>
        </p:nvGraphicFramePr>
        <p:xfrm>
          <a:off x="304800" y="2171700"/>
          <a:ext cx="4241800" cy="1257300"/>
        </p:xfrm>
        <a:graphic>
          <a:graphicData uri="http://schemas.openxmlformats.org/drawingml/2006/table">
            <a:tbl>
              <a:tblPr/>
              <a:tblGrid>
                <a:gridCol w="1060450"/>
                <a:gridCol w="1060450"/>
                <a:gridCol w="1060450"/>
                <a:gridCol w="106045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</a:t>
                      </a:r>
                      <a:r>
                        <a:rPr lang="en-US" sz="1200" b="1" i="0" u="none" strike="noStrike" baseline="30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], </a:t>
                      </a:r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lang="en-US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 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0.1316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0.1908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sng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0.1615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sng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0.1512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0.3363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0.1773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0.1737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0.3859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0.3138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0.2717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76200"/>
            <a:ext cx="861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b) Repeat the procedure under (a) above but refit the mixed model using 2</a:t>
            </a:r>
            <a:r>
              <a:rPr lang="en-US" sz="1400" baseline="30000" dirty="0"/>
              <a:t>nd</a:t>
            </a:r>
            <a:r>
              <a:rPr lang="en-US" sz="1400" dirty="0"/>
              <a:t> order polynomial fitting on </a:t>
            </a:r>
            <a:r>
              <a:rPr lang="en-US" sz="1400" dirty="0">
                <a:solidFill>
                  <a:srgbClr val="FF0000"/>
                </a:solidFill>
              </a:rPr>
              <a:t>0-40 min </a:t>
            </a:r>
            <a:r>
              <a:rPr lang="en-US" sz="1400" dirty="0"/>
              <a:t>data  (200 HKL) </a:t>
            </a:r>
            <a:r>
              <a:rPr lang="en-US" sz="1400" u="sng" dirty="0"/>
              <a:t>omitting the experiments @ 100 NAD / 100,200 NAM</a:t>
            </a:r>
            <a:r>
              <a:rPr lang="en-US" sz="1400" dirty="0"/>
              <a:t> because those rates may not be fitting the model as discussed on </a:t>
            </a:r>
            <a:r>
              <a:rPr lang="en-US" sz="1400" dirty="0" err="1"/>
              <a:t>pg</a:t>
            </a:r>
            <a:r>
              <a:rPr lang="en-US" sz="1400" dirty="0"/>
              <a:t> 2. The fitting results can be posted in </a:t>
            </a:r>
            <a:r>
              <a:rPr lang="en-US" sz="1400" dirty="0" err="1"/>
              <a:t>dropbox</a:t>
            </a:r>
            <a:r>
              <a:rPr lang="en-US" sz="1400" dirty="0"/>
              <a:t>.</a:t>
            </a:r>
          </a:p>
          <a:p>
            <a:r>
              <a:rPr lang="en-US" sz="1400" u="sng" dirty="0">
                <a:solidFill>
                  <a:srgbClr val="FF0000"/>
                </a:solidFill>
              </a:rPr>
              <a:t>Report here the mixed model predicted rates at [NAD]=1000, [NAM]=100,200uM (already have [NAM]=0) and also at [NAD]=15000, [NAM]=0,100,200uM: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461195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The </a:t>
            </a:r>
            <a:r>
              <a:rPr lang="en-US" sz="1400" dirty="0">
                <a:solidFill>
                  <a:srgbClr val="0000FF"/>
                </a:solidFill>
              </a:rPr>
              <a:t>initial rates (200uM HKL) obtained from 2</a:t>
            </a:r>
            <a:r>
              <a:rPr lang="en-US" sz="1400" baseline="30000" dirty="0">
                <a:solidFill>
                  <a:srgbClr val="0000FF"/>
                </a:solidFill>
              </a:rPr>
              <a:t>nd</a:t>
            </a:r>
            <a:r>
              <a:rPr lang="en-US" sz="1400" dirty="0">
                <a:solidFill>
                  <a:srgbClr val="0000FF"/>
                </a:solidFill>
              </a:rPr>
              <a:t> polynomial fitting on 0-40 min data sets </a:t>
            </a:r>
            <a:r>
              <a:rPr lang="en-US" sz="1400" u="sng" dirty="0">
                <a:solidFill>
                  <a:srgbClr val="0000FF"/>
                </a:solidFill>
              </a:rPr>
              <a:t>omitting the experiments at 100uM NAD/100, 200uM NAM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are </a:t>
            </a:r>
            <a:r>
              <a:rPr lang="en-US" sz="1400" dirty="0">
                <a:solidFill>
                  <a:srgbClr val="0000FF"/>
                </a:solidFill>
              </a:rPr>
              <a:t>listed below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778658"/>
            <a:ext cx="307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Mixed inhibition parameters estimation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3886826"/>
            <a:ext cx="365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The predicted rates at [NAD] =1000, [NAM]=100,200uM (already have [NAM]=0) and also at [NAD]=15000, [NAM]=0,100,200uM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25502"/>
              </p:ext>
            </p:extLst>
          </p:nvPr>
        </p:nvGraphicFramePr>
        <p:xfrm>
          <a:off x="4935220" y="4724400"/>
          <a:ext cx="390398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380"/>
                <a:gridCol w="939800"/>
                <a:gridCol w="965200"/>
                <a:gridCol w="990600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[NAD+], </a:t>
                      </a:r>
                      <a:r>
                        <a:rPr lang="en-US" sz="1200" b="1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0.2618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0.2008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15000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0.4165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0.3531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0.3064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2057400" y="3505200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4343400" y="4953001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3747195"/>
            <a:ext cx="3962400" cy="29584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00600" y="3886201"/>
            <a:ext cx="4191000" cy="18287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08087"/>
              </p:ext>
            </p:extLst>
          </p:nvPr>
        </p:nvGraphicFramePr>
        <p:xfrm>
          <a:off x="619289" y="4124535"/>
          <a:ext cx="3257222" cy="2398530"/>
        </p:xfrm>
        <a:graphic>
          <a:graphicData uri="http://schemas.openxmlformats.org/drawingml/2006/table">
            <a:tbl>
              <a:tblPr/>
              <a:tblGrid>
                <a:gridCol w="2133600"/>
                <a:gridCol w="1123622"/>
              </a:tblGrid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Mixed model inhibition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0.4197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17.63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35.66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116.8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0.0243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14.01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12.55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24.59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0.9706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Absolute Sum of Squares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0.001736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33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1232595"/>
            <a:ext cx="4648200" cy="18916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02237"/>
              </p:ext>
            </p:extLst>
          </p:nvPr>
        </p:nvGraphicFramePr>
        <p:xfrm>
          <a:off x="381000" y="1763435"/>
          <a:ext cx="4241800" cy="1257300"/>
        </p:xfrm>
        <a:graphic>
          <a:graphicData uri="http://schemas.openxmlformats.org/drawingml/2006/table">
            <a:tbl>
              <a:tblPr/>
              <a:tblGrid>
                <a:gridCol w="1060450"/>
                <a:gridCol w="1060450"/>
                <a:gridCol w="1060450"/>
                <a:gridCol w="106045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</a:t>
                      </a:r>
                      <a:r>
                        <a:rPr lang="en-US" sz="1200" b="1" i="0" u="none" strike="noStrike" baseline="30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], </a:t>
                      </a:r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lang="en-US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NAM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 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0.0714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0.1053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0.05589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0.05026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0.2487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0.09983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0.07487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0.3296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0.2215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0.157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76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c) Repeat the procedure under (a) above but using the mixed model parameter estimates from 2</a:t>
            </a:r>
            <a:r>
              <a:rPr lang="en-US" sz="1400" baseline="30000" dirty="0"/>
              <a:t>nd</a:t>
            </a:r>
            <a:r>
              <a:rPr lang="en-US" sz="1400" dirty="0"/>
              <a:t> order polynomial fitting on </a:t>
            </a:r>
            <a:r>
              <a:rPr lang="en-US" sz="1400" u="sng" dirty="0">
                <a:solidFill>
                  <a:srgbClr val="FF0000"/>
                </a:solidFill>
              </a:rPr>
              <a:t>complete set of time series data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/>
              <a:t>(200 HKL)</a:t>
            </a:r>
          </a:p>
          <a:p>
            <a:r>
              <a:rPr lang="en-US" sz="1400" u="sng" dirty="0">
                <a:solidFill>
                  <a:srgbClr val="FF0000"/>
                </a:solidFill>
              </a:rPr>
              <a:t>Report here the mixed model predicted rates at [NAD]=1000, [NAM]=100,200uM (already have [NAM]=0) and also at [NAD]=15000, [NAM]=0,100,200uM: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32595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The initial rates (200uM HKL) obtained from 2</a:t>
            </a:r>
            <a:r>
              <a:rPr lang="en-US" sz="1400" baseline="30000" dirty="0">
                <a:solidFill>
                  <a:srgbClr val="0000FF"/>
                </a:solidFill>
              </a:rPr>
              <a:t>nd</a:t>
            </a:r>
            <a:r>
              <a:rPr lang="en-US" sz="1400" dirty="0">
                <a:solidFill>
                  <a:srgbClr val="0000FF"/>
                </a:solidFill>
              </a:rPr>
              <a:t> polynomial fitting on </a:t>
            </a:r>
            <a:r>
              <a:rPr lang="en-US" sz="1400" u="sng" dirty="0">
                <a:solidFill>
                  <a:srgbClr val="0000FF"/>
                </a:solidFill>
              </a:rPr>
              <a:t>complete data sets</a:t>
            </a:r>
            <a:r>
              <a:rPr lang="en-US" sz="1400" dirty="0">
                <a:solidFill>
                  <a:srgbClr val="0000FF"/>
                </a:solidFill>
              </a:rPr>
              <a:t> are listed below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550058"/>
            <a:ext cx="307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Mixed inhibition parameters estimation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3658226"/>
            <a:ext cx="365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The predicted rates at [NAD] =1000, [NAM]=100,200uM (already have [NAM]=0) and also at [NAD]=15000, [NAM]=0,100,200uM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74283"/>
              </p:ext>
            </p:extLst>
          </p:nvPr>
        </p:nvGraphicFramePr>
        <p:xfrm>
          <a:off x="4935220" y="4495800"/>
          <a:ext cx="390398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380"/>
                <a:gridCol w="939800"/>
                <a:gridCol w="965200"/>
                <a:gridCol w="990600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[NAD+], </a:t>
                      </a:r>
                      <a:r>
                        <a:rPr lang="en-US" sz="1200" b="1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200uM NAM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0.1644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0.1105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15000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0.4098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0.2526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0.1826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2057400" y="3198555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4343400" y="4724401"/>
            <a:ext cx="381000" cy="228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3518595"/>
            <a:ext cx="3962400" cy="29584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00600" y="3657601"/>
            <a:ext cx="4191000" cy="18287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35405"/>
              </p:ext>
            </p:extLst>
          </p:nvPr>
        </p:nvGraphicFramePr>
        <p:xfrm>
          <a:off x="619289" y="3895935"/>
          <a:ext cx="3257222" cy="2390565"/>
        </p:xfrm>
        <a:graphic>
          <a:graphicData uri="http://schemas.openxmlformats.org/drawingml/2006/table">
            <a:tbl>
              <a:tblPr/>
              <a:tblGrid>
                <a:gridCol w="2133600"/>
                <a:gridCol w="1123622"/>
              </a:tblGrid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Mixed model inhibition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0.418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3.656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46.27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0.04061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Alpha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2.533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Ki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19.26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Km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81.94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0.9773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Absolute Sum of Squares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0.001854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8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679</Words>
  <Application>Microsoft Office PowerPoint</Application>
  <PresentationFormat>On-screen Show (4:3)</PresentationFormat>
  <Paragraphs>171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17</cp:revision>
  <dcterms:created xsi:type="dcterms:W3CDTF">2017-05-08T01:02:53Z</dcterms:created>
  <dcterms:modified xsi:type="dcterms:W3CDTF">2017-05-09T19:12:31Z</dcterms:modified>
</cp:coreProperties>
</file>