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30" autoAdjust="0"/>
    <p:restoredTop sz="94660"/>
  </p:normalViewPr>
  <p:slideViewPr>
    <p:cSldViewPr>
      <p:cViewPr>
        <p:scale>
          <a:sx n="100" d="100"/>
          <a:sy n="100" d="100"/>
        </p:scale>
        <p:origin x="-1262" y="38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989B1-3E12-4E1E-A220-CCB140974AFC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CE63-5B94-468F-9762-B5D4192AE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222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989B1-3E12-4E1E-A220-CCB140974AFC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CE63-5B94-468F-9762-B5D4192AE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919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989B1-3E12-4E1E-A220-CCB140974AFC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CE63-5B94-468F-9762-B5D4192AE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222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989B1-3E12-4E1E-A220-CCB140974AFC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CE63-5B94-468F-9762-B5D4192AE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26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989B1-3E12-4E1E-A220-CCB140974AFC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CE63-5B94-468F-9762-B5D4192AE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419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989B1-3E12-4E1E-A220-CCB140974AFC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CE63-5B94-468F-9762-B5D4192AE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583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989B1-3E12-4E1E-A220-CCB140974AFC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CE63-5B94-468F-9762-B5D4192AE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61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989B1-3E12-4E1E-A220-CCB140974AFC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CE63-5B94-468F-9762-B5D4192AE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110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989B1-3E12-4E1E-A220-CCB140974AFC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CE63-5B94-468F-9762-B5D4192AE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116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989B1-3E12-4E1E-A220-CCB140974AFC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CE63-5B94-468F-9762-B5D4192AE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109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989B1-3E12-4E1E-A220-CCB140974AFC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CE63-5B94-468F-9762-B5D4192AE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439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989B1-3E12-4E1E-A220-CCB140974AFC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1CE63-5B94-468F-9762-B5D4192AE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624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" y="1461195"/>
            <a:ext cx="4648200" cy="189160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2226350"/>
              </p:ext>
            </p:extLst>
          </p:nvPr>
        </p:nvGraphicFramePr>
        <p:xfrm>
          <a:off x="381000" y="1992035"/>
          <a:ext cx="4241800" cy="1257300"/>
        </p:xfrm>
        <a:graphic>
          <a:graphicData uri="http://schemas.openxmlformats.org/drawingml/2006/table">
            <a:tbl>
              <a:tblPr/>
              <a:tblGrid>
                <a:gridCol w="1060450"/>
                <a:gridCol w="1060450"/>
                <a:gridCol w="1060450"/>
                <a:gridCol w="1060450"/>
              </a:tblGrid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[NAD</a:t>
                      </a:r>
                      <a:r>
                        <a:rPr lang="en-US" sz="1200" b="1" i="0" u="none" strike="noStrike" baseline="3000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en-U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], </a:t>
                      </a:r>
                      <a:r>
                        <a:rPr lang="en-US" sz="1200" b="1" i="0" u="none" strike="noStrike" dirty="0" err="1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uM</a:t>
                      </a:r>
                      <a:endParaRPr lang="en-US" sz="1200" b="1" i="0" u="none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0uM NAM</a:t>
                      </a:r>
                      <a:endParaRPr lang="en-US" sz="1200" b="1" i="0" u="none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100 </a:t>
                      </a:r>
                      <a:r>
                        <a:rPr lang="en-US" sz="1200" b="1" i="0" u="none" strike="noStrike" dirty="0" err="1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uM</a:t>
                      </a:r>
                      <a:r>
                        <a:rPr lang="en-US" sz="12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NAM</a:t>
                      </a:r>
                      <a:endParaRPr lang="en-US" sz="1200" b="1" i="0" u="none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200uM NAM </a:t>
                      </a:r>
                      <a:endParaRPr lang="en-US" sz="1200" b="1" i="0" u="none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0.1316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0.1908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0.1615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0.1512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500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0.3363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0.1773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0.1737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1000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0.3859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3000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0.3138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0.2717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156721"/>
              </p:ext>
            </p:extLst>
          </p:nvPr>
        </p:nvGraphicFramePr>
        <p:xfrm>
          <a:off x="619289" y="4086435"/>
          <a:ext cx="3257222" cy="2466765"/>
        </p:xfrm>
        <a:graphic>
          <a:graphicData uri="http://schemas.openxmlformats.org/drawingml/2006/table">
            <a:tbl>
              <a:tblPr/>
              <a:tblGrid>
                <a:gridCol w="2133600"/>
                <a:gridCol w="1123622"/>
              </a:tblGrid>
              <a:tr h="3810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Mixed model inhibition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err="1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Vmax</a:t>
                      </a:r>
                      <a:endParaRPr lang="en-US" sz="1200" b="1" i="0" u="none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0.4187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Alpha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0.6532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Ki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416.9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Km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118.3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Std. Error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err="1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Vmax</a:t>
                      </a:r>
                      <a:endParaRPr lang="en-US" sz="1200" b="1" i="0" u="none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0.04687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Alpha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1.546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Ki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868.9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Km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47.5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R square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0.8693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Absolute Sum of Squares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0.009467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52400" y="76200"/>
            <a:ext cx="86106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1a) Use </a:t>
            </a:r>
            <a:r>
              <a:rPr lang="en-US" sz="1400" dirty="0"/>
              <a:t>the mixed model parameter estimates from 2</a:t>
            </a:r>
            <a:r>
              <a:rPr lang="en-US" sz="1400" baseline="30000" dirty="0"/>
              <a:t>nd</a:t>
            </a:r>
            <a:r>
              <a:rPr lang="en-US" sz="1400" dirty="0"/>
              <a:t> order polynomial fitting on </a:t>
            </a:r>
            <a:r>
              <a:rPr lang="en-US" sz="1400" dirty="0">
                <a:solidFill>
                  <a:srgbClr val="FF0000"/>
                </a:solidFill>
              </a:rPr>
              <a:t>0-40 min </a:t>
            </a:r>
            <a:r>
              <a:rPr lang="en-US" sz="1400" dirty="0"/>
              <a:t>data (200 HKL) to make predictions of the rates at other ([NAD],[NAM]). </a:t>
            </a:r>
            <a:r>
              <a:rPr lang="en-US" sz="1400" dirty="0" smtClean="0"/>
              <a:t>First</a:t>
            </a:r>
            <a:r>
              <a:rPr lang="en-US" sz="1400" dirty="0"/>
              <a:t>, we need to find a choice of ([NAD],[NAM]) that gives a good quality fit for the mixed model  (which applies at low NAM). </a:t>
            </a:r>
          </a:p>
          <a:p>
            <a:r>
              <a:rPr lang="en-US" sz="1400" dirty="0">
                <a:solidFill>
                  <a:srgbClr val="FF0000"/>
                </a:solidFill>
              </a:rPr>
              <a:t>Proposal: calculate mixed model predicted rates at [NAD] =1000, [NAM]=100,200uM (already have [NAM]=0) and also at [NAD]=15000, [NAM]=0,100,200uM.   </a:t>
            </a:r>
            <a:r>
              <a:rPr lang="en-US" sz="1400" u="sng" dirty="0">
                <a:solidFill>
                  <a:srgbClr val="FF0000"/>
                </a:solidFill>
              </a:rPr>
              <a:t>Report them here</a:t>
            </a:r>
            <a:r>
              <a:rPr lang="en-US" sz="1400" dirty="0">
                <a:solidFill>
                  <a:srgbClr val="FF0000"/>
                </a:solidFill>
              </a:rPr>
              <a:t>:  </a:t>
            </a:r>
          </a:p>
        </p:txBody>
      </p:sp>
      <p:sp>
        <p:nvSpPr>
          <p:cNvPr id="5" name="Rectangle 4"/>
          <p:cNvSpPr/>
          <p:nvPr/>
        </p:nvSpPr>
        <p:spPr>
          <a:xfrm>
            <a:off x="152400" y="1461195"/>
            <a:ext cx="457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</a:rPr>
              <a:t>The </a:t>
            </a:r>
            <a:r>
              <a:rPr lang="en-US" sz="1400" dirty="0">
                <a:solidFill>
                  <a:srgbClr val="0000FF"/>
                </a:solidFill>
              </a:rPr>
              <a:t>initial rates (200uM HKL) obtained from 2</a:t>
            </a:r>
            <a:r>
              <a:rPr lang="en-US" sz="1400" baseline="30000" dirty="0">
                <a:solidFill>
                  <a:srgbClr val="0000FF"/>
                </a:solidFill>
              </a:rPr>
              <a:t>nd</a:t>
            </a:r>
            <a:r>
              <a:rPr lang="en-US" sz="1400" dirty="0">
                <a:solidFill>
                  <a:srgbClr val="0000FF"/>
                </a:solidFill>
              </a:rPr>
              <a:t> polynomial fitting on 0-40 min data sets are listed below</a:t>
            </a:r>
          </a:p>
        </p:txBody>
      </p:sp>
      <p:sp>
        <p:nvSpPr>
          <p:cNvPr id="6" name="Rectangle 5"/>
          <p:cNvSpPr/>
          <p:nvPr/>
        </p:nvSpPr>
        <p:spPr>
          <a:xfrm>
            <a:off x="381000" y="3778658"/>
            <a:ext cx="307609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</a:rPr>
              <a:t>Mixed inhibition parameters estimation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4876800" y="3886826"/>
            <a:ext cx="36576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</a:rPr>
              <a:t>The predicted rates at [NAD] =1000, [NAM]=100,200uM (already have [NAM]=0) and also at [NAD]=15000, [NAM]=0,100,200uM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193166"/>
              </p:ext>
            </p:extLst>
          </p:nvPr>
        </p:nvGraphicFramePr>
        <p:xfrm>
          <a:off x="4935220" y="4724400"/>
          <a:ext cx="3903980" cy="838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8380"/>
                <a:gridCol w="939800"/>
                <a:gridCol w="965200"/>
                <a:gridCol w="990600"/>
              </a:tblGrid>
              <a:tr h="279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[NAD+], </a:t>
                      </a:r>
                      <a:r>
                        <a:rPr lang="en-US" sz="1200" b="1" dirty="0" err="1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uM</a:t>
                      </a:r>
                      <a:endParaRPr lang="en-US" sz="1200" b="1" dirty="0">
                        <a:solidFill>
                          <a:srgbClr val="0000FF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0uM NAM</a:t>
                      </a:r>
                      <a:endParaRPr lang="en-US" sz="1200" b="1" dirty="0">
                        <a:solidFill>
                          <a:srgbClr val="0000FF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100uM NAM</a:t>
                      </a:r>
                      <a:endParaRPr lang="en-US" sz="1200" b="1" dirty="0">
                        <a:solidFill>
                          <a:srgbClr val="0000FF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200uM NAM</a:t>
                      </a:r>
                      <a:endParaRPr lang="en-US" sz="1200" b="1" dirty="0">
                        <a:solidFill>
                          <a:srgbClr val="0000FF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1000</a:t>
                      </a:r>
                      <a:endParaRPr lang="en-US" sz="1200" b="1" dirty="0">
                        <a:solidFill>
                          <a:srgbClr val="0000FF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20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0.2766</a:t>
                      </a:r>
                      <a:endParaRPr lang="en-US" sz="1200">
                        <a:solidFill>
                          <a:srgbClr val="0000FF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0.2193</a:t>
                      </a:r>
                      <a:endParaRPr lang="en-US" sz="1200">
                        <a:solidFill>
                          <a:srgbClr val="0000FF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15000</a:t>
                      </a:r>
                      <a:endParaRPr lang="en-US" sz="1200" b="1" dirty="0">
                        <a:solidFill>
                          <a:srgbClr val="0000FF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0.4154</a:t>
                      </a:r>
                      <a:endParaRPr lang="en-US" sz="1200">
                        <a:solidFill>
                          <a:srgbClr val="0000FF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0.3041</a:t>
                      </a:r>
                      <a:endParaRPr lang="en-US" sz="1200" dirty="0">
                        <a:solidFill>
                          <a:srgbClr val="0000FF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0.2398</a:t>
                      </a:r>
                      <a:endParaRPr lang="en-US" sz="1200" dirty="0">
                        <a:solidFill>
                          <a:srgbClr val="0000FF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Down Arrow 8"/>
          <p:cNvSpPr/>
          <p:nvPr/>
        </p:nvSpPr>
        <p:spPr>
          <a:xfrm>
            <a:off x="2057400" y="3427155"/>
            <a:ext cx="381000" cy="228600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16200000">
            <a:off x="4343400" y="4953001"/>
            <a:ext cx="381000" cy="228600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81000" y="3747195"/>
            <a:ext cx="3962400" cy="295840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800600" y="3886201"/>
            <a:ext cx="4191000" cy="1828799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700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" y="1461195"/>
            <a:ext cx="4648200" cy="204400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675409"/>
              </p:ext>
            </p:extLst>
          </p:nvPr>
        </p:nvGraphicFramePr>
        <p:xfrm>
          <a:off x="304800" y="2171700"/>
          <a:ext cx="4241800" cy="1257300"/>
        </p:xfrm>
        <a:graphic>
          <a:graphicData uri="http://schemas.openxmlformats.org/drawingml/2006/table">
            <a:tbl>
              <a:tblPr/>
              <a:tblGrid>
                <a:gridCol w="1060450"/>
                <a:gridCol w="1060450"/>
                <a:gridCol w="1060450"/>
                <a:gridCol w="1060450"/>
              </a:tblGrid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[NAD</a:t>
                      </a:r>
                      <a:r>
                        <a:rPr lang="en-US" sz="1200" b="1" i="0" u="none" strike="noStrike" baseline="3000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en-U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], </a:t>
                      </a:r>
                      <a:r>
                        <a:rPr lang="en-US" sz="1200" b="1" i="0" u="none" strike="noStrike" dirty="0" err="1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uM</a:t>
                      </a:r>
                      <a:endParaRPr lang="en-US" sz="1200" b="1" i="0" u="none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0uM NAM</a:t>
                      </a:r>
                      <a:endParaRPr lang="en-US" sz="1200" b="1" i="0" u="none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100 </a:t>
                      </a:r>
                      <a:r>
                        <a:rPr lang="en-US" sz="1200" b="1" i="0" u="none" strike="noStrike" dirty="0" err="1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uM</a:t>
                      </a:r>
                      <a:r>
                        <a:rPr lang="en-US" sz="12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NAM</a:t>
                      </a:r>
                      <a:endParaRPr lang="en-US" sz="1200" b="1" i="0" u="none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200uM NAM </a:t>
                      </a:r>
                      <a:endParaRPr lang="en-US" sz="1200" b="1" i="0" u="none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0.1316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0.1908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sng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0.1615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sng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0.1512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500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0.3363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0.1773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0.1737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1000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0.3859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3000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0.3138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0.2717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52400" y="76200"/>
            <a:ext cx="86106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b) Repeat the procedure under (a) above but refit the mixed model using 2</a:t>
            </a:r>
            <a:r>
              <a:rPr lang="en-US" sz="1400" baseline="30000" dirty="0"/>
              <a:t>nd</a:t>
            </a:r>
            <a:r>
              <a:rPr lang="en-US" sz="1400" dirty="0"/>
              <a:t> order polynomial fitting on </a:t>
            </a:r>
            <a:r>
              <a:rPr lang="en-US" sz="1400" dirty="0">
                <a:solidFill>
                  <a:srgbClr val="FF0000"/>
                </a:solidFill>
              </a:rPr>
              <a:t>0-40 min </a:t>
            </a:r>
            <a:r>
              <a:rPr lang="en-US" sz="1400" dirty="0"/>
              <a:t>data  (200 HKL) </a:t>
            </a:r>
            <a:r>
              <a:rPr lang="en-US" sz="1400" u="sng" dirty="0"/>
              <a:t>omitting the experiments @ 100 NAD / 100,200 NAM</a:t>
            </a:r>
            <a:r>
              <a:rPr lang="en-US" sz="1400" dirty="0"/>
              <a:t> because those rates may not be fitting the model as discussed on </a:t>
            </a:r>
            <a:r>
              <a:rPr lang="en-US" sz="1400" dirty="0" err="1"/>
              <a:t>pg</a:t>
            </a:r>
            <a:r>
              <a:rPr lang="en-US" sz="1400" dirty="0"/>
              <a:t> 2. The fitting results can be posted in </a:t>
            </a:r>
            <a:r>
              <a:rPr lang="en-US" sz="1400" dirty="0" err="1"/>
              <a:t>dropbox</a:t>
            </a:r>
            <a:r>
              <a:rPr lang="en-US" sz="1400" dirty="0"/>
              <a:t>.</a:t>
            </a:r>
          </a:p>
          <a:p>
            <a:r>
              <a:rPr lang="en-US" sz="1400" u="sng" dirty="0">
                <a:solidFill>
                  <a:srgbClr val="FF0000"/>
                </a:solidFill>
              </a:rPr>
              <a:t>Report here the mixed model predicted rates at [NAD]=1000, [NAM]=100,200uM (already have [NAM]=0) and also at [NAD]=15000, [NAM]=0,100,200uM: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1461195"/>
            <a:ext cx="4572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</a:rPr>
              <a:t>The </a:t>
            </a:r>
            <a:r>
              <a:rPr lang="en-US" sz="1400" dirty="0">
                <a:solidFill>
                  <a:srgbClr val="0000FF"/>
                </a:solidFill>
              </a:rPr>
              <a:t>initial rates (200uM HKL) obtained from 2</a:t>
            </a:r>
            <a:r>
              <a:rPr lang="en-US" sz="1400" baseline="30000" dirty="0">
                <a:solidFill>
                  <a:srgbClr val="0000FF"/>
                </a:solidFill>
              </a:rPr>
              <a:t>nd</a:t>
            </a:r>
            <a:r>
              <a:rPr lang="en-US" sz="1400" dirty="0">
                <a:solidFill>
                  <a:srgbClr val="0000FF"/>
                </a:solidFill>
              </a:rPr>
              <a:t> polynomial fitting on 0-40 min data sets </a:t>
            </a:r>
            <a:r>
              <a:rPr lang="en-US" sz="1400" u="sng" dirty="0">
                <a:solidFill>
                  <a:srgbClr val="0000FF"/>
                </a:solidFill>
              </a:rPr>
              <a:t>omitting the experiments at 100uM NAD/100, 200uM NAM</a:t>
            </a:r>
            <a:r>
              <a:rPr lang="en-US" sz="1400" dirty="0">
                <a:solidFill>
                  <a:srgbClr val="0000FF"/>
                </a:solidFill>
              </a:rPr>
              <a:t> </a:t>
            </a:r>
            <a:r>
              <a:rPr lang="en-US" sz="1400" dirty="0" smtClean="0">
                <a:solidFill>
                  <a:srgbClr val="0000FF"/>
                </a:solidFill>
              </a:rPr>
              <a:t>are </a:t>
            </a:r>
            <a:r>
              <a:rPr lang="en-US" sz="1400" dirty="0">
                <a:solidFill>
                  <a:srgbClr val="0000FF"/>
                </a:solidFill>
              </a:rPr>
              <a:t>listed below</a:t>
            </a:r>
          </a:p>
        </p:txBody>
      </p:sp>
      <p:sp>
        <p:nvSpPr>
          <p:cNvPr id="6" name="Rectangle 5"/>
          <p:cNvSpPr/>
          <p:nvPr/>
        </p:nvSpPr>
        <p:spPr>
          <a:xfrm>
            <a:off x="381000" y="3778658"/>
            <a:ext cx="307609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</a:rPr>
              <a:t>Mixed inhibition parameters estimation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4876800" y="3886826"/>
            <a:ext cx="36576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</a:rPr>
              <a:t>The predicted rates at [NAD] =1000, [NAM]=100,200uM (already have [NAM]=0) and also at [NAD]=15000, [NAM]=0,100,200uM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025502"/>
              </p:ext>
            </p:extLst>
          </p:nvPr>
        </p:nvGraphicFramePr>
        <p:xfrm>
          <a:off x="4935220" y="4724400"/>
          <a:ext cx="3903980" cy="838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8380"/>
                <a:gridCol w="939800"/>
                <a:gridCol w="965200"/>
                <a:gridCol w="990600"/>
              </a:tblGrid>
              <a:tr h="279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[NAD+], </a:t>
                      </a:r>
                      <a:r>
                        <a:rPr lang="en-US" sz="1200" b="1" dirty="0" err="1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uM</a:t>
                      </a:r>
                      <a:endParaRPr lang="en-US" sz="1200" b="1" dirty="0">
                        <a:solidFill>
                          <a:srgbClr val="0000FF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0uM NAM</a:t>
                      </a:r>
                      <a:endParaRPr lang="en-US" sz="1200" b="1" dirty="0">
                        <a:solidFill>
                          <a:srgbClr val="0000FF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100uM NAM</a:t>
                      </a:r>
                      <a:endParaRPr lang="en-US" sz="1200" b="1" dirty="0">
                        <a:solidFill>
                          <a:srgbClr val="0000FF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200uM NAM</a:t>
                      </a:r>
                      <a:endParaRPr lang="en-US" sz="1200" b="1" dirty="0">
                        <a:solidFill>
                          <a:srgbClr val="0000FF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1000</a:t>
                      </a:r>
                      <a:endParaRPr lang="en-US" sz="1200" b="1" dirty="0">
                        <a:solidFill>
                          <a:srgbClr val="0000FF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2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0.2618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0.2008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15000</a:t>
                      </a:r>
                      <a:endParaRPr lang="en-US" sz="1200" b="1" dirty="0">
                        <a:solidFill>
                          <a:srgbClr val="0000FF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0.4165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0.3531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0.3064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Down Arrow 8"/>
          <p:cNvSpPr/>
          <p:nvPr/>
        </p:nvSpPr>
        <p:spPr>
          <a:xfrm>
            <a:off x="2057400" y="3505200"/>
            <a:ext cx="381000" cy="228600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16200000">
            <a:off x="4343400" y="4953001"/>
            <a:ext cx="381000" cy="228600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81000" y="3747195"/>
            <a:ext cx="3962400" cy="295840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800600" y="3886201"/>
            <a:ext cx="4191000" cy="1828799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608087"/>
              </p:ext>
            </p:extLst>
          </p:nvPr>
        </p:nvGraphicFramePr>
        <p:xfrm>
          <a:off x="619289" y="4124535"/>
          <a:ext cx="3257222" cy="2398530"/>
        </p:xfrm>
        <a:graphic>
          <a:graphicData uri="http://schemas.openxmlformats.org/drawingml/2006/table">
            <a:tbl>
              <a:tblPr/>
              <a:tblGrid>
                <a:gridCol w="2133600"/>
                <a:gridCol w="1123622"/>
              </a:tblGrid>
              <a:tr h="3048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Mixed model inhibition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err="1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Vmax</a:t>
                      </a:r>
                      <a:endParaRPr lang="en-US" sz="1200" b="1" i="0" u="none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0.4197</a:t>
                      </a:r>
                      <a:endParaRPr lang="en-US" sz="1200" b="0" i="0" u="none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Alpha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17.63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Ki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35.66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Km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116.8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Std. Error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err="1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Vmax</a:t>
                      </a:r>
                      <a:endParaRPr lang="en-US" sz="1200" b="1" i="0" u="none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0.0243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Alpha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14.01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Ki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12.55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Km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24.59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R square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0.9706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Absolute Sum of Squares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0.001736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7333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" y="1232595"/>
            <a:ext cx="4648200" cy="189160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4802237"/>
              </p:ext>
            </p:extLst>
          </p:nvPr>
        </p:nvGraphicFramePr>
        <p:xfrm>
          <a:off x="381000" y="1763435"/>
          <a:ext cx="4241800" cy="1257300"/>
        </p:xfrm>
        <a:graphic>
          <a:graphicData uri="http://schemas.openxmlformats.org/drawingml/2006/table">
            <a:tbl>
              <a:tblPr/>
              <a:tblGrid>
                <a:gridCol w="1060450"/>
                <a:gridCol w="1060450"/>
                <a:gridCol w="1060450"/>
                <a:gridCol w="1060450"/>
              </a:tblGrid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[NAD</a:t>
                      </a:r>
                      <a:r>
                        <a:rPr lang="en-US" sz="1200" b="1" i="0" u="none" strike="noStrike" baseline="3000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en-U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], </a:t>
                      </a:r>
                      <a:r>
                        <a:rPr lang="en-US" sz="1200" b="1" i="0" u="none" strike="noStrike" dirty="0" err="1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uM</a:t>
                      </a:r>
                      <a:endParaRPr lang="en-US" sz="1200" b="1" i="0" u="none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0uM NAM</a:t>
                      </a:r>
                      <a:endParaRPr lang="en-US" sz="1200" b="1" i="0" u="none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100 </a:t>
                      </a:r>
                      <a:r>
                        <a:rPr lang="en-US" sz="1200" b="1" i="0" u="none" strike="noStrike" dirty="0" err="1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uM</a:t>
                      </a:r>
                      <a:r>
                        <a:rPr lang="en-US" sz="12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NAM</a:t>
                      </a:r>
                      <a:endParaRPr lang="en-US" sz="1200" b="1" i="0" u="none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200uM NAM </a:t>
                      </a:r>
                      <a:endParaRPr lang="en-US" sz="1200" b="1" i="0" u="none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0.0714</a:t>
                      </a:r>
                      <a:endParaRPr lang="en-US" sz="1200" b="0" i="0" u="none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0.1053</a:t>
                      </a:r>
                      <a:endParaRPr lang="en-US" sz="1200" b="0" i="0" u="none" strike="noStrike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0.05589</a:t>
                      </a:r>
                      <a:endParaRPr lang="en-US" sz="1200" b="0" i="0" u="none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0.05026</a:t>
                      </a:r>
                      <a:endParaRPr lang="en-US" sz="1200" b="0" i="0" u="none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500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0.2487</a:t>
                      </a:r>
                      <a:endParaRPr lang="en-US" sz="1200" b="0" i="0" u="none" strike="noStrike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0.09983</a:t>
                      </a:r>
                      <a:endParaRPr lang="en-US" sz="1200" b="0" i="0" u="none" strike="noStrike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0.07487</a:t>
                      </a:r>
                      <a:endParaRPr lang="en-US" sz="1200" b="0" i="0" u="none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1000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0.3296</a:t>
                      </a:r>
                      <a:endParaRPr lang="en-US" sz="1200" b="0" i="0" u="none" strike="noStrike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3000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0.2215</a:t>
                      </a:r>
                      <a:endParaRPr lang="en-US" sz="1200" b="0" i="0" u="none" strike="noStrike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0.157</a:t>
                      </a:r>
                      <a:endParaRPr lang="en-US" sz="1200" b="0" i="0" u="none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52400" y="76200"/>
            <a:ext cx="8610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c) Repeat the procedure under (a) above but using the mixed model parameter estimates from 2</a:t>
            </a:r>
            <a:r>
              <a:rPr lang="en-US" sz="1400" baseline="30000" dirty="0"/>
              <a:t>nd</a:t>
            </a:r>
            <a:r>
              <a:rPr lang="en-US" sz="1400" dirty="0"/>
              <a:t> order polynomial fitting on </a:t>
            </a:r>
            <a:r>
              <a:rPr lang="en-US" sz="1400" u="sng" dirty="0">
                <a:solidFill>
                  <a:srgbClr val="FF0000"/>
                </a:solidFill>
              </a:rPr>
              <a:t>complete set of time series data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/>
              <a:t>(200 HKL)</a:t>
            </a:r>
          </a:p>
          <a:p>
            <a:r>
              <a:rPr lang="en-US" sz="1400" u="sng" dirty="0">
                <a:solidFill>
                  <a:srgbClr val="FF0000"/>
                </a:solidFill>
              </a:rPr>
              <a:t>Report here the mixed model predicted rates at [NAD]=1000, [NAM]=100,200uM (already have [NAM]=0) and also at [NAD]=15000, [NAM]=0,100,200uM: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1232595"/>
            <a:ext cx="457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</a:rPr>
              <a:t>The initial rates (200uM HKL) obtained from 2</a:t>
            </a:r>
            <a:r>
              <a:rPr lang="en-US" sz="1400" baseline="30000" dirty="0">
                <a:solidFill>
                  <a:srgbClr val="0000FF"/>
                </a:solidFill>
              </a:rPr>
              <a:t>nd</a:t>
            </a:r>
            <a:r>
              <a:rPr lang="en-US" sz="1400" dirty="0">
                <a:solidFill>
                  <a:srgbClr val="0000FF"/>
                </a:solidFill>
              </a:rPr>
              <a:t> polynomial fitting on </a:t>
            </a:r>
            <a:r>
              <a:rPr lang="en-US" sz="1400" u="sng" dirty="0">
                <a:solidFill>
                  <a:srgbClr val="0000FF"/>
                </a:solidFill>
              </a:rPr>
              <a:t>complete data sets</a:t>
            </a:r>
            <a:r>
              <a:rPr lang="en-US" sz="1400" dirty="0">
                <a:solidFill>
                  <a:srgbClr val="0000FF"/>
                </a:solidFill>
              </a:rPr>
              <a:t> are listed below</a:t>
            </a:r>
          </a:p>
        </p:txBody>
      </p:sp>
      <p:sp>
        <p:nvSpPr>
          <p:cNvPr id="6" name="Rectangle 5"/>
          <p:cNvSpPr/>
          <p:nvPr/>
        </p:nvSpPr>
        <p:spPr>
          <a:xfrm>
            <a:off x="381000" y="3550058"/>
            <a:ext cx="307609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</a:rPr>
              <a:t>Mixed inhibition parameters estimation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4876800" y="3658226"/>
            <a:ext cx="36576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</a:rPr>
              <a:t>The predicted rates at [NAD] =1000, [NAM]=100,200uM (already have [NAM]=0) and also at [NAD]=15000, [NAM]=0,100,200uM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6774283"/>
              </p:ext>
            </p:extLst>
          </p:nvPr>
        </p:nvGraphicFramePr>
        <p:xfrm>
          <a:off x="4935220" y="4495800"/>
          <a:ext cx="3903980" cy="838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8380"/>
                <a:gridCol w="939800"/>
                <a:gridCol w="965200"/>
                <a:gridCol w="990600"/>
              </a:tblGrid>
              <a:tr h="279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[NAD+], </a:t>
                      </a:r>
                      <a:r>
                        <a:rPr lang="en-US" sz="1200" b="1" dirty="0" err="1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uM</a:t>
                      </a:r>
                      <a:endParaRPr lang="en-US" sz="1200" b="1" dirty="0">
                        <a:solidFill>
                          <a:srgbClr val="0000FF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0uM NAM</a:t>
                      </a:r>
                      <a:endParaRPr lang="en-US" sz="1200" b="1" dirty="0">
                        <a:solidFill>
                          <a:srgbClr val="0000FF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100uM NAM</a:t>
                      </a:r>
                      <a:endParaRPr lang="en-US" sz="1200" b="1" dirty="0">
                        <a:solidFill>
                          <a:srgbClr val="0000FF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200uM NAM</a:t>
                      </a:r>
                      <a:endParaRPr lang="en-US" sz="1200" b="1" dirty="0">
                        <a:solidFill>
                          <a:srgbClr val="0000FF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1000</a:t>
                      </a:r>
                      <a:endParaRPr lang="en-US" sz="1200" b="1" dirty="0">
                        <a:solidFill>
                          <a:srgbClr val="0000FF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0.1644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0.1105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15000</a:t>
                      </a:r>
                      <a:endParaRPr lang="en-US" sz="1200" b="1" dirty="0">
                        <a:solidFill>
                          <a:srgbClr val="0000FF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0.4098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0.2526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0.1826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Down Arrow 8"/>
          <p:cNvSpPr/>
          <p:nvPr/>
        </p:nvSpPr>
        <p:spPr>
          <a:xfrm>
            <a:off x="2057400" y="3198555"/>
            <a:ext cx="381000" cy="228600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16200000">
            <a:off x="4343400" y="4724401"/>
            <a:ext cx="381000" cy="228600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81000" y="3518595"/>
            <a:ext cx="3962400" cy="295840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800600" y="3657601"/>
            <a:ext cx="4191000" cy="1828799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535405"/>
              </p:ext>
            </p:extLst>
          </p:nvPr>
        </p:nvGraphicFramePr>
        <p:xfrm>
          <a:off x="619289" y="3895935"/>
          <a:ext cx="3257222" cy="2390565"/>
        </p:xfrm>
        <a:graphic>
          <a:graphicData uri="http://schemas.openxmlformats.org/drawingml/2006/table">
            <a:tbl>
              <a:tblPr/>
              <a:tblGrid>
                <a:gridCol w="2133600"/>
                <a:gridCol w="1123622"/>
              </a:tblGrid>
              <a:tr h="3048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Mixed model inhibition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err="1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Vmax</a:t>
                      </a:r>
                      <a:endParaRPr lang="en-US" sz="1200" b="1" i="0" u="none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0.418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Alpha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3.656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Ki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46.27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Km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301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Std. Error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err="1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Vmax</a:t>
                      </a:r>
                      <a:endParaRPr lang="en-US" sz="1200" b="1" i="0" u="none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0.04061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Alpha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2.533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Ki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19.26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Km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81.94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R square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0.9773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Absolute Sum of Squares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0.001854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1885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679</Words>
  <Application>Microsoft Office PowerPoint</Application>
  <PresentationFormat>On-screen Show (4:3)</PresentationFormat>
  <Paragraphs>171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PMC Lab</dc:creator>
  <cp:lastModifiedBy>PMC Lab</cp:lastModifiedBy>
  <cp:revision>17</cp:revision>
  <dcterms:created xsi:type="dcterms:W3CDTF">2017-05-08T01:02:53Z</dcterms:created>
  <dcterms:modified xsi:type="dcterms:W3CDTF">2017-05-09T19:12:31Z</dcterms:modified>
</cp:coreProperties>
</file>