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57" r:id="rId5"/>
    <p:sldId id="258" r:id="rId6"/>
    <p:sldId id="263" r:id="rId7"/>
    <p:sldId id="267" r:id="rId8"/>
    <p:sldId id="260" r:id="rId9"/>
    <p:sldId id="264" r:id="rId10"/>
    <p:sldId id="268" r:id="rId11"/>
    <p:sldId id="269" r:id="rId12"/>
    <p:sldId id="270"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87" d="100"/>
          <a:sy n="87" d="100"/>
        </p:scale>
        <p:origin x="-97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753481-054C-414F-8B0F-B98ACAFD3A34}"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3425991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53481-054C-414F-8B0F-B98ACAFD3A34}"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237625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53481-054C-414F-8B0F-B98ACAFD3A34}"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419760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53481-054C-414F-8B0F-B98ACAFD3A34}"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104173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53481-054C-414F-8B0F-B98ACAFD3A34}" type="datetimeFigureOut">
              <a:rPr lang="en-US" smtClean="0"/>
              <a:pPr/>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34292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753481-054C-414F-8B0F-B98ACAFD3A34}"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362871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753481-054C-414F-8B0F-B98ACAFD3A34}" type="datetimeFigureOut">
              <a:rPr lang="en-US" smtClean="0"/>
              <a:pPr/>
              <a:t>3/2/2016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84338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753481-054C-414F-8B0F-B98ACAFD3A34}" type="datetimeFigureOut">
              <a:rPr lang="en-US" smtClean="0"/>
              <a:pPr/>
              <a:t>3/2/2016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161178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53481-054C-414F-8B0F-B98ACAFD3A34}" type="datetimeFigureOut">
              <a:rPr lang="en-US" smtClean="0"/>
              <a:pPr/>
              <a:t>3/2/2016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1558405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753481-054C-414F-8B0F-B98ACAFD3A34}"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175282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753481-054C-414F-8B0F-B98ACAFD3A34}" type="datetimeFigureOut">
              <a:rPr lang="en-US" smtClean="0"/>
              <a:pPr/>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4F506E-A84C-474D-9A74-092BBBE68244}" type="slidenum">
              <a:rPr lang="en-US" smtClean="0"/>
              <a:pPr/>
              <a:t>‹#›</a:t>
            </a:fld>
            <a:endParaRPr lang="en-US"/>
          </a:p>
        </p:txBody>
      </p:sp>
    </p:spTree>
    <p:extLst>
      <p:ext uri="{BB962C8B-B14F-4D97-AF65-F5344CB8AC3E}">
        <p14:creationId xmlns:p14="http://schemas.microsoft.com/office/powerpoint/2010/main" val="3369100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53481-054C-414F-8B0F-B98ACAFD3A34}" type="datetimeFigureOut">
              <a:rPr lang="en-US" smtClean="0"/>
              <a:pPr/>
              <a:t>3/2/2016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4F506E-A84C-474D-9A74-092BBBE68244}" type="slidenum">
              <a:rPr lang="en-US" smtClean="0"/>
              <a:pPr/>
              <a:t>‹#›</a:t>
            </a:fld>
            <a:endParaRPr lang="en-US"/>
          </a:p>
        </p:txBody>
      </p:sp>
    </p:spTree>
    <p:extLst>
      <p:ext uri="{BB962C8B-B14F-4D97-AF65-F5344CB8AC3E}">
        <p14:creationId xmlns:p14="http://schemas.microsoft.com/office/powerpoint/2010/main" val="267293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jbohn@enzolifesciences.com" TargetMode="Externa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13314" y="2819400"/>
            <a:ext cx="2984087" cy="369332"/>
          </a:xfrm>
          <a:prstGeom prst="rect">
            <a:avLst/>
          </a:prstGeom>
          <a:noFill/>
        </p:spPr>
        <p:txBody>
          <a:bodyPr wrap="none" rtlCol="0">
            <a:spAutoFit/>
          </a:bodyPr>
          <a:lstStyle/>
          <a:p>
            <a:r>
              <a:rPr lang="en-US" b="1" dirty="0" smtClean="0"/>
              <a:t>Signal to Noise Ratio Analysis</a:t>
            </a:r>
            <a:endParaRPr lang="en-US" b="1" dirty="0"/>
          </a:p>
        </p:txBody>
      </p:sp>
      <p:sp>
        <p:nvSpPr>
          <p:cNvPr id="2" name="Rectangle 1"/>
          <p:cNvSpPr/>
          <p:nvPr/>
        </p:nvSpPr>
        <p:spPr>
          <a:xfrm>
            <a:off x="234743" y="1199384"/>
            <a:ext cx="8763000" cy="923330"/>
          </a:xfrm>
          <a:prstGeom prst="rect">
            <a:avLst/>
          </a:prstGeom>
        </p:spPr>
        <p:txBody>
          <a:bodyPr wrap="square">
            <a:spAutoFit/>
          </a:bodyPr>
          <a:lstStyle/>
          <a:p>
            <a:r>
              <a:rPr lang="en-US" b="1" u="sng" dirty="0" smtClean="0"/>
              <a:t>RC: Signal </a:t>
            </a:r>
            <a:r>
              <a:rPr lang="en-US" b="1" u="sng" dirty="0"/>
              <a:t>to noise should compare to Enzo</a:t>
            </a:r>
            <a:r>
              <a:rPr lang="en-US" b="1" u="sng" dirty="0" smtClean="0"/>
              <a:t>. </a:t>
            </a:r>
            <a:r>
              <a:rPr lang="en-US" b="1" u="sng" dirty="0"/>
              <a:t> </a:t>
            </a:r>
          </a:p>
          <a:p>
            <a:r>
              <a:rPr lang="en-US" b="1" u="sng" dirty="0" smtClean="0"/>
              <a:t>RC: Please </a:t>
            </a:r>
            <a:r>
              <a:rPr lang="en-US" b="1" u="sng" dirty="0"/>
              <a:t>provide detailed comments since this issue was not discussed earlier and since it has important implications for our decisions</a:t>
            </a:r>
            <a:endParaRPr lang="en-US" b="1" u="sng" dirty="0"/>
          </a:p>
        </p:txBody>
      </p:sp>
    </p:spTree>
    <p:extLst>
      <p:ext uri="{BB962C8B-B14F-4D97-AF65-F5344CB8AC3E}">
        <p14:creationId xmlns:p14="http://schemas.microsoft.com/office/powerpoint/2010/main" val="28307691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915400" cy="5170646"/>
          </a:xfrm>
          <a:prstGeom prst="rect">
            <a:avLst/>
          </a:prstGeom>
        </p:spPr>
        <p:txBody>
          <a:bodyPr wrap="square">
            <a:spAutoFit/>
          </a:bodyPr>
          <a:lstStyle/>
          <a:p>
            <a:r>
              <a:rPr lang="en-US" sz="1400" dirty="0" smtClean="0"/>
              <a:t>RC (3.4.16): I </a:t>
            </a:r>
            <a:r>
              <a:rPr lang="en-US" sz="1400" dirty="0"/>
              <a:t>noticed that the PNAS paper you cited in one slide did not report purity. This paper dealt with mechanism. You had previously mentioned that mechanistic papers almost always use high purity enzyme and report it.</a:t>
            </a:r>
          </a:p>
          <a:p>
            <a:r>
              <a:rPr lang="en-US" sz="1400" dirty="0" smtClean="0">
                <a:solidFill>
                  <a:srgbClr val="0000FF"/>
                </a:solidFill>
              </a:rPr>
              <a:t>XG: It is strange to me that no enzyme purity was reported in this PNAS paper. The authors just briefly mentioned that “</a:t>
            </a:r>
            <a:r>
              <a:rPr lang="en-US" sz="1400" dirty="0">
                <a:solidFill>
                  <a:srgbClr val="0000FF"/>
                </a:solidFill>
              </a:rPr>
              <a:t>Recombinant human Sirt1, Sirt3, and Sirt5 were purified as </a:t>
            </a:r>
            <a:r>
              <a:rPr lang="en-US" sz="1400" dirty="0" smtClean="0">
                <a:solidFill>
                  <a:srgbClr val="0000FF"/>
                </a:solidFill>
              </a:rPr>
              <a:t>described previously </a:t>
            </a:r>
            <a:r>
              <a:rPr lang="en-US" sz="1400" dirty="0">
                <a:solidFill>
                  <a:srgbClr val="0000FF"/>
                </a:solidFill>
              </a:rPr>
              <a:t>(12, 45</a:t>
            </a:r>
            <a:r>
              <a:rPr lang="en-US" sz="1400" dirty="0" smtClean="0">
                <a:solidFill>
                  <a:srgbClr val="0000FF"/>
                </a:solidFill>
              </a:rPr>
              <a:t>).” When I looked through reference 12 where they cited another reference (ref. 45) as original literature. Finally I read reference 45 and did not find the purity data for their own purified protein. </a:t>
            </a:r>
          </a:p>
          <a:p>
            <a:r>
              <a:rPr lang="en-US" sz="1200" u="sng" dirty="0" smtClean="0">
                <a:solidFill>
                  <a:srgbClr val="0000FF"/>
                </a:solidFill>
              </a:rPr>
              <a:t>[12] </a:t>
            </a:r>
            <a:r>
              <a:rPr lang="en-US" sz="1200" u="sng" dirty="0" err="1" smtClean="0">
                <a:solidFill>
                  <a:srgbClr val="0000FF"/>
                </a:solidFill>
              </a:rPr>
              <a:t>Gertz</a:t>
            </a:r>
            <a:r>
              <a:rPr lang="en-US" sz="1200" u="sng" dirty="0" smtClean="0">
                <a:solidFill>
                  <a:srgbClr val="0000FF"/>
                </a:solidFill>
              </a:rPr>
              <a:t> </a:t>
            </a:r>
            <a:r>
              <a:rPr lang="en-US" sz="1200" u="sng" dirty="0">
                <a:solidFill>
                  <a:srgbClr val="0000FF"/>
                </a:solidFill>
              </a:rPr>
              <a:t>M, et al. (2012) A molecular mechanism for direct </a:t>
            </a:r>
            <a:r>
              <a:rPr lang="en-US" sz="1200" u="sng" dirty="0" err="1">
                <a:solidFill>
                  <a:srgbClr val="0000FF"/>
                </a:solidFill>
              </a:rPr>
              <a:t>sirtuin</a:t>
            </a:r>
            <a:r>
              <a:rPr lang="en-US" sz="1200" u="sng" dirty="0">
                <a:solidFill>
                  <a:srgbClr val="0000FF"/>
                </a:solidFill>
              </a:rPr>
              <a:t> activation </a:t>
            </a:r>
            <a:r>
              <a:rPr lang="en-US" sz="1200" u="sng" dirty="0" smtClean="0">
                <a:solidFill>
                  <a:srgbClr val="0000FF"/>
                </a:solidFill>
              </a:rPr>
              <a:t>by resveratrol</a:t>
            </a:r>
            <a:r>
              <a:rPr lang="en-US" sz="1200" u="sng" dirty="0">
                <a:solidFill>
                  <a:srgbClr val="0000FF"/>
                </a:solidFill>
              </a:rPr>
              <a:t>. </a:t>
            </a:r>
            <a:r>
              <a:rPr lang="en-US" sz="1200" u="sng" dirty="0" err="1">
                <a:solidFill>
                  <a:srgbClr val="0000FF"/>
                </a:solidFill>
              </a:rPr>
              <a:t>PLoS</a:t>
            </a:r>
            <a:r>
              <a:rPr lang="en-US" sz="1200" u="sng" dirty="0">
                <a:solidFill>
                  <a:srgbClr val="0000FF"/>
                </a:solidFill>
              </a:rPr>
              <a:t> ONE 7(11):e49761.</a:t>
            </a:r>
            <a:endParaRPr lang="en-US" sz="1200" u="sng" dirty="0">
              <a:solidFill>
                <a:srgbClr val="0000FF"/>
              </a:solidFill>
            </a:endParaRPr>
          </a:p>
          <a:p>
            <a:r>
              <a:rPr lang="en-US" sz="1200" u="sng" dirty="0" smtClean="0">
                <a:solidFill>
                  <a:srgbClr val="0000FF"/>
                </a:solidFill>
              </a:rPr>
              <a:t>[45] </a:t>
            </a:r>
            <a:r>
              <a:rPr lang="en-US" sz="1200" u="sng" dirty="0" err="1" smtClean="0">
                <a:solidFill>
                  <a:srgbClr val="0000FF"/>
                </a:solidFill>
              </a:rPr>
              <a:t>Schlicker</a:t>
            </a:r>
            <a:r>
              <a:rPr lang="en-US" sz="1200" u="sng" dirty="0" smtClean="0">
                <a:solidFill>
                  <a:srgbClr val="0000FF"/>
                </a:solidFill>
              </a:rPr>
              <a:t> </a:t>
            </a:r>
            <a:r>
              <a:rPr lang="en-US" sz="1200" u="sng" dirty="0">
                <a:solidFill>
                  <a:srgbClr val="0000FF"/>
                </a:solidFill>
              </a:rPr>
              <a:t>C, </a:t>
            </a:r>
            <a:r>
              <a:rPr lang="en-US" sz="1200" u="sng" dirty="0" err="1">
                <a:solidFill>
                  <a:srgbClr val="0000FF"/>
                </a:solidFill>
              </a:rPr>
              <a:t>Gertz</a:t>
            </a:r>
            <a:r>
              <a:rPr lang="en-US" sz="1200" u="sng" dirty="0">
                <a:solidFill>
                  <a:srgbClr val="0000FF"/>
                </a:solidFill>
              </a:rPr>
              <a:t> M, </a:t>
            </a:r>
            <a:r>
              <a:rPr lang="en-US" sz="1200" u="sng" dirty="0" err="1">
                <a:solidFill>
                  <a:srgbClr val="0000FF"/>
                </a:solidFill>
              </a:rPr>
              <a:t>Papatheodorou</a:t>
            </a:r>
            <a:r>
              <a:rPr lang="en-US" sz="1200" u="sng" dirty="0">
                <a:solidFill>
                  <a:srgbClr val="0000FF"/>
                </a:solidFill>
              </a:rPr>
              <a:t> P, </a:t>
            </a:r>
            <a:r>
              <a:rPr lang="en-US" sz="1200" u="sng" dirty="0" err="1">
                <a:solidFill>
                  <a:srgbClr val="0000FF"/>
                </a:solidFill>
              </a:rPr>
              <a:t>Kachholz</a:t>
            </a:r>
            <a:r>
              <a:rPr lang="en-US" sz="1200" u="sng" dirty="0">
                <a:solidFill>
                  <a:srgbClr val="0000FF"/>
                </a:solidFill>
              </a:rPr>
              <a:t> B, Becker CF, et al. (2008</a:t>
            </a:r>
            <a:r>
              <a:rPr lang="en-US" sz="1200" u="sng" dirty="0" smtClean="0">
                <a:solidFill>
                  <a:srgbClr val="0000FF"/>
                </a:solidFill>
              </a:rPr>
              <a:t>) Substrates </a:t>
            </a:r>
            <a:r>
              <a:rPr lang="en-US" sz="1200" u="sng" dirty="0">
                <a:solidFill>
                  <a:srgbClr val="0000FF"/>
                </a:solidFill>
              </a:rPr>
              <a:t>and regulation mechanisms for the human mitochondrial </a:t>
            </a:r>
            <a:r>
              <a:rPr lang="en-US" sz="1200" u="sng" dirty="0" err="1" smtClean="0">
                <a:solidFill>
                  <a:srgbClr val="0000FF"/>
                </a:solidFill>
              </a:rPr>
              <a:t>sirtuins</a:t>
            </a:r>
            <a:r>
              <a:rPr lang="en-US" sz="1200" u="sng" dirty="0" smtClean="0">
                <a:solidFill>
                  <a:srgbClr val="0000FF"/>
                </a:solidFill>
              </a:rPr>
              <a:t> Sirt3 </a:t>
            </a:r>
            <a:r>
              <a:rPr lang="en-US" sz="1200" u="sng" dirty="0">
                <a:solidFill>
                  <a:srgbClr val="0000FF"/>
                </a:solidFill>
              </a:rPr>
              <a:t>and Sirt5. J </a:t>
            </a:r>
            <a:r>
              <a:rPr lang="en-US" sz="1200" u="sng" dirty="0" err="1">
                <a:solidFill>
                  <a:srgbClr val="0000FF"/>
                </a:solidFill>
              </a:rPr>
              <a:t>Mol</a:t>
            </a:r>
            <a:r>
              <a:rPr lang="en-US" sz="1200" u="sng" dirty="0">
                <a:solidFill>
                  <a:srgbClr val="0000FF"/>
                </a:solidFill>
              </a:rPr>
              <a:t> </a:t>
            </a:r>
            <a:r>
              <a:rPr lang="en-US" sz="1200" u="sng" dirty="0" err="1">
                <a:solidFill>
                  <a:srgbClr val="0000FF"/>
                </a:solidFill>
              </a:rPr>
              <a:t>Biol</a:t>
            </a:r>
            <a:r>
              <a:rPr lang="en-US" sz="1200" u="sng" dirty="0">
                <a:solidFill>
                  <a:srgbClr val="0000FF"/>
                </a:solidFill>
              </a:rPr>
              <a:t> 382: 790–801.</a:t>
            </a:r>
            <a:endParaRPr lang="en-US" sz="1200" u="sng" dirty="0" smtClean="0">
              <a:solidFill>
                <a:srgbClr val="0000FF"/>
              </a:solidFill>
            </a:endParaRPr>
          </a:p>
          <a:p>
            <a:endParaRPr lang="en-US" sz="1400" dirty="0" smtClean="0"/>
          </a:p>
          <a:p>
            <a:r>
              <a:rPr lang="en-US" sz="1400" dirty="0" smtClean="0"/>
              <a:t>RC(3.4.16): How </a:t>
            </a:r>
            <a:r>
              <a:rPr lang="en-US" sz="1400" dirty="0"/>
              <a:t>do you reconcile this? Is it your opinion that with difficult to purify enzymes that lose activity easily, that mechanistic studies often do not use high purity enzyme? Any other examples?</a:t>
            </a:r>
          </a:p>
          <a:p>
            <a:r>
              <a:rPr lang="en-US" sz="1400" dirty="0" smtClean="0">
                <a:solidFill>
                  <a:srgbClr val="0000FF"/>
                </a:solidFill>
              </a:rPr>
              <a:t>XG: If we only look at how much protein used for the assay (2.5uM), at least, we can tell the protein is very active. In their protocol, there are two columns they use. First, they used customized column with </a:t>
            </a:r>
            <a:r>
              <a:rPr lang="en-US" sz="1400" dirty="0">
                <a:solidFill>
                  <a:srgbClr val="0000FF"/>
                </a:solidFill>
              </a:rPr>
              <a:t>talon </a:t>
            </a:r>
            <a:r>
              <a:rPr lang="en-US" sz="1400" dirty="0" smtClean="0">
                <a:solidFill>
                  <a:srgbClr val="0000FF"/>
                </a:solidFill>
              </a:rPr>
              <a:t>resin. Then </a:t>
            </a:r>
            <a:r>
              <a:rPr lang="en-US" sz="1400" dirty="0">
                <a:solidFill>
                  <a:srgbClr val="0000FF"/>
                </a:solidFill>
              </a:rPr>
              <a:t>a </a:t>
            </a:r>
            <a:r>
              <a:rPr lang="en-US" sz="1400" dirty="0" err="1">
                <a:solidFill>
                  <a:srgbClr val="0000FF"/>
                </a:solidFill>
              </a:rPr>
              <a:t>HiTrap</a:t>
            </a:r>
            <a:r>
              <a:rPr lang="en-US" sz="1400" dirty="0">
                <a:solidFill>
                  <a:srgbClr val="0000FF"/>
                </a:solidFill>
              </a:rPr>
              <a:t> Q anion exchange column </a:t>
            </a:r>
            <a:r>
              <a:rPr lang="en-US" sz="1400" dirty="0" smtClean="0">
                <a:solidFill>
                  <a:srgbClr val="0000FF"/>
                </a:solidFill>
              </a:rPr>
              <a:t>was used. Also steps of pooled and concentrated were involved. These procedure should take longer time than what takes in our method. </a:t>
            </a:r>
          </a:p>
          <a:p>
            <a:endParaRPr lang="en-US" sz="1400" dirty="0">
              <a:solidFill>
                <a:srgbClr val="0000FF"/>
              </a:solidFill>
            </a:endParaRPr>
          </a:p>
          <a:p>
            <a:r>
              <a:rPr lang="en-US" sz="1400" dirty="0" smtClean="0"/>
              <a:t>RC (3.4.16): Is </a:t>
            </a:r>
            <a:r>
              <a:rPr lang="en-US" sz="1400" dirty="0"/>
              <a:t>there any scope for requesting purification protocol from other SIRT3 groups that achieved high purity high activity? I mean, are they obliged to provide this protocol info if requested?</a:t>
            </a:r>
          </a:p>
          <a:p>
            <a:r>
              <a:rPr lang="en-US" sz="1400" dirty="0" smtClean="0">
                <a:solidFill>
                  <a:srgbClr val="0000FF"/>
                </a:solidFill>
              </a:rPr>
              <a:t>XG: The published protocol is listed in Slide 11 from reference 45. We can request for purification protocol. I am not sure how detail they can provide unless we try to contact them. </a:t>
            </a:r>
          </a:p>
          <a:p>
            <a:endParaRPr lang="en-US" sz="1400" dirty="0"/>
          </a:p>
          <a:p>
            <a:r>
              <a:rPr lang="en-US" sz="1400" dirty="0" smtClean="0"/>
              <a:t>RC (3.4.16): Regarding </a:t>
            </a:r>
            <a:r>
              <a:rPr lang="en-US" sz="1400" dirty="0"/>
              <a:t>reported Km, I assume all three you showed were </a:t>
            </a:r>
            <a:r>
              <a:rPr lang="en-US" sz="1400" dirty="0" err="1"/>
              <a:t>Km,NAD</a:t>
            </a:r>
            <a:r>
              <a:rPr lang="en-US" sz="1400" dirty="0"/>
              <a:t>+ (not peptide</a:t>
            </a:r>
            <a:r>
              <a:rPr lang="en-US" sz="1400" dirty="0" smtClean="0"/>
              <a:t>).</a:t>
            </a:r>
          </a:p>
          <a:p>
            <a:r>
              <a:rPr lang="en-US" sz="1400" dirty="0" smtClean="0">
                <a:solidFill>
                  <a:srgbClr val="0000FF"/>
                </a:solidFill>
              </a:rPr>
              <a:t>XG: Yes. The Km reported were Km, NAD+. I have made a change on the Table (Slide 9).</a:t>
            </a:r>
            <a:endParaRPr lang="en-US" sz="1400" dirty="0">
              <a:solidFill>
                <a:srgbClr val="0000FF"/>
              </a:solidFill>
            </a:endParaRPr>
          </a:p>
        </p:txBody>
      </p:sp>
    </p:spTree>
    <p:extLst>
      <p:ext uri="{BB962C8B-B14F-4D97-AF65-F5344CB8AC3E}">
        <p14:creationId xmlns:p14="http://schemas.microsoft.com/office/powerpoint/2010/main" val="2387108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886"/>
            <a:ext cx="9067800" cy="5262979"/>
          </a:xfrm>
          <a:prstGeom prst="rect">
            <a:avLst/>
          </a:prstGeom>
        </p:spPr>
        <p:txBody>
          <a:bodyPr wrap="square">
            <a:spAutoFit/>
          </a:bodyPr>
          <a:lstStyle/>
          <a:p>
            <a:r>
              <a:rPr lang="en-US" sz="1400" b="1" u="sng" dirty="0"/>
              <a:t>Cloning, recombinant expression, and purification </a:t>
            </a:r>
            <a:r>
              <a:rPr lang="en-US" sz="1400" b="1" u="sng" dirty="0" smtClean="0"/>
              <a:t>of Sirt3</a:t>
            </a:r>
            <a:endParaRPr lang="en-US" sz="1400" b="1" u="sng" dirty="0"/>
          </a:p>
          <a:p>
            <a:endParaRPr lang="en-US" sz="1400" dirty="0" smtClean="0"/>
          </a:p>
          <a:p>
            <a:pPr marL="285750" indent="-285750">
              <a:buFont typeface="Wingdings" panose="05000000000000000000" pitchFamily="2" charset="2"/>
              <a:buChar char="ü"/>
            </a:pPr>
            <a:r>
              <a:rPr lang="en-US" sz="1400" dirty="0" smtClean="0"/>
              <a:t>The </a:t>
            </a:r>
            <a:r>
              <a:rPr lang="en-US" sz="1400" dirty="0"/>
              <a:t>human SIRT3 gene was PCR-amplified from a </a:t>
            </a:r>
            <a:r>
              <a:rPr lang="en-US" sz="1400" dirty="0" smtClean="0"/>
              <a:t>full length cDNA </a:t>
            </a:r>
            <a:r>
              <a:rPr lang="en-US" sz="1400" dirty="0"/>
              <a:t>clone (clone ID IRAUp969G044D6; RZPD</a:t>
            </a:r>
            <a:r>
              <a:rPr lang="en-US" sz="1400" dirty="0" smtClean="0"/>
              <a:t>, Berlin</a:t>
            </a:r>
            <a:r>
              <a:rPr lang="en-US" sz="1400" dirty="0"/>
              <a:t>, Germany) as template. </a:t>
            </a:r>
            <a:endParaRPr lang="en-US" sz="1400" dirty="0" smtClean="0"/>
          </a:p>
          <a:p>
            <a:pPr marL="285750" indent="-285750">
              <a:buFont typeface="Wingdings" panose="05000000000000000000" pitchFamily="2" charset="2"/>
              <a:buChar char="ü"/>
            </a:pPr>
            <a:r>
              <a:rPr lang="en-US" sz="1400" dirty="0" smtClean="0"/>
              <a:t>The </a:t>
            </a:r>
            <a:r>
              <a:rPr lang="en-US" sz="1400" dirty="0"/>
              <a:t>full-length SIRT3 </a:t>
            </a:r>
            <a:r>
              <a:rPr lang="en-US" sz="1400" dirty="0" smtClean="0"/>
              <a:t>gene and </a:t>
            </a:r>
            <a:r>
              <a:rPr lang="en-US" sz="1400" dirty="0"/>
              <a:t>N- and C-terminal deletion constructs were </a:t>
            </a:r>
            <a:r>
              <a:rPr lang="en-US" sz="1400" dirty="0" smtClean="0"/>
              <a:t>cloned </a:t>
            </a:r>
            <a:r>
              <a:rPr lang="it-IT" sz="1400" dirty="0" smtClean="0"/>
              <a:t>into </a:t>
            </a:r>
            <a:r>
              <a:rPr lang="it-IT" sz="1400" dirty="0"/>
              <a:t>pET151/D-TOPO (Invitrogen, Carlsbad, CA, USA</a:t>
            </a:r>
            <a:r>
              <a:rPr lang="it-IT" sz="1400" dirty="0" smtClean="0"/>
              <a:t>), </a:t>
            </a:r>
            <a:r>
              <a:rPr lang="en-US" sz="1400" dirty="0" smtClean="0"/>
              <a:t>resulting </a:t>
            </a:r>
            <a:r>
              <a:rPr lang="en-US" sz="1400" dirty="0"/>
              <a:t>in constructs with an N-terminal His-tag and </a:t>
            </a:r>
            <a:r>
              <a:rPr lang="en-US" sz="1400" dirty="0" smtClean="0"/>
              <a:t>a linker </a:t>
            </a:r>
            <a:r>
              <a:rPr lang="en-US" sz="1400" dirty="0"/>
              <a:t>comprising a TEV protease cleavage site. </a:t>
            </a:r>
            <a:endParaRPr lang="en-US" sz="1400" dirty="0" smtClean="0"/>
          </a:p>
          <a:p>
            <a:pPr marL="285750" indent="-285750">
              <a:buFont typeface="Wingdings" panose="05000000000000000000" pitchFamily="2" charset="2"/>
              <a:buChar char="ü"/>
            </a:pPr>
            <a:r>
              <a:rPr lang="en-US" sz="1400" dirty="0" smtClean="0"/>
              <a:t>Sirt3 constructs </a:t>
            </a:r>
            <a:r>
              <a:rPr lang="en-US" sz="1400" dirty="0"/>
              <a:t>were expressed in </a:t>
            </a:r>
            <a:r>
              <a:rPr lang="en-US" sz="1400" u="sng" dirty="0">
                <a:solidFill>
                  <a:srgbClr val="0000FF"/>
                </a:solidFill>
              </a:rPr>
              <a:t>Escherichia coli Rosetta2 </a:t>
            </a:r>
            <a:r>
              <a:rPr lang="en-US" sz="1400" u="sng" dirty="0" smtClean="0">
                <a:solidFill>
                  <a:srgbClr val="0000FF"/>
                </a:solidFill>
              </a:rPr>
              <a:t>cells </a:t>
            </a:r>
            <a:r>
              <a:rPr lang="en-US" sz="1400" dirty="0" smtClean="0"/>
              <a:t>(</a:t>
            </a:r>
            <a:r>
              <a:rPr lang="en-US" sz="1400" dirty="0"/>
              <a:t>Merck, Darmstadt, Germany) in </a:t>
            </a:r>
            <a:r>
              <a:rPr lang="en-US" sz="1400" dirty="0" smtClean="0"/>
              <a:t>LB/ampicillin/ chloramphenicol medium </a:t>
            </a:r>
            <a:r>
              <a:rPr lang="en-US" sz="1400" dirty="0"/>
              <a:t>at 37 °C until the OD600 had </a:t>
            </a:r>
            <a:r>
              <a:rPr lang="en-US" sz="1400" dirty="0" smtClean="0"/>
              <a:t>reached 0.6–0.8</a:t>
            </a:r>
            <a:r>
              <a:rPr lang="en-US" sz="1400" dirty="0"/>
              <a:t>. </a:t>
            </a:r>
            <a:endParaRPr lang="en-US" sz="1400" dirty="0" smtClean="0"/>
          </a:p>
          <a:p>
            <a:pPr marL="285750" indent="-285750">
              <a:buFont typeface="Wingdings" panose="05000000000000000000" pitchFamily="2" charset="2"/>
              <a:buChar char="ü"/>
            </a:pPr>
            <a:r>
              <a:rPr lang="en-US" sz="1400" dirty="0" smtClean="0"/>
              <a:t>Sirt3 </a:t>
            </a:r>
            <a:r>
              <a:rPr lang="en-US" sz="1400" dirty="0"/>
              <a:t>expression was induced with 0.5 </a:t>
            </a:r>
            <a:r>
              <a:rPr lang="en-US" sz="1400" dirty="0" err="1"/>
              <a:t>mM</a:t>
            </a:r>
            <a:r>
              <a:rPr lang="en-US" sz="1400" dirty="0"/>
              <a:t> IPTG</a:t>
            </a:r>
            <a:r>
              <a:rPr lang="en-US" sz="1400" dirty="0" smtClean="0"/>
              <a:t>, and </a:t>
            </a:r>
            <a:r>
              <a:rPr lang="en-US" sz="1400" dirty="0"/>
              <a:t>cells were incubated overnight at 20 °C. After the </a:t>
            </a:r>
            <a:r>
              <a:rPr lang="en-US" sz="1400" dirty="0" smtClean="0"/>
              <a:t>cells had </a:t>
            </a:r>
            <a:r>
              <a:rPr lang="en-US" sz="1400" dirty="0"/>
              <a:t>been harvested, they were disrupted using </a:t>
            </a:r>
            <a:r>
              <a:rPr lang="en-US" sz="1400" dirty="0" smtClean="0"/>
              <a:t>an </a:t>
            </a:r>
            <a:r>
              <a:rPr lang="en-US" sz="1400" dirty="0" err="1" smtClean="0"/>
              <a:t>Emulsiflex</a:t>
            </a:r>
            <a:r>
              <a:rPr lang="en-US" sz="1400" dirty="0" smtClean="0"/>
              <a:t> </a:t>
            </a:r>
            <a:r>
              <a:rPr lang="en-US" sz="1400" dirty="0"/>
              <a:t>(</a:t>
            </a:r>
            <a:r>
              <a:rPr lang="en-US" sz="1400" dirty="0" err="1"/>
              <a:t>Avestin</a:t>
            </a:r>
            <a:r>
              <a:rPr lang="en-US" sz="1400" dirty="0"/>
              <a:t>, Inc., Ottawa, Canada), and cell </a:t>
            </a:r>
            <a:r>
              <a:rPr lang="en-US" sz="1400" dirty="0" smtClean="0"/>
              <a:t>debris was </a:t>
            </a:r>
            <a:r>
              <a:rPr lang="en-US" sz="1400" dirty="0"/>
              <a:t>removed by 40 min of centrifugation at 4 °C </a:t>
            </a:r>
            <a:r>
              <a:rPr lang="en-US" sz="1400" dirty="0" smtClean="0"/>
              <a:t>and 18,000 </a:t>
            </a:r>
            <a:r>
              <a:rPr lang="en-US" sz="1400" dirty="0"/>
              <a:t>rpm in an HFA22.50 rotor. </a:t>
            </a:r>
            <a:endParaRPr lang="en-US" sz="1400" dirty="0" smtClean="0"/>
          </a:p>
          <a:p>
            <a:pPr marL="285750" indent="-285750">
              <a:buFont typeface="Wingdings" panose="05000000000000000000" pitchFamily="2" charset="2"/>
              <a:buChar char="ü"/>
            </a:pPr>
            <a:r>
              <a:rPr lang="en-US" sz="1400" dirty="0" smtClean="0"/>
              <a:t>The </a:t>
            </a:r>
            <a:r>
              <a:rPr lang="en-US" sz="1400" dirty="0"/>
              <a:t>supernatant </a:t>
            </a:r>
            <a:r>
              <a:rPr lang="en-US" sz="1400" dirty="0" smtClean="0"/>
              <a:t>was supplemented </a:t>
            </a:r>
            <a:r>
              <a:rPr lang="en-US" sz="1400" dirty="0"/>
              <a:t>with 10 </a:t>
            </a:r>
            <a:r>
              <a:rPr lang="en-US" sz="1400" dirty="0" err="1"/>
              <a:t>mM</a:t>
            </a:r>
            <a:r>
              <a:rPr lang="en-US" sz="1400" dirty="0"/>
              <a:t> imidazole and incubated </a:t>
            </a:r>
            <a:r>
              <a:rPr lang="en-US" sz="1400" dirty="0" smtClean="0"/>
              <a:t>with talon </a:t>
            </a:r>
            <a:r>
              <a:rPr lang="en-US" sz="1400" dirty="0"/>
              <a:t>resin (</a:t>
            </a:r>
            <a:r>
              <a:rPr lang="en-US" sz="1400" dirty="0" err="1"/>
              <a:t>Clontech</a:t>
            </a:r>
            <a:r>
              <a:rPr lang="en-US" sz="1400" dirty="0"/>
              <a:t>, Mountain View, CA, USA) for 1 h </a:t>
            </a:r>
            <a:r>
              <a:rPr lang="en-US" sz="1400" dirty="0" smtClean="0"/>
              <a:t>at 4 </a:t>
            </a:r>
            <a:r>
              <a:rPr lang="en-US" sz="1400" dirty="0"/>
              <a:t>°C. The resin was transferred into a column, </a:t>
            </a:r>
            <a:r>
              <a:rPr lang="en-US" sz="1400" dirty="0" smtClean="0"/>
              <a:t>washed with </a:t>
            </a:r>
            <a:r>
              <a:rPr lang="en-US" sz="1400" dirty="0"/>
              <a:t>10 </a:t>
            </a:r>
            <a:r>
              <a:rPr lang="en-US" sz="1400" dirty="0" err="1"/>
              <a:t>vol</a:t>
            </a:r>
            <a:r>
              <a:rPr lang="en-US" sz="1400" dirty="0"/>
              <a:t> of buffer A [50 </a:t>
            </a:r>
            <a:r>
              <a:rPr lang="en-US" sz="1400" dirty="0" err="1"/>
              <a:t>mM</a:t>
            </a:r>
            <a:r>
              <a:rPr lang="en-US" sz="1400" dirty="0"/>
              <a:t> </a:t>
            </a:r>
            <a:r>
              <a:rPr lang="en-US" sz="1400" dirty="0" err="1"/>
              <a:t>Tris</a:t>
            </a:r>
            <a:r>
              <a:rPr lang="en-US" sz="1400" dirty="0"/>
              <a:t>/</a:t>
            </a:r>
            <a:r>
              <a:rPr lang="en-US" sz="1400" dirty="0" err="1"/>
              <a:t>HCl</a:t>
            </a:r>
            <a:r>
              <a:rPr lang="en-US" sz="1400" dirty="0"/>
              <a:t> (pH 7.8) </a:t>
            </a:r>
            <a:r>
              <a:rPr lang="en-US" sz="1400" dirty="0" smtClean="0"/>
              <a:t>and 500 </a:t>
            </a:r>
            <a:r>
              <a:rPr lang="en-US" sz="1400" dirty="0" err="1"/>
              <a:t>mM</a:t>
            </a:r>
            <a:r>
              <a:rPr lang="en-US" sz="1400" dirty="0"/>
              <a:t> </a:t>
            </a:r>
            <a:r>
              <a:rPr lang="en-US" sz="1400" dirty="0" err="1"/>
              <a:t>NaCl</a:t>
            </a:r>
            <a:r>
              <a:rPr lang="en-US" sz="1400" dirty="0"/>
              <a:t>] and 10 </a:t>
            </a:r>
            <a:r>
              <a:rPr lang="en-US" sz="1400" dirty="0" err="1"/>
              <a:t>vol</a:t>
            </a:r>
            <a:r>
              <a:rPr lang="en-US" sz="1400" dirty="0"/>
              <a:t> of buffer B [50 </a:t>
            </a:r>
            <a:r>
              <a:rPr lang="en-US" sz="1400" dirty="0" err="1"/>
              <a:t>mM</a:t>
            </a:r>
            <a:r>
              <a:rPr lang="en-US" sz="1400" dirty="0"/>
              <a:t> </a:t>
            </a:r>
            <a:r>
              <a:rPr lang="en-US" sz="1400" dirty="0" err="1" smtClean="0"/>
              <a:t>Tris</a:t>
            </a:r>
            <a:r>
              <a:rPr lang="en-US" sz="1400" dirty="0" smtClean="0"/>
              <a:t>/</a:t>
            </a:r>
            <a:r>
              <a:rPr lang="en-US" sz="1400" dirty="0" err="1" smtClean="0"/>
              <a:t>HCl</a:t>
            </a:r>
            <a:r>
              <a:rPr lang="en-US" sz="1400" dirty="0" smtClean="0"/>
              <a:t> (</a:t>
            </a:r>
            <a:r>
              <a:rPr lang="en-US" sz="1400" dirty="0"/>
              <a:t>pH 7.8), 200mMNaCl, and 10mMimidazole], and </a:t>
            </a:r>
            <a:r>
              <a:rPr lang="en-US" sz="1400" dirty="0" smtClean="0"/>
              <a:t>eluted with </a:t>
            </a:r>
            <a:r>
              <a:rPr lang="en-US" sz="1400" dirty="0"/>
              <a:t>50 </a:t>
            </a:r>
            <a:r>
              <a:rPr lang="en-US" sz="1400" dirty="0" err="1"/>
              <a:t>mMTris</a:t>
            </a:r>
            <a:r>
              <a:rPr lang="en-US" sz="1400" dirty="0"/>
              <a:t>/</a:t>
            </a:r>
            <a:r>
              <a:rPr lang="en-US" sz="1400" dirty="0" err="1"/>
              <a:t>HCl</a:t>
            </a:r>
            <a:r>
              <a:rPr lang="en-US" sz="1400" dirty="0"/>
              <a:t> (pH 7.8), 20 </a:t>
            </a:r>
            <a:r>
              <a:rPr lang="en-US" sz="1400" dirty="0" err="1"/>
              <a:t>mMNaCl</a:t>
            </a:r>
            <a:r>
              <a:rPr lang="en-US" sz="1400" dirty="0"/>
              <a:t>, and </a:t>
            </a:r>
            <a:r>
              <a:rPr lang="en-US" sz="1400" dirty="0" smtClean="0"/>
              <a:t>150mM imidazole</a:t>
            </a:r>
            <a:r>
              <a:rPr lang="en-US" sz="1400" dirty="0"/>
              <a:t>. Fractions were supplemented with 0.5 </a:t>
            </a:r>
            <a:r>
              <a:rPr lang="en-US" sz="1400" dirty="0" err="1" smtClean="0"/>
              <a:t>mM</a:t>
            </a:r>
            <a:r>
              <a:rPr lang="en-US" sz="1400" dirty="0" smtClean="0"/>
              <a:t> </a:t>
            </a:r>
            <a:r>
              <a:rPr lang="en-US" sz="1400" dirty="0" err="1" smtClean="0"/>
              <a:t>ethylenediaminetetraacetic</a:t>
            </a:r>
            <a:r>
              <a:rPr lang="en-US" sz="1400" dirty="0" smtClean="0"/>
              <a:t> </a:t>
            </a:r>
            <a:r>
              <a:rPr lang="en-US" sz="1400" dirty="0"/>
              <a:t>acid (EDTA) and 2 </a:t>
            </a:r>
            <a:r>
              <a:rPr lang="en-US" sz="1400" dirty="0" err="1"/>
              <a:t>mM</a:t>
            </a:r>
            <a:r>
              <a:rPr lang="en-US" sz="1400" dirty="0"/>
              <a:t> DTT</a:t>
            </a:r>
            <a:r>
              <a:rPr lang="en-US" sz="1400" dirty="0" smtClean="0"/>
              <a:t>, and </a:t>
            </a:r>
            <a:r>
              <a:rPr lang="en-US" sz="1400" dirty="0"/>
              <a:t>analyzed by SDS-PAGE. </a:t>
            </a:r>
            <a:endParaRPr lang="en-US" sz="1400" dirty="0" smtClean="0"/>
          </a:p>
          <a:p>
            <a:pPr marL="285750" indent="-285750">
              <a:buFont typeface="Wingdings" panose="05000000000000000000" pitchFamily="2" charset="2"/>
              <a:buChar char="ü"/>
            </a:pPr>
            <a:r>
              <a:rPr lang="en-US" sz="1400" dirty="0" smtClean="0"/>
              <a:t>The </a:t>
            </a:r>
            <a:r>
              <a:rPr lang="en-US" sz="1400" dirty="0"/>
              <a:t>protein was then </a:t>
            </a:r>
            <a:r>
              <a:rPr lang="en-US" sz="1400" dirty="0" smtClean="0"/>
              <a:t>pooled and </a:t>
            </a:r>
            <a:r>
              <a:rPr lang="en-US" sz="1400" dirty="0"/>
              <a:t>concentrated in a Centricon-10 concentrator. </a:t>
            </a:r>
            <a:r>
              <a:rPr lang="en-US" sz="1400" dirty="0" smtClean="0"/>
              <a:t>Only Sirt3 </a:t>
            </a:r>
            <a:r>
              <a:rPr lang="en-US" sz="1400" dirty="0"/>
              <a:t>construct 114–380 was applied to a </a:t>
            </a:r>
            <a:r>
              <a:rPr lang="en-US" sz="1400" u="sng" dirty="0" err="1" smtClean="0">
                <a:solidFill>
                  <a:srgbClr val="0000FF"/>
                </a:solidFill>
              </a:rPr>
              <a:t>HiTrap</a:t>
            </a:r>
            <a:r>
              <a:rPr lang="en-US" sz="1400" u="sng" dirty="0" smtClean="0">
                <a:solidFill>
                  <a:srgbClr val="0000FF"/>
                </a:solidFill>
              </a:rPr>
              <a:t> Q anion exchange column </a:t>
            </a:r>
            <a:r>
              <a:rPr lang="en-US" sz="1400" dirty="0"/>
              <a:t>(GE Healthcare, Waukesha, WI, USA</a:t>
            </a:r>
            <a:r>
              <a:rPr lang="en-US" sz="1400" dirty="0" smtClean="0"/>
              <a:t>) equilibrated </a:t>
            </a:r>
            <a:r>
              <a:rPr lang="en-US" sz="1400" dirty="0"/>
              <a:t>with buffer C (50 </a:t>
            </a:r>
            <a:r>
              <a:rPr lang="en-US" sz="1400" dirty="0" err="1"/>
              <a:t>mM</a:t>
            </a:r>
            <a:r>
              <a:rPr lang="en-US" sz="1400" dirty="0"/>
              <a:t> </a:t>
            </a:r>
            <a:r>
              <a:rPr lang="en-US" sz="1400" dirty="0" err="1"/>
              <a:t>NaCl</a:t>
            </a:r>
            <a:r>
              <a:rPr lang="en-US" sz="1400" dirty="0"/>
              <a:t> and 50 </a:t>
            </a:r>
            <a:r>
              <a:rPr lang="en-US" sz="1400" dirty="0" err="1"/>
              <a:t>mM</a:t>
            </a:r>
            <a:r>
              <a:rPr lang="en-US" sz="1400" dirty="0"/>
              <a:t> </a:t>
            </a:r>
            <a:r>
              <a:rPr lang="en-US" sz="1400" dirty="0" err="1"/>
              <a:t>Tris</a:t>
            </a:r>
            <a:r>
              <a:rPr lang="en-US" sz="1400" dirty="0" smtClean="0"/>
              <a:t>/ </a:t>
            </a:r>
            <a:r>
              <a:rPr lang="en-US" sz="1400" dirty="0" err="1" smtClean="0"/>
              <a:t>HCl</a:t>
            </a:r>
            <a:r>
              <a:rPr lang="en-US" sz="1400" dirty="0"/>
              <a:t>, pH 7.8) and eluted with a gradient to buffer D (1 </a:t>
            </a:r>
            <a:r>
              <a:rPr lang="en-US" sz="1400" dirty="0" smtClean="0"/>
              <a:t>M </a:t>
            </a:r>
            <a:r>
              <a:rPr lang="en-US" sz="1400" dirty="0" err="1" smtClean="0"/>
              <a:t>NaCl</a:t>
            </a:r>
            <a:r>
              <a:rPr lang="en-US" sz="1400" dirty="0" smtClean="0"/>
              <a:t> </a:t>
            </a:r>
            <a:r>
              <a:rPr lang="en-US" sz="1400" dirty="0"/>
              <a:t>and 50 </a:t>
            </a:r>
            <a:r>
              <a:rPr lang="en-US" sz="1400" dirty="0" err="1"/>
              <a:t>mM</a:t>
            </a:r>
            <a:r>
              <a:rPr lang="en-US" sz="1400" dirty="0"/>
              <a:t> </a:t>
            </a:r>
            <a:r>
              <a:rPr lang="en-US" sz="1400" dirty="0" err="1"/>
              <a:t>Tris</a:t>
            </a:r>
            <a:r>
              <a:rPr lang="en-US" sz="1400" dirty="0"/>
              <a:t>/</a:t>
            </a:r>
            <a:r>
              <a:rPr lang="en-US" sz="1400" dirty="0" err="1"/>
              <a:t>HCl</a:t>
            </a:r>
            <a:r>
              <a:rPr lang="en-US" sz="1400" dirty="0"/>
              <a:t>, pH 7.8). </a:t>
            </a:r>
            <a:endParaRPr lang="en-US" sz="1400" dirty="0" smtClean="0"/>
          </a:p>
          <a:p>
            <a:pPr marL="285750" indent="-285750">
              <a:buFont typeface="Wingdings" panose="05000000000000000000" pitchFamily="2" charset="2"/>
              <a:buChar char="ü"/>
            </a:pPr>
            <a:r>
              <a:rPr lang="en-US" sz="1400" dirty="0" smtClean="0"/>
              <a:t>All </a:t>
            </a:r>
            <a:r>
              <a:rPr lang="en-US" sz="1400" dirty="0"/>
              <a:t>Sirt3 </a:t>
            </a:r>
            <a:r>
              <a:rPr lang="en-US" sz="1400" dirty="0" smtClean="0"/>
              <a:t>constructs were </a:t>
            </a:r>
            <a:r>
              <a:rPr lang="en-US" sz="1400" dirty="0"/>
              <a:t>digested overnight at 4 °C with TEV protease </a:t>
            </a:r>
            <a:r>
              <a:rPr lang="en-US" sz="1400" dirty="0" smtClean="0"/>
              <a:t>to cleave </a:t>
            </a:r>
            <a:r>
              <a:rPr lang="en-US" sz="1400" dirty="0"/>
              <a:t>off the His-tag and run over a Superose12 </a:t>
            </a:r>
            <a:r>
              <a:rPr lang="en-US" sz="1400" dirty="0" smtClean="0"/>
              <a:t>gel filtration </a:t>
            </a:r>
            <a:r>
              <a:rPr lang="en-US" sz="1400" dirty="0"/>
              <a:t>column (GE Healthcare) in buffer E [20mMTris</a:t>
            </a:r>
            <a:r>
              <a:rPr lang="en-US" sz="1400" dirty="0" smtClean="0"/>
              <a:t>/ </a:t>
            </a:r>
            <a:r>
              <a:rPr lang="en-US" sz="1400" dirty="0" err="1" smtClean="0"/>
              <a:t>HCl</a:t>
            </a:r>
            <a:r>
              <a:rPr lang="en-US" sz="1400" dirty="0" smtClean="0"/>
              <a:t> </a:t>
            </a:r>
            <a:r>
              <a:rPr lang="en-US" sz="1400" dirty="0"/>
              <a:t>(pH 7.8), 50 </a:t>
            </a:r>
            <a:r>
              <a:rPr lang="en-US" sz="1400" dirty="0" err="1"/>
              <a:t>mM</a:t>
            </a:r>
            <a:r>
              <a:rPr lang="en-US" sz="1400" dirty="0"/>
              <a:t> </a:t>
            </a:r>
            <a:r>
              <a:rPr lang="en-US" sz="1400" dirty="0" err="1"/>
              <a:t>NaCl</a:t>
            </a:r>
            <a:r>
              <a:rPr lang="en-US" sz="1400" dirty="0"/>
              <a:t>, and 2 </a:t>
            </a:r>
            <a:r>
              <a:rPr lang="en-US" sz="1400" dirty="0" err="1" smtClean="0"/>
              <a:t>mM</a:t>
            </a:r>
            <a:r>
              <a:rPr lang="en-US" sz="1400" dirty="0" smtClean="0"/>
              <a:t> </a:t>
            </a:r>
            <a:r>
              <a:rPr lang="en-US" sz="1400" dirty="0"/>
              <a:t>DTT]. </a:t>
            </a:r>
            <a:endParaRPr lang="en-US" sz="1400" dirty="0" smtClean="0"/>
          </a:p>
          <a:p>
            <a:pPr marL="285750" indent="-285750">
              <a:buFont typeface="Wingdings" panose="05000000000000000000" pitchFamily="2" charset="2"/>
              <a:buChar char="ü"/>
            </a:pPr>
            <a:r>
              <a:rPr lang="en-US" sz="1400" dirty="0" smtClean="0"/>
              <a:t>The protein was </a:t>
            </a:r>
            <a:r>
              <a:rPr lang="en-US" sz="1400" dirty="0"/>
              <a:t>analyzed by SDS-PAGE, </a:t>
            </a:r>
            <a:r>
              <a:rPr lang="en-US" sz="1400" dirty="0" err="1"/>
              <a:t>reconcentrated</a:t>
            </a:r>
            <a:r>
              <a:rPr lang="en-US" sz="1400" dirty="0"/>
              <a:t>, and </a:t>
            </a:r>
            <a:r>
              <a:rPr lang="en-US" sz="1400" dirty="0" err="1" smtClean="0"/>
              <a:t>shockfrozen</a:t>
            </a:r>
            <a:r>
              <a:rPr lang="en-US" sz="1400" dirty="0" smtClean="0"/>
              <a:t> in </a:t>
            </a:r>
            <a:r>
              <a:rPr lang="en-US" sz="1400" dirty="0"/>
              <a:t>liquid nitrogen for storage at −80 °C. </a:t>
            </a:r>
            <a:endParaRPr lang="en-US" sz="1400" dirty="0" smtClean="0"/>
          </a:p>
          <a:p>
            <a:pPr marL="285750" indent="-285750">
              <a:buFont typeface="Wingdings" panose="05000000000000000000" pitchFamily="2" charset="2"/>
              <a:buChar char="ü"/>
            </a:pPr>
            <a:r>
              <a:rPr lang="en-US" sz="1400" dirty="0" smtClean="0"/>
              <a:t>The Sirt3 construct </a:t>
            </a:r>
            <a:r>
              <a:rPr lang="en-US" sz="1400" dirty="0"/>
              <a:t>102–399 was purchased from </a:t>
            </a:r>
            <a:r>
              <a:rPr lang="en-US" sz="1400" dirty="0" err="1"/>
              <a:t>Biomol</a:t>
            </a:r>
            <a:r>
              <a:rPr lang="en-US" sz="1400" dirty="0"/>
              <a:t> (</a:t>
            </a:r>
            <a:r>
              <a:rPr lang="en-US" sz="1400" dirty="0" smtClean="0"/>
              <a:t>Plymouth Meeting</a:t>
            </a:r>
            <a:r>
              <a:rPr lang="en-US" sz="1400" dirty="0"/>
              <a:t>, PA, USA).</a:t>
            </a:r>
            <a:endParaRPr lang="en-US" sz="1400" dirty="0"/>
          </a:p>
        </p:txBody>
      </p:sp>
      <p:sp>
        <p:nvSpPr>
          <p:cNvPr id="3" name="Rectangle 2"/>
          <p:cNvSpPr/>
          <p:nvPr/>
        </p:nvSpPr>
        <p:spPr>
          <a:xfrm>
            <a:off x="0" y="6457890"/>
            <a:ext cx="9144000" cy="400110"/>
          </a:xfrm>
          <a:prstGeom prst="rect">
            <a:avLst/>
          </a:prstGeom>
        </p:spPr>
        <p:txBody>
          <a:bodyPr wrap="square">
            <a:spAutoFit/>
          </a:bodyPr>
          <a:lstStyle/>
          <a:p>
            <a:r>
              <a:rPr lang="en-US" sz="1000" dirty="0" err="1"/>
              <a:t>Schlicker</a:t>
            </a:r>
            <a:r>
              <a:rPr lang="en-US" sz="1000" dirty="0"/>
              <a:t> C, </a:t>
            </a:r>
            <a:r>
              <a:rPr lang="en-US" sz="1000" dirty="0" err="1"/>
              <a:t>Gertz</a:t>
            </a:r>
            <a:r>
              <a:rPr lang="en-US" sz="1000" dirty="0"/>
              <a:t> M, </a:t>
            </a:r>
            <a:r>
              <a:rPr lang="en-US" sz="1000" dirty="0" err="1"/>
              <a:t>Papatheodorou</a:t>
            </a:r>
            <a:r>
              <a:rPr lang="en-US" sz="1000" dirty="0"/>
              <a:t> P, </a:t>
            </a:r>
            <a:r>
              <a:rPr lang="en-US" sz="1000" dirty="0" err="1"/>
              <a:t>Kachholz</a:t>
            </a:r>
            <a:r>
              <a:rPr lang="en-US" sz="1000" dirty="0"/>
              <a:t> B, Becker CF, et al. (2008) Substrates and regulation mechanisms for the human mitochondrial </a:t>
            </a:r>
            <a:r>
              <a:rPr lang="en-US" sz="1000" dirty="0" err="1"/>
              <a:t>sirtuins</a:t>
            </a:r>
            <a:r>
              <a:rPr lang="en-US" sz="1000" dirty="0"/>
              <a:t> Sirt3 and Sirt5. J </a:t>
            </a:r>
            <a:r>
              <a:rPr lang="en-US" sz="1000" dirty="0" err="1"/>
              <a:t>Mol</a:t>
            </a:r>
            <a:r>
              <a:rPr lang="en-US" sz="1000" dirty="0"/>
              <a:t> </a:t>
            </a:r>
            <a:r>
              <a:rPr lang="en-US" sz="1000" dirty="0" err="1"/>
              <a:t>Biol</a:t>
            </a:r>
            <a:r>
              <a:rPr lang="en-US" sz="1000" dirty="0"/>
              <a:t> 382: 790–801.</a:t>
            </a:r>
          </a:p>
        </p:txBody>
      </p:sp>
    </p:spTree>
    <p:extLst>
      <p:ext uri="{BB962C8B-B14F-4D97-AF65-F5344CB8AC3E}">
        <p14:creationId xmlns:p14="http://schemas.microsoft.com/office/powerpoint/2010/main" val="27446452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064" y="266700"/>
            <a:ext cx="7658100" cy="316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370114" y="3505200"/>
            <a:ext cx="8382000" cy="2031325"/>
          </a:xfrm>
          <a:prstGeom prst="rect">
            <a:avLst/>
          </a:prstGeom>
        </p:spPr>
        <p:txBody>
          <a:bodyPr wrap="square">
            <a:spAutoFit/>
          </a:bodyPr>
          <a:lstStyle/>
          <a:p>
            <a:r>
              <a:rPr lang="en-US" sz="1400" dirty="0"/>
              <a:t>Increased activity of N- and C-terminally truncated Sirt3. (a) Specific activity against a peptide substrate of the</a:t>
            </a:r>
          </a:p>
          <a:p>
            <a:r>
              <a:rPr lang="en-US" sz="1400" dirty="0"/>
              <a:t>longest Sirt3 form after proteolytic processing that covers residues 102–399. N-terminal truncation increases the </a:t>
            </a:r>
            <a:r>
              <a:rPr lang="en-US" sz="1400" dirty="0" smtClean="0"/>
              <a:t>specific activity </a:t>
            </a:r>
            <a:r>
              <a:rPr lang="en-US" sz="1400" dirty="0"/>
              <a:t>dramatically, and an additional C-terminal truncation activates the catalytic core further. (b) Homology model </a:t>
            </a:r>
            <a:r>
              <a:rPr lang="en-US" sz="1400" dirty="0" smtClean="0"/>
              <a:t>of Sirt3 </a:t>
            </a:r>
            <a:r>
              <a:rPr lang="en-US" sz="1400" dirty="0"/>
              <a:t>based on the crystal structure of Sirt2. The part comprising the catalytic core is shown in red. The NAD+ and </a:t>
            </a:r>
            <a:r>
              <a:rPr lang="en-US" sz="1400" dirty="0" smtClean="0"/>
              <a:t>peptide ligands </a:t>
            </a:r>
            <a:r>
              <a:rPr lang="en-US" sz="1400" dirty="0"/>
              <a:t>were manually placed into their binding sides based on the crystal structure of their complex with a bacterial </a:t>
            </a:r>
            <a:r>
              <a:rPr lang="en-US" sz="1400" dirty="0" smtClean="0"/>
              <a:t>Sir2 homolog </a:t>
            </a:r>
            <a:r>
              <a:rPr lang="en-US" sz="1400" dirty="0"/>
              <a:t>from T. </a:t>
            </a:r>
            <a:r>
              <a:rPr lang="en-US" sz="1400" dirty="0" err="1"/>
              <a:t>maritima</a:t>
            </a:r>
            <a:r>
              <a:rPr lang="en-US" sz="1400" dirty="0"/>
              <a:t>. Parts removed in N- and C-terminal truncation constructs are shown in cyan and blue</a:t>
            </a:r>
            <a:r>
              <a:rPr lang="en-US" sz="1400" dirty="0" smtClean="0"/>
              <a:t>, respectively</a:t>
            </a:r>
            <a:r>
              <a:rPr lang="en-US" sz="1400" dirty="0"/>
              <a:t>. (c) Level of acetylation of GDH tested in ELISA. The shortest Sirt3 form Sirt3(114–380) deacetylates </a:t>
            </a:r>
            <a:r>
              <a:rPr lang="en-US" sz="1400" dirty="0" smtClean="0"/>
              <a:t>more efficiently </a:t>
            </a:r>
            <a:r>
              <a:rPr lang="en-US" sz="1400" dirty="0"/>
              <a:t>than Sirt3(114–399) and Sirt3(102–399), which show activities comparable to each other.</a:t>
            </a:r>
            <a:endParaRPr lang="en-US" sz="1400" dirty="0"/>
          </a:p>
        </p:txBody>
      </p:sp>
      <p:sp>
        <p:nvSpPr>
          <p:cNvPr id="4" name="Rectangle 3"/>
          <p:cNvSpPr/>
          <p:nvPr/>
        </p:nvSpPr>
        <p:spPr>
          <a:xfrm>
            <a:off x="0" y="6457890"/>
            <a:ext cx="9144000" cy="400110"/>
          </a:xfrm>
          <a:prstGeom prst="rect">
            <a:avLst/>
          </a:prstGeom>
        </p:spPr>
        <p:txBody>
          <a:bodyPr wrap="square">
            <a:spAutoFit/>
          </a:bodyPr>
          <a:lstStyle/>
          <a:p>
            <a:r>
              <a:rPr lang="en-US" sz="1000" dirty="0" err="1"/>
              <a:t>Schlicker</a:t>
            </a:r>
            <a:r>
              <a:rPr lang="en-US" sz="1000" dirty="0"/>
              <a:t> C, </a:t>
            </a:r>
            <a:r>
              <a:rPr lang="en-US" sz="1000" dirty="0" err="1"/>
              <a:t>Gertz</a:t>
            </a:r>
            <a:r>
              <a:rPr lang="en-US" sz="1000" dirty="0"/>
              <a:t> M, </a:t>
            </a:r>
            <a:r>
              <a:rPr lang="en-US" sz="1000" dirty="0" err="1"/>
              <a:t>Papatheodorou</a:t>
            </a:r>
            <a:r>
              <a:rPr lang="en-US" sz="1000" dirty="0"/>
              <a:t> P, </a:t>
            </a:r>
            <a:r>
              <a:rPr lang="en-US" sz="1000" dirty="0" err="1"/>
              <a:t>Kachholz</a:t>
            </a:r>
            <a:r>
              <a:rPr lang="en-US" sz="1000" dirty="0"/>
              <a:t> B, Becker CF, et al. (2008) Substrates and regulation mechanisms for the human mitochondrial </a:t>
            </a:r>
            <a:r>
              <a:rPr lang="en-US" sz="1000" dirty="0" err="1"/>
              <a:t>sirtuins</a:t>
            </a:r>
            <a:r>
              <a:rPr lang="en-US" sz="1000" dirty="0"/>
              <a:t> Sirt3 and Sirt5. J </a:t>
            </a:r>
            <a:r>
              <a:rPr lang="en-US" sz="1000" dirty="0" err="1"/>
              <a:t>Mol</a:t>
            </a:r>
            <a:r>
              <a:rPr lang="en-US" sz="1000" dirty="0"/>
              <a:t> </a:t>
            </a:r>
            <a:r>
              <a:rPr lang="en-US" sz="1000" dirty="0" err="1"/>
              <a:t>Biol</a:t>
            </a:r>
            <a:r>
              <a:rPr lang="en-US" sz="1000" dirty="0"/>
              <a:t> 382: 790–801.</a:t>
            </a:r>
          </a:p>
        </p:txBody>
      </p:sp>
    </p:spTree>
    <p:extLst>
      <p:ext uri="{BB962C8B-B14F-4D97-AF65-F5344CB8AC3E}">
        <p14:creationId xmlns:p14="http://schemas.microsoft.com/office/powerpoint/2010/main" val="1468367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450"/>
            <a:ext cx="9144000" cy="646331"/>
          </a:xfrm>
          <a:prstGeom prst="rect">
            <a:avLst/>
          </a:prstGeom>
        </p:spPr>
        <p:txBody>
          <a:bodyPr wrap="square">
            <a:spAutoFit/>
          </a:bodyPr>
          <a:lstStyle/>
          <a:p>
            <a:r>
              <a:rPr lang="en-US" dirty="0"/>
              <a:t>-- </a:t>
            </a:r>
            <a:r>
              <a:rPr lang="en-US" b="1" dirty="0"/>
              <a:t>Guan and Alok said others from </a:t>
            </a:r>
            <a:r>
              <a:rPr lang="en-US" b="1" dirty="0" err="1"/>
              <a:t>Sirtris</a:t>
            </a:r>
            <a:r>
              <a:rPr lang="en-US" b="1" dirty="0"/>
              <a:t> (or other groups) had same problem of low activity of highly pure SIRT3. Please validate this statement with details from their papers. V important.</a:t>
            </a:r>
            <a:endParaRPr lang="en-US" dirty="0"/>
          </a:p>
        </p:txBody>
      </p:sp>
      <p:sp>
        <p:nvSpPr>
          <p:cNvPr id="3" name="TextBox 2"/>
          <p:cNvSpPr txBox="1"/>
          <p:nvPr/>
        </p:nvSpPr>
        <p:spPr>
          <a:xfrm>
            <a:off x="21771" y="762000"/>
            <a:ext cx="7826829" cy="6086282"/>
          </a:xfrm>
          <a:prstGeom prst="rect">
            <a:avLst/>
          </a:prstGeom>
          <a:noFill/>
        </p:spPr>
        <p:txBody>
          <a:bodyPr wrap="square" rtlCol="0">
            <a:spAutoFit/>
          </a:bodyPr>
          <a:lstStyle/>
          <a:p>
            <a:r>
              <a:rPr lang="en-US" sz="1400" dirty="0" smtClean="0"/>
              <a:t>AU: </a:t>
            </a:r>
            <a:r>
              <a:rPr lang="en-US" sz="1400" dirty="0"/>
              <a:t>Regarding high purity and low activity relationship, as far as I remember, it was Enzo’s suggestion not from academic publications as they used different construct of Sirt3.</a:t>
            </a:r>
            <a:endParaRPr lang="en-US" sz="1400" dirty="0" smtClean="0"/>
          </a:p>
          <a:p>
            <a:r>
              <a:rPr lang="en-US" sz="1400" dirty="0" smtClean="0"/>
              <a:t>XG: </a:t>
            </a:r>
            <a:r>
              <a:rPr lang="en-US" sz="1150" dirty="0" smtClean="0"/>
              <a:t>Our first hand info was from Enzo. At that time, Enzo scientist (Jonathan Bohn &lt;</a:t>
            </a:r>
            <a:r>
              <a:rPr lang="en-US" sz="1150" u="sng" dirty="0" smtClean="0">
                <a:hlinkClick r:id="rId2"/>
              </a:rPr>
              <a:t>jbohn@enzolifesciences.com</a:t>
            </a:r>
            <a:r>
              <a:rPr lang="en-US" sz="1150" dirty="0" smtClean="0"/>
              <a:t>&gt;) responded according to low purity issue as following  “All lots of SIRT1 (BML-SE239) and SIRT3 (BML-SE270) are partially purified by single-step affinity chromatography and gel filtration.  Please note these enzymes are purely sold by activity and not by weight. So, regardless of purity, there is still a defined amount of enzymatic activity.  </a:t>
            </a:r>
            <a:r>
              <a:rPr lang="en-US" sz="1150" u="sng" dirty="0" smtClean="0"/>
              <a:t>For most enzymes, activity degrades as a function of time</a:t>
            </a:r>
            <a:r>
              <a:rPr lang="en-US" sz="1150" dirty="0" smtClean="0"/>
              <a:t>.  Therefore you will only have a finite period of time to manipulate the enzymes before the activity disappears completely.  The severity of the drop depends on the molecule’s identity, but for some of them multi-stage chromatography is simply not an option. Since the activity is the most interesting aspect of the protein for most customers, these enzymes were developed to maximize specific activity, not purity.”</a:t>
            </a:r>
          </a:p>
          <a:p>
            <a:r>
              <a:rPr lang="en-US" sz="1150" dirty="0" smtClean="0"/>
              <a:t> </a:t>
            </a:r>
          </a:p>
          <a:p>
            <a:pPr lvl="0"/>
            <a:r>
              <a:rPr lang="en-US" sz="1150" dirty="0" smtClean="0"/>
              <a:t>The gel picture shown less than 70% pure for the target protein (The target protein band should show below 36kDa marker).</a:t>
            </a:r>
          </a:p>
          <a:p>
            <a:r>
              <a:rPr lang="en-US" sz="1150" dirty="0" smtClean="0"/>
              <a:t> </a:t>
            </a:r>
          </a:p>
          <a:p>
            <a:pPr lvl="0"/>
            <a:r>
              <a:rPr lang="en-US" sz="1150" dirty="0" smtClean="0"/>
              <a:t>The responses for couple of our questions is listed below</a:t>
            </a:r>
          </a:p>
          <a:p>
            <a:r>
              <a:rPr lang="en-US" sz="1150" dirty="0" smtClean="0"/>
              <a:t>PMC-AT: Can you produce SIRT1/SIRT3 protein with higher purity such as &gt;90%? If you can, we are willing to purchase. Would you provide  the cost for such high purity? How long does it take?</a:t>
            </a:r>
          </a:p>
          <a:p>
            <a:r>
              <a:rPr lang="en-US" sz="1150" dirty="0" smtClean="0"/>
              <a:t>Enzo: Our current purification method is intended primarily to service the needs of the related kit </a:t>
            </a:r>
            <a:r>
              <a:rPr lang="en-US" sz="1150" u="sng" dirty="0" smtClean="0"/>
              <a:t>to provide maximal activity</a:t>
            </a:r>
            <a:r>
              <a:rPr lang="en-US" sz="1150" dirty="0" smtClean="0"/>
              <a:t>.  It is entirely possible that we could </a:t>
            </a:r>
            <a:r>
              <a:rPr lang="en-US" sz="1150" u="sng" dirty="0" smtClean="0"/>
              <a:t>further develop the purity specification</a:t>
            </a:r>
            <a:r>
              <a:rPr lang="en-US" sz="1150" dirty="0" smtClean="0"/>
              <a:t>, but in that case we can </a:t>
            </a:r>
            <a:r>
              <a:rPr lang="en-US" sz="1150" u="sng" dirty="0" smtClean="0"/>
              <a:t>no longer guarantee the specific activity</a:t>
            </a:r>
            <a:r>
              <a:rPr lang="en-US" sz="1150" dirty="0" smtClean="0"/>
              <a:t> we have seen historically.  </a:t>
            </a:r>
            <a:r>
              <a:rPr lang="en-US" sz="1150" u="sng" dirty="0" smtClean="0"/>
              <a:t>Active enzymes which are more extensively handled have a tendency to lose their enzymatic activity.</a:t>
            </a:r>
            <a:r>
              <a:rPr lang="en-US" sz="1150" dirty="0" smtClean="0"/>
              <a:t>  If that’s acceptable, we would typically require fairly large bulk purchases or some other compensatory mechanism (</a:t>
            </a:r>
            <a:r>
              <a:rPr lang="en-US" sz="1150" dirty="0" err="1" smtClean="0"/>
              <a:t>eg</a:t>
            </a:r>
            <a:r>
              <a:rPr lang="en-US" sz="1150" dirty="0" smtClean="0"/>
              <a:t>, authorship or endorsement) to compensate for the cost of method development.   </a:t>
            </a:r>
          </a:p>
          <a:p>
            <a:r>
              <a:rPr lang="en-US" sz="1150" dirty="0" smtClean="0"/>
              <a:t>PMC-AT: Is that the case for human SIRT1(BML-SE239)? In short, lower or no activity when high purity is required.</a:t>
            </a:r>
          </a:p>
          <a:p>
            <a:r>
              <a:rPr lang="en-US" sz="1150" dirty="0" smtClean="0"/>
              <a:t>Enzo: Yes.  </a:t>
            </a:r>
            <a:r>
              <a:rPr lang="en-US" sz="1150" u="sng" dirty="0" smtClean="0"/>
              <a:t>The impurities appear to be distinct</a:t>
            </a:r>
            <a:r>
              <a:rPr lang="en-US" sz="1150" dirty="0" smtClean="0"/>
              <a:t>, but at similar levels for BML-SE239 as well.</a:t>
            </a:r>
          </a:p>
          <a:p>
            <a:r>
              <a:rPr lang="en-US" sz="1150" dirty="0" smtClean="0"/>
              <a:t> </a:t>
            </a:r>
          </a:p>
          <a:p>
            <a:pPr lvl="0"/>
            <a:r>
              <a:rPr lang="en-US" sz="1150" dirty="0" smtClean="0"/>
              <a:t>Literature* indicated that enzyme activity can be lost during purification steps depending the method/reagent used in the purification procedure. *</a:t>
            </a:r>
            <a:r>
              <a:rPr lang="en-US" sz="1150" u="sng" dirty="0" smtClean="0"/>
              <a:t>The problems associated with enzyme purification, E. </a:t>
            </a:r>
            <a:r>
              <a:rPr lang="en-US" sz="1150" u="sng" dirty="0" err="1" smtClean="0"/>
              <a:t>Dako</a:t>
            </a:r>
            <a:r>
              <a:rPr lang="en-US" sz="1150" u="sng" dirty="0" smtClean="0"/>
              <a:t>, AM. Bernier et al. Chemical Biology, chapter 2, 19-40. Edited by Prof. </a:t>
            </a:r>
            <a:r>
              <a:rPr lang="en-US" sz="1150" u="sng" dirty="0" err="1" smtClean="0"/>
              <a:t>Deniz</a:t>
            </a:r>
            <a:r>
              <a:rPr lang="en-US" sz="1150" u="sng" dirty="0" smtClean="0"/>
              <a:t> </a:t>
            </a:r>
            <a:r>
              <a:rPr lang="en-US" sz="1150" u="sng" dirty="0" err="1" smtClean="0"/>
              <a:t>Ekinci</a:t>
            </a:r>
            <a:r>
              <a:rPr lang="en-US" sz="1150" dirty="0" smtClean="0"/>
              <a:t>.</a:t>
            </a:r>
          </a:p>
          <a:p>
            <a:r>
              <a:rPr lang="en-US" sz="1150" dirty="0" smtClean="0"/>
              <a:t>  </a:t>
            </a:r>
          </a:p>
          <a:p>
            <a:r>
              <a:rPr lang="en-US" sz="1150" dirty="0" smtClean="0"/>
              <a:t>In summary, for some enzyme, the longer you proceed for purification, the less activity it will maintain. Then, to achieve higher purity, more steps will be needed for purification, then enzyme most likely loss more activity than those has less purity. There’s no direct statement saying “enzyme with higher purity has low activity”.  </a:t>
            </a:r>
          </a:p>
          <a:p>
            <a:r>
              <a:rPr lang="en-US" sz="1150" dirty="0" smtClean="0"/>
              <a:t> </a:t>
            </a:r>
          </a:p>
          <a:p>
            <a:endParaRPr lang="en-US" sz="1400"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1143000"/>
            <a:ext cx="1285875" cy="252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00975" y="3805141"/>
            <a:ext cx="1181100" cy="2428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68230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942"/>
            <a:ext cx="9144000" cy="5632311"/>
          </a:xfrm>
          <a:prstGeom prst="rect">
            <a:avLst/>
          </a:prstGeom>
        </p:spPr>
        <p:txBody>
          <a:bodyPr wrap="square">
            <a:spAutoFit/>
          </a:bodyPr>
          <a:lstStyle/>
          <a:p>
            <a:r>
              <a:rPr lang="en-US" b="1" u="sng" dirty="0"/>
              <a:t>RC: Has guan done any triplicate </a:t>
            </a:r>
            <a:r>
              <a:rPr lang="en-US" b="1" u="sng" dirty="0" err="1"/>
              <a:t>expts</a:t>
            </a:r>
            <a:r>
              <a:rPr lang="en-US" b="1" u="sng" dirty="0"/>
              <a:t> w urea enzyme to assess signal to noise, given that claim is that signal to noise is poor for urea enzyme?</a:t>
            </a:r>
          </a:p>
          <a:p>
            <a:r>
              <a:rPr lang="en-US" sz="1400" dirty="0" smtClean="0"/>
              <a:t>XG: Data from two </a:t>
            </a:r>
            <a:r>
              <a:rPr lang="en-US" sz="1400" dirty="0" err="1" smtClean="0"/>
              <a:t>expts</a:t>
            </a:r>
            <a:r>
              <a:rPr lang="en-US" sz="1400" dirty="0" smtClean="0"/>
              <a:t> w urea enzyme were analyzed (slides 3 and 4). Compare to Enzo, S/N ratio is low for urea enzyme.</a:t>
            </a:r>
          </a:p>
          <a:p>
            <a:endParaRPr lang="en-US" b="1" u="sng" dirty="0" smtClean="0"/>
          </a:p>
          <a:p>
            <a:r>
              <a:rPr lang="en-US" b="1" u="sng" dirty="0" smtClean="0"/>
              <a:t>RC</a:t>
            </a:r>
            <a:r>
              <a:rPr lang="en-US" b="1" u="sng" dirty="0"/>
              <a:t>: Guan to summarize in writing her comments about developer. </a:t>
            </a:r>
          </a:p>
          <a:p>
            <a:r>
              <a:rPr lang="en-US" sz="1400" dirty="0" smtClean="0"/>
              <a:t>XG: </a:t>
            </a:r>
            <a:r>
              <a:rPr lang="en-US" sz="1400" dirty="0" err="1" smtClean="0"/>
              <a:t>FdL</a:t>
            </a:r>
            <a:r>
              <a:rPr lang="en-US" sz="1400" dirty="0" smtClean="0"/>
              <a:t> assay has two steps. The addition of 1xDeveloper is taken into second step, in which the fluorescent signal produced by </a:t>
            </a:r>
            <a:r>
              <a:rPr lang="en-US" sz="1400" dirty="0" err="1" smtClean="0"/>
              <a:t>deacetylated</a:t>
            </a:r>
            <a:r>
              <a:rPr lang="en-US" sz="1400" dirty="0" smtClean="0"/>
              <a:t> peptide was released. The performance of Developer matters the experimental results. One example is the inter-day standard curve experiments. Assume the standard stock solution is good. At different day, the slope of standard curve can vary from 167 to 342, which is significate. That indicated that the concentration or Content of active component of </a:t>
            </a:r>
            <a:r>
              <a:rPr lang="en-US" sz="1400" dirty="0"/>
              <a:t>Developer </a:t>
            </a:r>
            <a:r>
              <a:rPr lang="en-US" sz="1400" dirty="0" smtClean="0"/>
              <a:t>solution changed. </a:t>
            </a:r>
          </a:p>
          <a:p>
            <a:endParaRPr lang="en-US" sz="1400" dirty="0"/>
          </a:p>
          <a:p>
            <a:r>
              <a:rPr lang="en-US" sz="1400" dirty="0"/>
              <a:t>Coming back to our kinetic assay, it may be necessary to have standard curve accompany with the kinetic experiments to make sure the same Developer solution being used. Then minimize the inter-day experimental variation.</a:t>
            </a:r>
            <a:endParaRPr lang="en-US" sz="1400" dirty="0" smtClean="0"/>
          </a:p>
          <a:p>
            <a:endParaRPr lang="en-US" sz="1400" dirty="0" smtClean="0"/>
          </a:p>
          <a:p>
            <a:r>
              <a:rPr lang="en-US" b="1" u="sng" dirty="0" smtClean="0"/>
              <a:t>RC</a:t>
            </a:r>
            <a:r>
              <a:rPr lang="en-US" b="1" u="sng" dirty="0"/>
              <a:t>: Need to ensure w/ </a:t>
            </a:r>
            <a:r>
              <a:rPr lang="en-US" b="1" u="sng" dirty="0" err="1"/>
              <a:t>FdL</a:t>
            </a:r>
            <a:r>
              <a:rPr lang="en-US" b="1" u="sng" dirty="0"/>
              <a:t> that we use comparable developer across NAD </a:t>
            </a:r>
            <a:r>
              <a:rPr lang="en-US" b="1" u="sng" dirty="0" err="1"/>
              <a:t>oncentrations</a:t>
            </a:r>
            <a:r>
              <a:rPr lang="en-US" b="1" u="sng" dirty="0"/>
              <a:t>; Guan to elaborate on this</a:t>
            </a:r>
            <a:r>
              <a:rPr lang="en-US" b="1" u="sng" dirty="0" smtClean="0"/>
              <a:t>.</a:t>
            </a:r>
          </a:p>
          <a:p>
            <a:r>
              <a:rPr lang="en-US" sz="1400" dirty="0" smtClean="0"/>
              <a:t>XG: As mentioned above, the necessary standard curve need to be performed. At the experimental design stage,  the proper standard curve need to take into account. </a:t>
            </a:r>
          </a:p>
          <a:p>
            <a:pPr marL="742950" lvl="1" indent="-285750">
              <a:buFont typeface="Wingdings" panose="05000000000000000000" pitchFamily="2" charset="2"/>
              <a:buChar char="ü"/>
            </a:pPr>
            <a:r>
              <a:rPr lang="en-US" sz="1400" dirty="0" smtClean="0"/>
              <a:t>how many reactions need to be done at once with standard curve</a:t>
            </a:r>
          </a:p>
          <a:p>
            <a:pPr marL="742950" lvl="1" indent="-285750">
              <a:buFont typeface="Wingdings" panose="05000000000000000000" pitchFamily="2" charset="2"/>
              <a:buChar char="ü"/>
            </a:pPr>
            <a:r>
              <a:rPr lang="en-US" sz="1400" dirty="0" smtClean="0"/>
              <a:t>Should all of the standard curves need to be done every time? like, In assay buffer, with [DHP] in assay buffer</a:t>
            </a:r>
          </a:p>
          <a:p>
            <a:pPr marL="742950" lvl="1" indent="-285750">
              <a:buFont typeface="Wingdings" panose="05000000000000000000" pitchFamily="2" charset="2"/>
              <a:buChar char="ü"/>
            </a:pPr>
            <a:r>
              <a:rPr lang="en-US" sz="1400" dirty="0" smtClean="0"/>
              <a:t>how many space in 96-well plate is available</a:t>
            </a:r>
          </a:p>
          <a:p>
            <a:pPr marL="742950" lvl="1" indent="-285750">
              <a:buFont typeface="Wingdings" panose="05000000000000000000" pitchFamily="2" charset="2"/>
              <a:buChar char="ü"/>
            </a:pPr>
            <a:r>
              <a:rPr lang="en-US" sz="1400" dirty="0" smtClean="0"/>
              <a:t>how much more time needed</a:t>
            </a:r>
            <a:endParaRPr lang="en-US" sz="1400" dirty="0"/>
          </a:p>
          <a:p>
            <a:endParaRPr lang="en-US" sz="1400" dirty="0"/>
          </a:p>
          <a:p>
            <a:endParaRPr lang="en-US" sz="1400" dirty="0"/>
          </a:p>
        </p:txBody>
      </p:sp>
    </p:spTree>
    <p:extLst>
      <p:ext uri="{BB962C8B-B14F-4D97-AF65-F5344CB8AC3E}">
        <p14:creationId xmlns:p14="http://schemas.microsoft.com/office/powerpoint/2010/main" val="3568269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533400"/>
          <a:ext cx="8686800" cy="2520408"/>
        </p:xfrm>
        <a:graphic>
          <a:graphicData uri="http://schemas.openxmlformats.org/drawingml/2006/table">
            <a:tbl>
              <a:tblPr/>
              <a:tblGrid>
                <a:gridCol w="542925"/>
                <a:gridCol w="542925"/>
                <a:gridCol w="542925"/>
                <a:gridCol w="542925"/>
                <a:gridCol w="542925"/>
                <a:gridCol w="542925"/>
                <a:gridCol w="542925"/>
                <a:gridCol w="542925"/>
                <a:gridCol w="542925"/>
                <a:gridCol w="542925"/>
                <a:gridCol w="542925"/>
                <a:gridCol w="542925"/>
                <a:gridCol w="542925"/>
                <a:gridCol w="542925"/>
                <a:gridCol w="542925"/>
                <a:gridCol w="542925"/>
              </a:tblGrid>
              <a:tr h="381000">
                <a:tc rowSpan="2">
                  <a:txBody>
                    <a:bodyPr/>
                    <a:lstStyle/>
                    <a:p>
                      <a:pPr algn="ctr" fontAlgn="b"/>
                      <a:r>
                        <a:rPr lang="en-US" sz="1400" b="1" i="0" u="none" strike="noStrike" dirty="0" smtClean="0">
                          <a:solidFill>
                            <a:srgbClr val="000000"/>
                          </a:solidFill>
                          <a:latin typeface="Calibri"/>
                        </a:rPr>
                        <a:t>Time</a:t>
                      </a:r>
                    </a:p>
                    <a:p>
                      <a:pPr algn="ctr" fontAlgn="b"/>
                      <a:r>
                        <a:rPr lang="en-US" sz="1400" b="1" i="0" u="none" strike="noStrike" dirty="0" smtClean="0">
                          <a:solidFill>
                            <a:srgbClr val="000000"/>
                          </a:solidFill>
                          <a:latin typeface="Calibri"/>
                        </a:rPr>
                        <a:t>(min)</a:t>
                      </a:r>
                      <a:endParaRPr lang="en-US" sz="1400" b="1" i="0" u="none" strike="noStrike" dirty="0">
                        <a:solidFill>
                          <a:srgbClr val="000000"/>
                        </a:solidFill>
                        <a:latin typeface="Calibri"/>
                      </a:endParaRP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5">
                  <a:txBody>
                    <a:bodyPr/>
                    <a:lstStyle/>
                    <a:p>
                      <a:pPr algn="ctr" fontAlgn="b"/>
                      <a:r>
                        <a:rPr lang="en-US" sz="1400" b="1" i="0" u="none" strike="noStrike" dirty="0">
                          <a:solidFill>
                            <a:srgbClr val="000000"/>
                          </a:solidFill>
                          <a:latin typeface="Calibri"/>
                        </a:rPr>
                        <a:t>Raw data</a:t>
                      </a: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gridSpan="5">
                  <a:txBody>
                    <a:bodyPr/>
                    <a:lstStyle/>
                    <a:p>
                      <a:pPr algn="ctr" fontAlgn="b"/>
                      <a:r>
                        <a:rPr lang="en-US" sz="1400" b="1" i="0" u="none" strike="noStrike" dirty="0">
                          <a:solidFill>
                            <a:srgbClr val="000000"/>
                          </a:solidFill>
                          <a:latin typeface="Symbol" pitchFamily="18" charset="2"/>
                        </a:rPr>
                        <a:t>D</a:t>
                      </a:r>
                      <a:r>
                        <a:rPr lang="en-US" sz="1400" b="1" i="0" u="none" strike="noStrike" dirty="0">
                          <a:solidFill>
                            <a:srgbClr val="000000"/>
                          </a:solidFill>
                          <a:latin typeface="Calibri"/>
                        </a:rPr>
                        <a:t>AFU</a:t>
                      </a: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gridSpan="5">
                  <a:txBody>
                    <a:bodyPr/>
                    <a:lstStyle/>
                    <a:p>
                      <a:pPr algn="ctr" fontAlgn="b"/>
                      <a:r>
                        <a:rPr lang="en-US" sz="1400" b="1" i="0" u="none" strike="noStrike" dirty="0" smtClean="0">
                          <a:solidFill>
                            <a:srgbClr val="000000"/>
                          </a:solidFill>
                          <a:latin typeface="Calibri"/>
                        </a:rPr>
                        <a:t>S/N</a:t>
                      </a:r>
                      <a:endParaRPr lang="en-US" sz="1400" b="1" i="0" u="none" strike="noStrike" dirty="0">
                        <a:solidFill>
                          <a:srgbClr val="000000"/>
                        </a:solidFill>
                        <a:latin typeface="Calibri"/>
                      </a:endParaRP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ctr" fontAlgn="b"/>
                      <a:endParaRPr lang="en-US" sz="1400" b="0" i="0" u="none" strike="noStrike" dirty="0">
                        <a:solidFill>
                          <a:srgbClr val="000000"/>
                        </a:solidFill>
                        <a:latin typeface="Calibri"/>
                      </a:endParaRPr>
                    </a:p>
                  </a:txBody>
                  <a:tcPr marL="5953" marR="5953" marT="5953" marB="0" anchor="ctr">
                    <a:lnL>
                      <a:noFill/>
                    </a:lnL>
                    <a:lnR>
                      <a:noFill/>
                    </a:lnR>
                    <a:lnT>
                      <a:noFill/>
                    </a:lnT>
                    <a:lnB w="6350" cap="flat" cmpd="sng" algn="ctr">
                      <a:solidFill>
                        <a:srgbClr val="000000"/>
                      </a:solidFill>
                      <a:prstDash val="solid"/>
                      <a:round/>
                      <a:headEnd type="none" w="med" len="med"/>
                      <a:tailEnd type="none" w="med" len="med"/>
                    </a:lnB>
                  </a:tcPr>
                </a:tc>
              </a:tr>
              <a:tr h="267426">
                <a:tc vMerge="1">
                  <a:txBody>
                    <a:bodyPr/>
                    <a:lstStyle/>
                    <a:p>
                      <a:pPr algn="ctr" fontAlgn="b"/>
                      <a:endParaRPr lang="en-US" sz="1400" b="0" i="0" u="none" strike="noStrike" dirty="0">
                        <a:solidFill>
                          <a:srgbClr val="000000"/>
                        </a:solidFill>
                        <a:latin typeface="Calibri"/>
                      </a:endParaRP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100</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375</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750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1500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3000</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100</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375</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750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1500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3000</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100</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375</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750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1500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3000</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67426">
                <a:tc>
                  <a:txBody>
                    <a:bodyPr/>
                    <a:lstStyle/>
                    <a:p>
                      <a:pPr algn="ctr" fontAlgn="b"/>
                      <a:r>
                        <a:rPr lang="en-US" sz="1400" b="1" i="0" u="none" strike="noStrike" dirty="0">
                          <a:solidFill>
                            <a:srgbClr val="000000"/>
                          </a:solidFill>
                          <a:latin typeface="Calibri"/>
                        </a:rPr>
                        <a:t>0</a:t>
                      </a: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255</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261</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332</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267</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274</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0</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0.00</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0.00</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426">
                <a:tc>
                  <a:txBody>
                    <a:bodyPr/>
                    <a:lstStyle/>
                    <a:p>
                      <a:pPr algn="ctr" fontAlgn="b"/>
                      <a:r>
                        <a:rPr lang="en-US" sz="1400" b="1" i="0" u="none" strike="noStrike" dirty="0">
                          <a:solidFill>
                            <a:srgbClr val="000000"/>
                          </a:solidFill>
                          <a:latin typeface="Calibri"/>
                        </a:rPr>
                        <a:t>5</a:t>
                      </a: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286</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322</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414</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400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451</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31</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61</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82</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133</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177</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0.11</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0.63</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426">
                <a:tc>
                  <a:txBody>
                    <a:bodyPr/>
                    <a:lstStyle/>
                    <a:p>
                      <a:pPr algn="ctr" fontAlgn="b"/>
                      <a:r>
                        <a:rPr lang="en-US" sz="1400" b="1" i="0" u="none" strike="noStrike" dirty="0">
                          <a:solidFill>
                            <a:srgbClr val="000000"/>
                          </a:solidFill>
                          <a:latin typeface="Calibri"/>
                        </a:rPr>
                        <a:t>10</a:t>
                      </a: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315</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381</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491</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552</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622</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60</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120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159</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285</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348</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0.21</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1.25</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426">
                <a:tc>
                  <a:txBody>
                    <a:bodyPr/>
                    <a:lstStyle/>
                    <a:p>
                      <a:pPr algn="ctr" fontAlgn="b"/>
                      <a:r>
                        <a:rPr lang="en-US" sz="1400" b="1" i="0" u="none" strike="noStrike" dirty="0">
                          <a:solidFill>
                            <a:srgbClr val="000000"/>
                          </a:solidFill>
                          <a:latin typeface="Calibri"/>
                        </a:rPr>
                        <a:t>20</a:t>
                      </a: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393</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539</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702</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966</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1080</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138</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278</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370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699</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806</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0.50</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2.89</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426">
                <a:tc>
                  <a:txBody>
                    <a:bodyPr/>
                    <a:lstStyle/>
                    <a:p>
                      <a:pPr algn="ctr" fontAlgn="b"/>
                      <a:r>
                        <a:rPr lang="en-US" sz="1400" b="1" i="0" u="none" strike="noStrike" dirty="0">
                          <a:solidFill>
                            <a:srgbClr val="000000"/>
                          </a:solidFill>
                          <a:latin typeface="Calibri"/>
                        </a:rPr>
                        <a:t>30</a:t>
                      </a: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468</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688</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901</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1159</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1408</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213</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427</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569</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892</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1134</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0.76</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4.07</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426">
                <a:tc>
                  <a:txBody>
                    <a:bodyPr/>
                    <a:lstStyle/>
                    <a:p>
                      <a:pPr algn="ctr" fontAlgn="b"/>
                      <a:r>
                        <a:rPr lang="en-US" sz="1400" b="1" i="0" u="none" strike="noStrike" dirty="0">
                          <a:solidFill>
                            <a:srgbClr val="000000"/>
                          </a:solidFill>
                          <a:latin typeface="Calibri"/>
                        </a:rPr>
                        <a:t>60</a:t>
                      </a: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542</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838</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1127</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1645</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2016</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287</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577</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795</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1378</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1742</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1.03</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4.94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6.25</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426">
                <a:tc>
                  <a:txBody>
                    <a:bodyPr/>
                    <a:lstStyle/>
                    <a:p>
                      <a:pPr algn="ctr" fontAlgn="b"/>
                      <a:r>
                        <a:rPr lang="en-US" sz="1400" b="1" i="0" u="none" strike="noStrike" dirty="0">
                          <a:solidFill>
                            <a:srgbClr val="000000"/>
                          </a:solidFill>
                          <a:latin typeface="Calibri"/>
                        </a:rPr>
                        <a:t>120</a:t>
                      </a:r>
                    </a:p>
                  </a:txBody>
                  <a:tcPr marL="5953" marR="5953" marT="5953"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658</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1070</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1409</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2109</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2549</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403</a:t>
                      </a:r>
                    </a:p>
                  </a:txBody>
                  <a:tcPr marL="5953" marR="5953" marT="5953"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809</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1077</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1842</a:t>
                      </a:r>
                    </a:p>
                  </a:txBody>
                  <a:tcPr marL="5953" marR="5953" marT="59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2275</a:t>
                      </a:r>
                    </a:p>
                  </a:txBody>
                  <a:tcPr marL="5953" marR="5953" marT="5953"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1.45</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2.90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3.86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a:solidFill>
                            <a:srgbClr val="000000"/>
                          </a:solidFill>
                          <a:latin typeface="Calibri"/>
                        </a:rPr>
                        <a:t>6.61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b"/>
                      <a:r>
                        <a:rPr lang="en-US" sz="1400" b="0" i="0" u="none" strike="noStrike" dirty="0">
                          <a:solidFill>
                            <a:srgbClr val="000000"/>
                          </a:solidFill>
                          <a:latin typeface="Calibri"/>
                        </a:rPr>
                        <a:t>8.16</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0" y="0"/>
            <a:ext cx="1669175" cy="307777"/>
          </a:xfrm>
          <a:prstGeom prst="rect">
            <a:avLst/>
          </a:prstGeom>
          <a:noFill/>
        </p:spPr>
        <p:txBody>
          <a:bodyPr wrap="none" rtlCol="0">
            <a:spAutoFit/>
          </a:bodyPr>
          <a:lstStyle/>
          <a:p>
            <a:r>
              <a:rPr lang="en-US" sz="1400" b="1" dirty="0" smtClean="0"/>
              <a:t>Enzo_2.5U (6. 2015)</a:t>
            </a:r>
          </a:p>
        </p:txBody>
      </p:sp>
      <p:sp>
        <p:nvSpPr>
          <p:cNvPr id="4" name="TextBox 3"/>
          <p:cNvSpPr txBox="1"/>
          <p:nvPr/>
        </p:nvSpPr>
        <p:spPr>
          <a:xfrm>
            <a:off x="76200" y="3276600"/>
            <a:ext cx="8686800" cy="2062103"/>
          </a:xfrm>
          <a:prstGeom prst="rect">
            <a:avLst/>
          </a:prstGeom>
          <a:noFill/>
        </p:spPr>
        <p:txBody>
          <a:bodyPr wrap="square" rtlCol="0">
            <a:spAutoFit/>
          </a:bodyPr>
          <a:lstStyle/>
          <a:p>
            <a:r>
              <a:rPr lang="en-US" sz="1600" b="1" u="sng" dirty="0" smtClean="0"/>
              <a:t>Remarks</a:t>
            </a:r>
          </a:p>
          <a:p>
            <a:endParaRPr lang="en-US" sz="1400" dirty="0" smtClean="0"/>
          </a:p>
          <a:p>
            <a:pPr marL="285750" indent="-285750">
              <a:buFont typeface="Wingdings" panose="05000000000000000000" pitchFamily="2" charset="2"/>
              <a:buChar char="ü"/>
            </a:pPr>
            <a:r>
              <a:rPr lang="en-US" sz="1400" dirty="0" smtClean="0"/>
              <a:t>Data were taken from Km, </a:t>
            </a:r>
            <a:r>
              <a:rPr lang="en-US" sz="1400" dirty="0" err="1" smtClean="0"/>
              <a:t>Vmax</a:t>
            </a:r>
            <a:r>
              <a:rPr lang="en-US" sz="1400" dirty="0" smtClean="0"/>
              <a:t> measurement using </a:t>
            </a:r>
            <a:r>
              <a:rPr lang="en-US" sz="1400" dirty="0" err="1" smtClean="0"/>
              <a:t>Enzo</a:t>
            </a:r>
            <a:r>
              <a:rPr lang="en-US" sz="1400" dirty="0" smtClean="0"/>
              <a:t>.</a:t>
            </a:r>
          </a:p>
          <a:p>
            <a:pPr marL="285750" indent="-285750">
              <a:buFont typeface="Wingdings" panose="05000000000000000000" pitchFamily="2" charset="2"/>
              <a:buChar char="ü"/>
            </a:pPr>
            <a:r>
              <a:rPr lang="en-US" sz="1400" dirty="0" smtClean="0"/>
              <a:t>Four [NAD+] were used as 100, 375, 750, 1500, and 3000uM. </a:t>
            </a:r>
          </a:p>
          <a:p>
            <a:pPr marL="285750" indent="-285750">
              <a:buFont typeface="Wingdings" panose="05000000000000000000" pitchFamily="2" charset="2"/>
              <a:buChar char="ü"/>
            </a:pPr>
            <a:r>
              <a:rPr lang="en-US" sz="1400" dirty="0" smtClean="0"/>
              <a:t>Consider AFU at 0 minutes as background.  </a:t>
            </a:r>
          </a:p>
          <a:p>
            <a:pPr marL="285750" indent="-285750">
              <a:buFont typeface="Wingdings" panose="05000000000000000000" pitchFamily="2" charset="2"/>
              <a:buChar char="ü"/>
            </a:pPr>
            <a:r>
              <a:rPr lang="en-US" sz="1400" dirty="0" smtClean="0"/>
              <a:t>The S/B at same [NAD+] and time point, for </a:t>
            </a:r>
            <a:r>
              <a:rPr lang="en-US" sz="1400" dirty="0" err="1" smtClean="0"/>
              <a:t>Enzo</a:t>
            </a:r>
            <a:r>
              <a:rPr lang="en-US" sz="1400" dirty="0" smtClean="0"/>
              <a:t> is greater than that for in house enzyme</a:t>
            </a:r>
          </a:p>
          <a:p>
            <a:pPr marL="742950" lvl="1" indent="-285750">
              <a:buFont typeface="Wingdings" panose="05000000000000000000" pitchFamily="2" charset="2"/>
              <a:buChar char="ü"/>
            </a:pPr>
            <a:r>
              <a:rPr lang="en-US" sz="1400" dirty="0" err="1" smtClean="0"/>
              <a:t>Enzo</a:t>
            </a:r>
            <a:r>
              <a:rPr lang="en-US" sz="1400" dirty="0" smtClean="0"/>
              <a:t> enzyme has relatively higher activity</a:t>
            </a:r>
          </a:p>
          <a:p>
            <a:pPr marL="742950" lvl="1" indent="-285750">
              <a:buFont typeface="Wingdings" panose="05000000000000000000" pitchFamily="2" charset="2"/>
              <a:buChar char="ü"/>
            </a:pPr>
            <a:r>
              <a:rPr lang="en-US" sz="1400" dirty="0" smtClean="0"/>
              <a:t>Less amount of </a:t>
            </a:r>
            <a:r>
              <a:rPr lang="en-US" sz="1400" dirty="0" err="1" smtClean="0"/>
              <a:t>Enzo</a:t>
            </a:r>
            <a:r>
              <a:rPr lang="en-US" sz="1400" dirty="0" smtClean="0"/>
              <a:t> enzyme was used in reaction system, less influence to Developer.</a:t>
            </a:r>
          </a:p>
          <a:p>
            <a:pPr marL="285750" indent="-285750">
              <a:buFont typeface="Wingdings" panose="05000000000000000000" pitchFamily="2" charset="2"/>
              <a:buChar char="ü"/>
            </a:pPr>
            <a:endParaRPr lang="en-US" sz="1400" dirty="0"/>
          </a:p>
        </p:txBody>
      </p:sp>
      <mc:AlternateContent xmlns:mc="http://schemas.openxmlformats.org/markup-compatibility/2006">
        <mc:Choice xmlns:a14="http://schemas.microsoft.com/office/drawing/2010/main" Requires="a14">
          <p:sp>
            <p:nvSpPr>
              <p:cNvPr id="5" name="TextBox 4"/>
              <p:cNvSpPr txBox="1"/>
              <p:nvPr/>
            </p:nvSpPr>
            <p:spPr>
              <a:xfrm>
                <a:off x="5194408" y="6446477"/>
                <a:ext cx="3938706" cy="41152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a:rPr>
                        <m:t>𝑆𝑖𝑔𝑛𝑎𝑙</m:t>
                      </m:r>
                      <m:r>
                        <a:rPr lang="en-US" sz="1000" b="0" i="1" smtClean="0">
                          <a:latin typeface="Cambria Math"/>
                        </a:rPr>
                        <m:t> </m:t>
                      </m:r>
                      <m:r>
                        <a:rPr lang="en-US" sz="1000" b="0" i="1" smtClean="0">
                          <a:latin typeface="Cambria Math"/>
                        </a:rPr>
                        <m:t>𝑡𝑜</m:t>
                      </m:r>
                      <m:r>
                        <a:rPr lang="en-US" sz="1000" b="0" i="1" smtClean="0">
                          <a:latin typeface="Cambria Math"/>
                        </a:rPr>
                        <m:t> </m:t>
                      </m:r>
                      <m:r>
                        <a:rPr lang="en-US" sz="1000" b="0" i="1" smtClean="0">
                          <a:latin typeface="Cambria Math"/>
                        </a:rPr>
                        <m:t>𝑁𝑜𝑖𝑠𝑒</m:t>
                      </m:r>
                      <m:r>
                        <a:rPr lang="en-US" sz="1000" b="0" i="1" smtClean="0">
                          <a:latin typeface="Cambria Math"/>
                        </a:rPr>
                        <m:t> </m:t>
                      </m:r>
                      <m:r>
                        <a:rPr lang="en-US" sz="1000" b="0" i="1" smtClean="0">
                          <a:latin typeface="Cambria Math"/>
                        </a:rPr>
                        <m:t>𝑟𝑎𝑡𝑖𝑜</m:t>
                      </m:r>
                      <m:r>
                        <a:rPr lang="en-US" sz="1000" b="0" i="1" smtClean="0">
                          <a:latin typeface="Cambria Math"/>
                        </a:rPr>
                        <m:t>: </m:t>
                      </m:r>
                      <m:r>
                        <a:rPr lang="en-US" sz="1000" b="0" i="1" smtClean="0">
                          <a:latin typeface="Cambria Math"/>
                        </a:rPr>
                        <m:t>𝑆</m:t>
                      </m:r>
                      <m:r>
                        <a:rPr lang="en-US" sz="1000" b="0" i="1" smtClean="0">
                          <a:latin typeface="Cambria Math"/>
                        </a:rPr>
                        <m:t>/</m:t>
                      </m:r>
                      <m:r>
                        <a:rPr lang="en-US" sz="1000" b="0" i="1" smtClean="0">
                          <a:latin typeface="Cambria Math"/>
                        </a:rPr>
                        <m:t>𝑁</m:t>
                      </m:r>
                      <m:r>
                        <a:rPr lang="en-US" sz="1000" i="1" smtClean="0">
                          <a:latin typeface="Cambria Math"/>
                        </a:rPr>
                        <m:t>=</m:t>
                      </m:r>
                      <m:f>
                        <m:fPr>
                          <m:ctrlPr>
                            <a:rPr lang="en-US" sz="1000" i="1" smtClean="0">
                              <a:latin typeface="Cambria Math"/>
                            </a:rPr>
                          </m:ctrlPr>
                        </m:fPr>
                        <m:num>
                          <m:r>
                            <a:rPr lang="en-US" sz="1000" b="0" i="1" smtClean="0">
                              <a:latin typeface="Cambria Math"/>
                            </a:rPr>
                            <m:t>𝑚𝑒𝑎𝑛</m:t>
                          </m:r>
                          <m:r>
                            <a:rPr lang="en-US" sz="1000" b="0" i="1" smtClean="0">
                              <a:latin typeface="Cambria Math"/>
                            </a:rPr>
                            <m:t> </m:t>
                          </m:r>
                          <m:r>
                            <a:rPr lang="en-US" sz="1000" b="0" i="1" smtClean="0">
                              <a:latin typeface="Cambria Math"/>
                            </a:rPr>
                            <m:t>𝑠𝑖𝑔𝑛𝑎𝑙</m:t>
                          </m:r>
                          <m:r>
                            <a:rPr lang="en-US" sz="1000" b="0" i="1" smtClean="0">
                              <a:latin typeface="Cambria Math"/>
                            </a:rPr>
                            <m:t>−</m:t>
                          </m:r>
                          <m:r>
                            <a:rPr lang="en-US" sz="1000" b="0" i="1" smtClean="0">
                              <a:latin typeface="Cambria Math"/>
                            </a:rPr>
                            <m:t>𝑚𝑒𝑎𝑛</m:t>
                          </m:r>
                          <m:r>
                            <a:rPr lang="en-US" sz="1000" b="0" i="1" smtClean="0">
                              <a:latin typeface="Cambria Math"/>
                            </a:rPr>
                            <m:t> </m:t>
                          </m:r>
                          <m:r>
                            <a:rPr lang="en-US" sz="1000" b="0" i="1" smtClean="0">
                              <a:latin typeface="Cambria Math"/>
                            </a:rPr>
                            <m:t>𝑏𝑎𝑐𝑘𝑔𝑟𝑜𝑢𝑛𝑑</m:t>
                          </m:r>
                        </m:num>
                        <m:den>
                          <m:r>
                            <a:rPr lang="en-US" sz="1000" b="0" i="1" smtClean="0">
                              <a:latin typeface="Cambria Math"/>
                            </a:rPr>
                            <m:t>𝑠𝑡𝑎𝑛𝑑𝑎𝑟𝑑</m:t>
                          </m:r>
                          <m:r>
                            <a:rPr lang="en-US" sz="1000" b="0" i="1" smtClean="0">
                              <a:latin typeface="Cambria Math"/>
                            </a:rPr>
                            <m:t> </m:t>
                          </m:r>
                          <m:r>
                            <a:rPr lang="en-US" sz="1000" b="0" i="1" smtClean="0">
                              <a:latin typeface="Cambria Math"/>
                            </a:rPr>
                            <m:t>𝑑𝑒𝑣𝑖𝑎𝑡𝑖𝑜𝑛</m:t>
                          </m:r>
                          <m:r>
                            <a:rPr lang="en-US" sz="1000" b="0" i="1" smtClean="0">
                              <a:latin typeface="Cambria Math"/>
                            </a:rPr>
                            <m:t> </m:t>
                          </m:r>
                          <m:r>
                            <a:rPr lang="en-US" sz="1000" b="0" i="1" smtClean="0">
                              <a:latin typeface="Cambria Math"/>
                            </a:rPr>
                            <m:t>𝑜𝑓</m:t>
                          </m:r>
                          <m:r>
                            <a:rPr lang="en-US" sz="1000" b="0" i="1" smtClean="0">
                              <a:latin typeface="Cambria Math"/>
                            </a:rPr>
                            <m:t> </m:t>
                          </m:r>
                          <m:r>
                            <a:rPr lang="en-US" sz="1000" b="0" i="1" smtClean="0">
                              <a:latin typeface="Cambria Math"/>
                            </a:rPr>
                            <m:t>𝑏𝑎𝑐𝑘𝑔𝑟𝑜𝑢𝑛𝑑</m:t>
                          </m:r>
                        </m:den>
                      </m:f>
                    </m:oMath>
                  </m:oMathPara>
                </a14:m>
                <a:endParaRPr lang="en-US" sz="1000" dirty="0"/>
              </a:p>
            </p:txBody>
          </p:sp>
        </mc:Choice>
        <mc:Fallback>
          <p:sp>
            <p:nvSpPr>
              <p:cNvPr id="5" name="TextBox 4"/>
              <p:cNvSpPr txBox="1">
                <a:spLocks noRot="1" noChangeAspect="1" noMove="1" noResize="1" noEditPoints="1" noAdjustHandles="1" noChangeArrowheads="1" noChangeShapeType="1" noTextEdit="1"/>
              </p:cNvSpPr>
              <p:nvPr/>
            </p:nvSpPr>
            <p:spPr>
              <a:xfrm>
                <a:off x="5194408" y="6446477"/>
                <a:ext cx="3938706" cy="411523"/>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12152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80893673"/>
              </p:ext>
            </p:extLst>
          </p:nvPr>
        </p:nvGraphicFramePr>
        <p:xfrm>
          <a:off x="152398" y="609600"/>
          <a:ext cx="8763001" cy="2413000"/>
        </p:xfrm>
        <a:graphic>
          <a:graphicData uri="http://schemas.openxmlformats.org/drawingml/2006/table">
            <a:tbl>
              <a:tblPr>
                <a:tableStyleId>{5C22544A-7EE6-4342-B048-85BDC9FD1C3A}</a:tableStyleId>
              </a:tblPr>
              <a:tblGrid>
                <a:gridCol w="674077"/>
                <a:gridCol w="674077"/>
                <a:gridCol w="674077"/>
                <a:gridCol w="674077"/>
                <a:gridCol w="674077"/>
                <a:gridCol w="674077"/>
                <a:gridCol w="674077"/>
                <a:gridCol w="674077"/>
                <a:gridCol w="674077"/>
                <a:gridCol w="674077"/>
                <a:gridCol w="674077"/>
                <a:gridCol w="674077"/>
                <a:gridCol w="674077"/>
              </a:tblGrid>
              <a:tr h="381000">
                <a:tc rowSpan="2">
                  <a:txBody>
                    <a:bodyPr/>
                    <a:lstStyle/>
                    <a:p>
                      <a:pPr algn="ctr" fontAlgn="b"/>
                      <a:r>
                        <a:rPr lang="en-US" sz="1400" b="1" i="0" u="none" strike="noStrike" dirty="0" smtClean="0">
                          <a:solidFill>
                            <a:srgbClr val="000000"/>
                          </a:solidFill>
                          <a:effectLst/>
                          <a:latin typeface="+mn-lt"/>
                        </a:rPr>
                        <a:t>Time (min)</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4">
                  <a:txBody>
                    <a:bodyPr/>
                    <a:lstStyle/>
                    <a:p>
                      <a:pPr algn="ctr" fontAlgn="b"/>
                      <a:r>
                        <a:rPr lang="en-US" sz="1400" b="1" u="none" strike="noStrike" dirty="0" smtClean="0">
                          <a:effectLst/>
                          <a:latin typeface="+mn-lt"/>
                        </a:rPr>
                        <a:t>Raw data</a:t>
                      </a:r>
                      <a:endParaRPr lang="en-US"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fontAlgn="b"/>
                      <a:r>
                        <a:rPr lang="en-US" sz="1400" b="1" u="none" strike="noStrike" dirty="0">
                          <a:effectLst/>
                          <a:latin typeface="Symbol" panose="05050102010706020507" pitchFamily="18" charset="2"/>
                        </a:rPr>
                        <a:t>D</a:t>
                      </a:r>
                      <a:r>
                        <a:rPr lang="en-US" sz="1400" b="1" u="none" strike="noStrike" dirty="0">
                          <a:effectLst/>
                          <a:latin typeface="+mn-lt"/>
                        </a:rPr>
                        <a:t>AFU</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fontAlgn="b"/>
                      <a:r>
                        <a:rPr lang="en-US" sz="1400" b="1" u="none" strike="noStrike" dirty="0" smtClean="0">
                          <a:effectLst/>
                          <a:latin typeface="+mn-lt"/>
                        </a:rPr>
                        <a:t>S/N</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v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375</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750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1500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3000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375</a:t>
                      </a:r>
                      <a:endParaRPr lang="en-US" sz="1400" b="0"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750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1500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3000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375</a:t>
                      </a:r>
                      <a:endParaRPr lang="en-US" sz="1400" b="0"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750</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1500</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3000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latin typeface="Calibri"/>
                        </a:rPr>
                        <a:t>220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209</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latin typeface="Calibri"/>
                        </a:rPr>
                        <a:t>0.00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0.00</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5</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latin typeface="Calibri"/>
                        </a:rPr>
                        <a:t>226</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236</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6</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0.03</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0.13</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10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234</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266</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14</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57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0.07</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0.27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20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250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305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327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30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118</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0.14</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0.55</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30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269</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340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405</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49</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196</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0.23</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0.92</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60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317</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371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460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562</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97</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353</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0.45</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1.65</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120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374</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457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567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687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154</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244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353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478</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0.72</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latin typeface="Calibri"/>
                        </a:rPr>
                        <a:t>2.23</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0" y="0"/>
            <a:ext cx="2373278" cy="307777"/>
          </a:xfrm>
          <a:prstGeom prst="rect">
            <a:avLst/>
          </a:prstGeom>
          <a:noFill/>
        </p:spPr>
        <p:txBody>
          <a:bodyPr wrap="none" rtlCol="0">
            <a:spAutoFit/>
          </a:bodyPr>
          <a:lstStyle/>
          <a:p>
            <a:r>
              <a:rPr lang="en-US" sz="1400" b="1" dirty="0" smtClean="0"/>
              <a:t>XG combined_20ul (12.2015)</a:t>
            </a:r>
          </a:p>
        </p:txBody>
      </p:sp>
      <p:sp>
        <p:nvSpPr>
          <p:cNvPr id="6" name="TextBox 5"/>
          <p:cNvSpPr txBox="1"/>
          <p:nvPr/>
        </p:nvSpPr>
        <p:spPr>
          <a:xfrm>
            <a:off x="76200" y="3276600"/>
            <a:ext cx="8686800" cy="2708434"/>
          </a:xfrm>
          <a:prstGeom prst="rect">
            <a:avLst/>
          </a:prstGeom>
          <a:noFill/>
        </p:spPr>
        <p:txBody>
          <a:bodyPr wrap="square" rtlCol="0">
            <a:spAutoFit/>
          </a:bodyPr>
          <a:lstStyle/>
          <a:p>
            <a:r>
              <a:rPr lang="en-US" sz="1600" b="1" u="sng" dirty="0" smtClean="0"/>
              <a:t>Remarks</a:t>
            </a:r>
          </a:p>
          <a:p>
            <a:endParaRPr lang="en-US" sz="1400" dirty="0" smtClean="0"/>
          </a:p>
          <a:p>
            <a:pPr marL="285750" indent="-285750">
              <a:buFont typeface="Wingdings" panose="05000000000000000000" pitchFamily="2" charset="2"/>
              <a:buChar char="ü"/>
            </a:pPr>
            <a:r>
              <a:rPr lang="en-US" sz="1400" dirty="0" smtClean="0"/>
              <a:t>Data were taken from Km, </a:t>
            </a:r>
            <a:r>
              <a:rPr lang="en-US" sz="1400" dirty="0" err="1" smtClean="0"/>
              <a:t>Vmax</a:t>
            </a:r>
            <a:r>
              <a:rPr lang="en-US" sz="1400" dirty="0" smtClean="0"/>
              <a:t> measurement using XG combined protein.</a:t>
            </a:r>
          </a:p>
          <a:p>
            <a:pPr marL="285750" indent="-285750">
              <a:buFont typeface="Wingdings" panose="05000000000000000000" pitchFamily="2" charset="2"/>
              <a:buChar char="ü"/>
            </a:pPr>
            <a:r>
              <a:rPr lang="en-US" sz="1400" dirty="0" smtClean="0"/>
              <a:t>Four [NAD+] were used as 375, 750, 1500, and 3000uM. </a:t>
            </a:r>
          </a:p>
          <a:p>
            <a:pPr marL="285750" indent="-285750">
              <a:buFont typeface="Wingdings" panose="05000000000000000000" pitchFamily="2" charset="2"/>
              <a:buChar char="ü"/>
            </a:pPr>
            <a:r>
              <a:rPr lang="en-US" sz="1400" dirty="0" smtClean="0"/>
              <a:t>Consider AFU at 0 minutes as background.  </a:t>
            </a:r>
          </a:p>
          <a:p>
            <a:pPr marL="285750" indent="-285750">
              <a:buFont typeface="Wingdings" panose="05000000000000000000" pitchFamily="2" charset="2"/>
              <a:buChar char="ü"/>
            </a:pPr>
            <a:r>
              <a:rPr lang="en-US" sz="1400" dirty="0" smtClean="0"/>
              <a:t>The S/B for lower [NAD+] and earlier time points are low, which indicated</a:t>
            </a:r>
          </a:p>
          <a:p>
            <a:pPr marL="742950" lvl="1" indent="-285750">
              <a:buFont typeface="Wingdings" panose="05000000000000000000" pitchFamily="2" charset="2"/>
              <a:buChar char="ü"/>
            </a:pPr>
            <a:r>
              <a:rPr lang="en-US" sz="1400" dirty="0" smtClean="0"/>
              <a:t>Compare with </a:t>
            </a:r>
            <a:r>
              <a:rPr lang="en-US" sz="1400" dirty="0" err="1" smtClean="0"/>
              <a:t>Enzo</a:t>
            </a:r>
            <a:r>
              <a:rPr lang="en-US" sz="1400" dirty="0" smtClean="0"/>
              <a:t>, in house enzyme has low activity</a:t>
            </a:r>
          </a:p>
          <a:p>
            <a:pPr marL="742950" lvl="1" indent="-285750">
              <a:buFont typeface="Wingdings" panose="05000000000000000000" pitchFamily="2" charset="2"/>
              <a:buChar char="ü"/>
            </a:pPr>
            <a:r>
              <a:rPr lang="en-US" sz="1400" dirty="0" smtClean="0"/>
              <a:t>20ul of enzyme used in the reaction may  interfere the assay buffer system. Assay buffer system is mainly for best performance of Developer. </a:t>
            </a:r>
          </a:p>
          <a:p>
            <a:pPr marL="742950" lvl="1" indent="-285750">
              <a:buFont typeface="Wingdings" panose="05000000000000000000" pitchFamily="2" charset="2"/>
              <a:buChar char="ü"/>
            </a:pPr>
            <a:r>
              <a:rPr lang="en-US" sz="1400" dirty="0" smtClean="0"/>
              <a:t>Out of the 50ul total reaction volume,  20 </a:t>
            </a:r>
            <a:r>
              <a:rPr lang="en-US" sz="1400" dirty="0" err="1" smtClean="0"/>
              <a:t>ul</a:t>
            </a:r>
            <a:r>
              <a:rPr lang="en-US" sz="1400" dirty="0" smtClean="0"/>
              <a:t> are dialysis buffer which may change the physio-chemical properties of reaction system, may cause less efficiency of Developer.</a:t>
            </a:r>
          </a:p>
          <a:p>
            <a:pPr marL="285750" indent="-285750">
              <a:buFont typeface="Wingdings" panose="05000000000000000000" pitchFamily="2" charset="2"/>
              <a:buChar char="ü"/>
            </a:pPr>
            <a:endParaRPr lang="en-US" sz="1400" dirty="0"/>
          </a:p>
        </p:txBody>
      </p:sp>
      <mc:AlternateContent xmlns:mc="http://schemas.openxmlformats.org/markup-compatibility/2006">
        <mc:Choice xmlns:a14="http://schemas.microsoft.com/office/drawing/2010/main" Requires="a14">
          <p:sp>
            <p:nvSpPr>
              <p:cNvPr id="7" name="TextBox 6"/>
              <p:cNvSpPr txBox="1"/>
              <p:nvPr/>
            </p:nvSpPr>
            <p:spPr>
              <a:xfrm>
                <a:off x="5194408" y="6446477"/>
                <a:ext cx="3938706" cy="41152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a:rPr>
                        <m:t>𝑆𝑖𝑔𝑛𝑎𝑙</m:t>
                      </m:r>
                      <m:r>
                        <a:rPr lang="en-US" sz="1000" b="0" i="1" smtClean="0">
                          <a:latin typeface="Cambria Math"/>
                        </a:rPr>
                        <m:t> </m:t>
                      </m:r>
                      <m:r>
                        <a:rPr lang="en-US" sz="1000" b="0" i="1" smtClean="0">
                          <a:latin typeface="Cambria Math"/>
                        </a:rPr>
                        <m:t>𝑡𝑜</m:t>
                      </m:r>
                      <m:r>
                        <a:rPr lang="en-US" sz="1000" b="0" i="1" smtClean="0">
                          <a:latin typeface="Cambria Math"/>
                        </a:rPr>
                        <m:t> </m:t>
                      </m:r>
                      <m:r>
                        <a:rPr lang="en-US" sz="1000" b="0" i="1" smtClean="0">
                          <a:latin typeface="Cambria Math"/>
                        </a:rPr>
                        <m:t>𝑁𝑜𝑖𝑠𝑒</m:t>
                      </m:r>
                      <m:r>
                        <a:rPr lang="en-US" sz="1000" b="0" i="1" smtClean="0">
                          <a:latin typeface="Cambria Math"/>
                        </a:rPr>
                        <m:t> </m:t>
                      </m:r>
                      <m:r>
                        <a:rPr lang="en-US" sz="1000" b="0" i="1" smtClean="0">
                          <a:latin typeface="Cambria Math"/>
                        </a:rPr>
                        <m:t>𝑟𝑎𝑡𝑖𝑜</m:t>
                      </m:r>
                      <m:r>
                        <a:rPr lang="en-US" sz="1000" b="0" i="1" smtClean="0">
                          <a:latin typeface="Cambria Math"/>
                        </a:rPr>
                        <m:t>: </m:t>
                      </m:r>
                      <m:r>
                        <a:rPr lang="en-US" sz="1000" b="0" i="1" smtClean="0">
                          <a:latin typeface="Cambria Math"/>
                        </a:rPr>
                        <m:t>𝑆</m:t>
                      </m:r>
                      <m:r>
                        <a:rPr lang="en-US" sz="1000" b="0" i="1" smtClean="0">
                          <a:latin typeface="Cambria Math"/>
                        </a:rPr>
                        <m:t>/</m:t>
                      </m:r>
                      <m:r>
                        <a:rPr lang="en-US" sz="1000" b="0" i="1" smtClean="0">
                          <a:latin typeface="Cambria Math"/>
                        </a:rPr>
                        <m:t>𝑁</m:t>
                      </m:r>
                      <m:r>
                        <a:rPr lang="en-US" sz="1000" i="1" smtClean="0">
                          <a:latin typeface="Cambria Math"/>
                        </a:rPr>
                        <m:t>=</m:t>
                      </m:r>
                      <m:f>
                        <m:fPr>
                          <m:ctrlPr>
                            <a:rPr lang="en-US" sz="1000" i="1" smtClean="0">
                              <a:latin typeface="Cambria Math"/>
                            </a:rPr>
                          </m:ctrlPr>
                        </m:fPr>
                        <m:num>
                          <m:r>
                            <a:rPr lang="en-US" sz="1000" b="0" i="1" smtClean="0">
                              <a:latin typeface="Cambria Math"/>
                            </a:rPr>
                            <m:t>𝑚𝑒𝑎𝑛</m:t>
                          </m:r>
                          <m:r>
                            <a:rPr lang="en-US" sz="1000" b="0" i="1" smtClean="0">
                              <a:latin typeface="Cambria Math"/>
                            </a:rPr>
                            <m:t> </m:t>
                          </m:r>
                          <m:r>
                            <a:rPr lang="en-US" sz="1000" b="0" i="1" smtClean="0">
                              <a:latin typeface="Cambria Math"/>
                            </a:rPr>
                            <m:t>𝑠𝑖𝑔𝑛𝑎𝑙</m:t>
                          </m:r>
                          <m:r>
                            <a:rPr lang="en-US" sz="1000" b="0" i="1" smtClean="0">
                              <a:latin typeface="Cambria Math"/>
                            </a:rPr>
                            <m:t>−</m:t>
                          </m:r>
                          <m:r>
                            <a:rPr lang="en-US" sz="1000" b="0" i="1" smtClean="0">
                              <a:latin typeface="Cambria Math"/>
                            </a:rPr>
                            <m:t>𝑚𝑒𝑎𝑛</m:t>
                          </m:r>
                          <m:r>
                            <a:rPr lang="en-US" sz="1000" b="0" i="1" smtClean="0">
                              <a:latin typeface="Cambria Math"/>
                            </a:rPr>
                            <m:t> </m:t>
                          </m:r>
                          <m:r>
                            <a:rPr lang="en-US" sz="1000" b="0" i="1" smtClean="0">
                              <a:latin typeface="Cambria Math"/>
                            </a:rPr>
                            <m:t>𝑏𝑎𝑐𝑘𝑔𝑟𝑜𝑢𝑛𝑑</m:t>
                          </m:r>
                        </m:num>
                        <m:den>
                          <m:r>
                            <a:rPr lang="en-US" sz="1000" b="0" i="1" smtClean="0">
                              <a:latin typeface="Cambria Math"/>
                            </a:rPr>
                            <m:t>𝑠𝑡𝑎𝑛𝑑𝑎𝑟𝑑</m:t>
                          </m:r>
                          <m:r>
                            <a:rPr lang="en-US" sz="1000" b="0" i="1" smtClean="0">
                              <a:latin typeface="Cambria Math"/>
                            </a:rPr>
                            <m:t> </m:t>
                          </m:r>
                          <m:r>
                            <a:rPr lang="en-US" sz="1000" b="0" i="1" smtClean="0">
                              <a:latin typeface="Cambria Math"/>
                            </a:rPr>
                            <m:t>𝑑𝑒𝑣𝑖𝑎𝑡𝑖𝑜𝑛</m:t>
                          </m:r>
                          <m:r>
                            <a:rPr lang="en-US" sz="1000" b="0" i="1" smtClean="0">
                              <a:latin typeface="Cambria Math"/>
                            </a:rPr>
                            <m:t> </m:t>
                          </m:r>
                          <m:r>
                            <a:rPr lang="en-US" sz="1000" b="0" i="1" smtClean="0">
                              <a:latin typeface="Cambria Math"/>
                            </a:rPr>
                            <m:t>𝑜𝑓</m:t>
                          </m:r>
                          <m:r>
                            <a:rPr lang="en-US" sz="1000" b="0" i="1" smtClean="0">
                              <a:latin typeface="Cambria Math"/>
                            </a:rPr>
                            <m:t> </m:t>
                          </m:r>
                          <m:r>
                            <a:rPr lang="en-US" sz="1000" b="0" i="1" smtClean="0">
                              <a:latin typeface="Cambria Math"/>
                            </a:rPr>
                            <m:t>𝑏𝑎𝑐𝑘𝑔𝑟𝑜𝑢𝑛𝑑</m:t>
                          </m:r>
                        </m:den>
                      </m:f>
                    </m:oMath>
                  </m:oMathPara>
                </a14:m>
                <a:endParaRPr lang="en-US" sz="1000" dirty="0"/>
              </a:p>
            </p:txBody>
          </p:sp>
        </mc:Choice>
        <mc:Fallback>
          <p:sp>
            <p:nvSpPr>
              <p:cNvPr id="7" name="TextBox 6"/>
              <p:cNvSpPr txBox="1">
                <a:spLocks noRot="1" noChangeAspect="1" noMove="1" noResize="1" noEditPoints="1" noAdjustHandles="1" noChangeArrowheads="1" noChangeShapeType="1" noTextEdit="1"/>
              </p:cNvSpPr>
              <p:nvPr/>
            </p:nvSpPr>
            <p:spPr>
              <a:xfrm>
                <a:off x="5194408" y="6446477"/>
                <a:ext cx="3938706" cy="411523"/>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874155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80893673"/>
              </p:ext>
            </p:extLst>
          </p:nvPr>
        </p:nvGraphicFramePr>
        <p:xfrm>
          <a:off x="152398" y="609600"/>
          <a:ext cx="8763001" cy="2413000"/>
        </p:xfrm>
        <a:graphic>
          <a:graphicData uri="http://schemas.openxmlformats.org/drawingml/2006/table">
            <a:tbl>
              <a:tblPr>
                <a:tableStyleId>{5C22544A-7EE6-4342-B048-85BDC9FD1C3A}</a:tableStyleId>
              </a:tblPr>
              <a:tblGrid>
                <a:gridCol w="674077"/>
                <a:gridCol w="674077"/>
                <a:gridCol w="674077"/>
                <a:gridCol w="674077"/>
                <a:gridCol w="674077"/>
                <a:gridCol w="674077"/>
                <a:gridCol w="674077"/>
                <a:gridCol w="674077"/>
                <a:gridCol w="674077"/>
                <a:gridCol w="674077"/>
                <a:gridCol w="674077"/>
                <a:gridCol w="674077"/>
                <a:gridCol w="674077"/>
              </a:tblGrid>
              <a:tr h="381000">
                <a:tc rowSpan="2">
                  <a:txBody>
                    <a:bodyPr/>
                    <a:lstStyle/>
                    <a:p>
                      <a:pPr algn="ctr" fontAlgn="b"/>
                      <a:r>
                        <a:rPr lang="en-US" sz="1400" b="1" i="0" u="none" strike="noStrike" dirty="0" smtClean="0">
                          <a:solidFill>
                            <a:srgbClr val="000000"/>
                          </a:solidFill>
                          <a:effectLst/>
                          <a:latin typeface="+mn-lt"/>
                        </a:rPr>
                        <a:t>Time (min)</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4">
                  <a:txBody>
                    <a:bodyPr/>
                    <a:lstStyle/>
                    <a:p>
                      <a:pPr algn="ctr" fontAlgn="b"/>
                      <a:r>
                        <a:rPr lang="en-US" sz="1400" b="1" u="none" strike="noStrike" dirty="0" smtClean="0">
                          <a:effectLst/>
                          <a:latin typeface="+mn-lt"/>
                        </a:rPr>
                        <a:t>Raw data</a:t>
                      </a:r>
                      <a:endParaRPr lang="en-US" sz="1400" b="1"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fontAlgn="b"/>
                      <a:r>
                        <a:rPr lang="en-US" sz="1400" b="1" u="none" strike="noStrike" dirty="0">
                          <a:effectLst/>
                          <a:latin typeface="Symbol" panose="05050102010706020507" pitchFamily="18" charset="2"/>
                        </a:rPr>
                        <a:t>D</a:t>
                      </a:r>
                      <a:r>
                        <a:rPr lang="en-US" sz="1400" b="1" u="none" strike="noStrike" dirty="0">
                          <a:effectLst/>
                          <a:latin typeface="+mn-lt"/>
                        </a:rPr>
                        <a:t>AFU</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fontAlgn="b"/>
                      <a:r>
                        <a:rPr lang="en-US" sz="1400" b="1" u="none" strike="noStrike" dirty="0" smtClean="0">
                          <a:effectLst/>
                          <a:latin typeface="+mn-lt"/>
                        </a:rPr>
                        <a:t>S/N</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vMerge="1">
                  <a:txBody>
                    <a:bodyPr/>
                    <a:lstStyle/>
                    <a:p>
                      <a:pPr algn="ctr" fontAlgn="b"/>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375</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750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1500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3000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375</a:t>
                      </a:r>
                      <a:endParaRPr lang="en-US" sz="1400" b="0"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750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1500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3000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375</a:t>
                      </a:r>
                      <a:endParaRPr lang="en-US" sz="1400" b="0"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750</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1500</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3000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215</a:t>
                      </a:r>
                      <a:endParaRPr lang="en-US" sz="1400" b="0"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210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200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190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0</a:t>
                      </a:r>
                      <a:endParaRPr lang="en-US" sz="1400" b="0"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latin typeface="Calibri"/>
                        </a:rPr>
                        <a:t>0.00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0.00</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5</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226</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224</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228</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188</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11</a:t>
                      </a:r>
                      <a:endParaRPr lang="en-US" sz="1400" b="0"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14</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28</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0.05</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-0.01</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10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235</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239</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230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207</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20</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29</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30</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17</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0.08</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20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242</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245</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252</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225</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27</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35</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52</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35</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0.13</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30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245</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258</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264</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246</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30</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48</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64</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56</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0.15</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0.27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60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272</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301</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384</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368</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57</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91</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184</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178</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0.28</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0.87</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000">
                <a:tc>
                  <a:txBody>
                    <a:bodyPr/>
                    <a:lstStyle/>
                    <a:p>
                      <a:pPr algn="ctr" fontAlgn="b"/>
                      <a:r>
                        <a:rPr lang="en-US" sz="1400" b="1" u="none" strike="noStrike" dirty="0">
                          <a:effectLst/>
                          <a:latin typeface="+mn-lt"/>
                        </a:rPr>
                        <a:t>120</a:t>
                      </a:r>
                      <a:endParaRPr lang="en-US" sz="1400" b="1"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312</a:t>
                      </a:r>
                      <a:endParaRPr lang="en-US" sz="1400" b="0" i="0" u="none" strike="noStrike" dirty="0">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343</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512</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485</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97</a:t>
                      </a:r>
                      <a:endParaRPr lang="en-US" sz="1400" b="0" i="0" u="none" strike="noStrike">
                        <a:solidFill>
                          <a:srgbClr val="000000"/>
                        </a:solidFill>
                        <a:effectLst/>
                        <a:latin typeface="+mn-lt"/>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133</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latin typeface="+mn-lt"/>
                        </a:rPr>
                        <a:t>312</a:t>
                      </a:r>
                      <a:endParaRPr lang="en-US" sz="1400" b="0"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latin typeface="+mn-lt"/>
                        </a:rPr>
                        <a:t>295</a:t>
                      </a:r>
                      <a:endParaRPr lang="en-US" sz="14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0.48</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0.65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a:solidFill>
                            <a:srgbClr val="000000"/>
                          </a:solidFill>
                          <a:latin typeface="Calibri"/>
                        </a:rPr>
                        <a:t>1.53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b"/>
                      <a:r>
                        <a:rPr lang="en-US" sz="1400" b="0" i="0" u="none" strike="noStrike" dirty="0">
                          <a:solidFill>
                            <a:srgbClr val="000000"/>
                          </a:solidFill>
                          <a:latin typeface="Calibri"/>
                        </a:rPr>
                        <a:t>1.45</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0" y="0"/>
            <a:ext cx="2319033" cy="307777"/>
          </a:xfrm>
          <a:prstGeom prst="rect">
            <a:avLst/>
          </a:prstGeom>
          <a:noFill/>
        </p:spPr>
        <p:txBody>
          <a:bodyPr wrap="none" rtlCol="0">
            <a:spAutoFit/>
          </a:bodyPr>
          <a:lstStyle/>
          <a:p>
            <a:r>
              <a:rPr lang="en-US" sz="1400" b="1" dirty="0" smtClean="0"/>
              <a:t>SM Batch 4_40ul (2.23.2016)</a:t>
            </a:r>
          </a:p>
        </p:txBody>
      </p:sp>
      <p:sp>
        <p:nvSpPr>
          <p:cNvPr id="6" name="TextBox 5"/>
          <p:cNvSpPr txBox="1"/>
          <p:nvPr/>
        </p:nvSpPr>
        <p:spPr>
          <a:xfrm>
            <a:off x="76200" y="3276600"/>
            <a:ext cx="8686800" cy="2708434"/>
          </a:xfrm>
          <a:prstGeom prst="rect">
            <a:avLst/>
          </a:prstGeom>
          <a:noFill/>
        </p:spPr>
        <p:txBody>
          <a:bodyPr wrap="square" rtlCol="0">
            <a:spAutoFit/>
          </a:bodyPr>
          <a:lstStyle/>
          <a:p>
            <a:r>
              <a:rPr lang="en-US" sz="1600" b="1" u="sng" dirty="0" smtClean="0"/>
              <a:t>Remarks</a:t>
            </a:r>
          </a:p>
          <a:p>
            <a:endParaRPr lang="en-US" sz="1400" dirty="0" smtClean="0"/>
          </a:p>
          <a:p>
            <a:pPr marL="285750" indent="-285750">
              <a:buFont typeface="Wingdings" panose="05000000000000000000" pitchFamily="2" charset="2"/>
              <a:buChar char="ü"/>
            </a:pPr>
            <a:r>
              <a:rPr lang="en-US" sz="1400" dirty="0" smtClean="0"/>
              <a:t>Data were taken from Km, </a:t>
            </a:r>
            <a:r>
              <a:rPr lang="en-US" sz="1400" dirty="0" err="1" smtClean="0"/>
              <a:t>Vmax</a:t>
            </a:r>
            <a:r>
              <a:rPr lang="en-US" sz="1400" dirty="0" smtClean="0"/>
              <a:t> measurement from SM Batch 4 protein.</a:t>
            </a:r>
          </a:p>
          <a:p>
            <a:pPr marL="285750" indent="-285750">
              <a:buFont typeface="Wingdings" panose="05000000000000000000" pitchFamily="2" charset="2"/>
              <a:buChar char="ü"/>
            </a:pPr>
            <a:r>
              <a:rPr lang="en-US" sz="1400" dirty="0" smtClean="0"/>
              <a:t>Four [NAD+] were used as 375, 750, 1500, and 3000uM. </a:t>
            </a:r>
          </a:p>
          <a:p>
            <a:pPr marL="285750" indent="-285750">
              <a:buFont typeface="Wingdings" panose="05000000000000000000" pitchFamily="2" charset="2"/>
              <a:buChar char="ü"/>
            </a:pPr>
            <a:r>
              <a:rPr lang="en-US" sz="1400" dirty="0" smtClean="0"/>
              <a:t>Consider AFU at 0 minutes as background.  </a:t>
            </a:r>
          </a:p>
          <a:p>
            <a:pPr marL="285750" indent="-285750">
              <a:buFont typeface="Wingdings" panose="05000000000000000000" pitchFamily="2" charset="2"/>
              <a:buChar char="ü"/>
            </a:pPr>
            <a:r>
              <a:rPr lang="en-US" sz="1400" dirty="0" smtClean="0"/>
              <a:t>The S/B for lower [NAD+] and earlier time points are low, which indicated</a:t>
            </a:r>
          </a:p>
          <a:p>
            <a:pPr marL="742950" lvl="1" indent="-285750">
              <a:buFont typeface="Wingdings" panose="05000000000000000000" pitchFamily="2" charset="2"/>
              <a:buChar char="ü"/>
            </a:pPr>
            <a:r>
              <a:rPr lang="en-US" sz="1400" dirty="0" smtClean="0"/>
              <a:t>Compare to </a:t>
            </a:r>
            <a:r>
              <a:rPr lang="en-US" sz="1400" dirty="0" err="1" smtClean="0"/>
              <a:t>Enzo</a:t>
            </a:r>
            <a:r>
              <a:rPr lang="en-US" sz="1400" dirty="0" smtClean="0"/>
              <a:t>, in house enzyme has low activity</a:t>
            </a:r>
          </a:p>
          <a:p>
            <a:pPr marL="742950" lvl="1" indent="-285750">
              <a:buFont typeface="Wingdings" panose="05000000000000000000" pitchFamily="2" charset="2"/>
              <a:buChar char="ü"/>
            </a:pPr>
            <a:r>
              <a:rPr lang="en-US" sz="1400" dirty="0" smtClean="0"/>
              <a:t>Big amount of enzyme (40ul) used in the reaction somehow interferes the assay buffer system. Assay buffer system is mainly for best performance of Developer. </a:t>
            </a:r>
          </a:p>
          <a:p>
            <a:pPr marL="742950" lvl="1" indent="-285750">
              <a:buFont typeface="Wingdings" panose="05000000000000000000" pitchFamily="2" charset="2"/>
              <a:buChar char="ü"/>
            </a:pPr>
            <a:r>
              <a:rPr lang="en-US" sz="1400" dirty="0" smtClean="0"/>
              <a:t>Out of the 50ul total reaction volume,  40 </a:t>
            </a:r>
            <a:r>
              <a:rPr lang="en-US" sz="1400" dirty="0" err="1" smtClean="0"/>
              <a:t>ul</a:t>
            </a:r>
            <a:r>
              <a:rPr lang="en-US" sz="1400" dirty="0" smtClean="0"/>
              <a:t> are dialysis buffer which changes the physio-chemical properties of reaction system, may cause less efficiency of Developer.</a:t>
            </a:r>
          </a:p>
          <a:p>
            <a:pPr marL="285750" indent="-285750">
              <a:buFont typeface="Wingdings" panose="05000000000000000000" pitchFamily="2" charset="2"/>
              <a:buChar char="ü"/>
            </a:pPr>
            <a:endParaRPr lang="en-US" sz="1400" dirty="0"/>
          </a:p>
        </p:txBody>
      </p:sp>
      <mc:AlternateContent xmlns:mc="http://schemas.openxmlformats.org/markup-compatibility/2006">
        <mc:Choice xmlns:a14="http://schemas.microsoft.com/office/drawing/2010/main" Requires="a14">
          <p:sp>
            <p:nvSpPr>
              <p:cNvPr id="7" name="TextBox 6"/>
              <p:cNvSpPr txBox="1"/>
              <p:nvPr/>
            </p:nvSpPr>
            <p:spPr>
              <a:xfrm>
                <a:off x="5194408" y="6446477"/>
                <a:ext cx="3938706" cy="41152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a:rPr>
                        <m:t>𝑆𝑖𝑔𝑛𝑎𝑙</m:t>
                      </m:r>
                      <m:r>
                        <a:rPr lang="en-US" sz="1000" b="0" i="1" smtClean="0">
                          <a:latin typeface="Cambria Math"/>
                        </a:rPr>
                        <m:t> </m:t>
                      </m:r>
                      <m:r>
                        <a:rPr lang="en-US" sz="1000" b="0" i="1" smtClean="0">
                          <a:latin typeface="Cambria Math"/>
                        </a:rPr>
                        <m:t>𝑡𝑜</m:t>
                      </m:r>
                      <m:r>
                        <a:rPr lang="en-US" sz="1000" b="0" i="1" smtClean="0">
                          <a:latin typeface="Cambria Math"/>
                        </a:rPr>
                        <m:t> </m:t>
                      </m:r>
                      <m:r>
                        <a:rPr lang="en-US" sz="1000" b="0" i="1" smtClean="0">
                          <a:latin typeface="Cambria Math"/>
                        </a:rPr>
                        <m:t>𝑁𝑜𝑖𝑠𝑒</m:t>
                      </m:r>
                      <m:r>
                        <a:rPr lang="en-US" sz="1000" b="0" i="1" smtClean="0">
                          <a:latin typeface="Cambria Math"/>
                        </a:rPr>
                        <m:t> </m:t>
                      </m:r>
                      <m:r>
                        <a:rPr lang="en-US" sz="1000" b="0" i="1" smtClean="0">
                          <a:latin typeface="Cambria Math"/>
                        </a:rPr>
                        <m:t>𝑟𝑎𝑡𝑖𝑜</m:t>
                      </m:r>
                      <m:r>
                        <a:rPr lang="en-US" sz="1000" b="0" i="1" smtClean="0">
                          <a:latin typeface="Cambria Math"/>
                        </a:rPr>
                        <m:t>: </m:t>
                      </m:r>
                      <m:r>
                        <a:rPr lang="en-US" sz="1000" b="0" i="1" smtClean="0">
                          <a:latin typeface="Cambria Math"/>
                        </a:rPr>
                        <m:t>𝑆</m:t>
                      </m:r>
                      <m:r>
                        <a:rPr lang="en-US" sz="1000" b="0" i="1" smtClean="0">
                          <a:latin typeface="Cambria Math"/>
                        </a:rPr>
                        <m:t>/</m:t>
                      </m:r>
                      <m:r>
                        <a:rPr lang="en-US" sz="1000" b="0" i="1" smtClean="0">
                          <a:latin typeface="Cambria Math"/>
                        </a:rPr>
                        <m:t>𝑁</m:t>
                      </m:r>
                      <m:r>
                        <a:rPr lang="en-US" sz="1000" i="1" smtClean="0">
                          <a:latin typeface="Cambria Math"/>
                        </a:rPr>
                        <m:t>=</m:t>
                      </m:r>
                      <m:f>
                        <m:fPr>
                          <m:ctrlPr>
                            <a:rPr lang="en-US" sz="1000" i="1" smtClean="0">
                              <a:latin typeface="Cambria Math"/>
                            </a:rPr>
                          </m:ctrlPr>
                        </m:fPr>
                        <m:num>
                          <m:r>
                            <a:rPr lang="en-US" sz="1000" b="0" i="1" smtClean="0">
                              <a:latin typeface="Cambria Math"/>
                            </a:rPr>
                            <m:t>𝑚𝑒𝑎𝑛</m:t>
                          </m:r>
                          <m:r>
                            <a:rPr lang="en-US" sz="1000" b="0" i="1" smtClean="0">
                              <a:latin typeface="Cambria Math"/>
                            </a:rPr>
                            <m:t> </m:t>
                          </m:r>
                          <m:r>
                            <a:rPr lang="en-US" sz="1000" b="0" i="1" smtClean="0">
                              <a:latin typeface="Cambria Math"/>
                            </a:rPr>
                            <m:t>𝑠𝑖𝑔𝑛𝑎𝑙</m:t>
                          </m:r>
                          <m:r>
                            <a:rPr lang="en-US" sz="1000" b="0" i="1" smtClean="0">
                              <a:latin typeface="Cambria Math"/>
                            </a:rPr>
                            <m:t>−</m:t>
                          </m:r>
                          <m:r>
                            <a:rPr lang="en-US" sz="1000" b="0" i="1" smtClean="0">
                              <a:latin typeface="Cambria Math"/>
                            </a:rPr>
                            <m:t>𝑚𝑒𝑎𝑛</m:t>
                          </m:r>
                          <m:r>
                            <a:rPr lang="en-US" sz="1000" b="0" i="1" smtClean="0">
                              <a:latin typeface="Cambria Math"/>
                            </a:rPr>
                            <m:t> </m:t>
                          </m:r>
                          <m:r>
                            <a:rPr lang="en-US" sz="1000" b="0" i="1" smtClean="0">
                              <a:latin typeface="Cambria Math"/>
                            </a:rPr>
                            <m:t>𝑏𝑎𝑐𝑘𝑔𝑟𝑜𝑢𝑛𝑑</m:t>
                          </m:r>
                        </m:num>
                        <m:den>
                          <m:r>
                            <a:rPr lang="en-US" sz="1000" b="0" i="1" smtClean="0">
                              <a:latin typeface="Cambria Math"/>
                            </a:rPr>
                            <m:t>𝑠𝑡𝑎𝑛𝑑𝑎𝑟𝑑</m:t>
                          </m:r>
                          <m:r>
                            <a:rPr lang="en-US" sz="1000" b="0" i="1" smtClean="0">
                              <a:latin typeface="Cambria Math"/>
                            </a:rPr>
                            <m:t> </m:t>
                          </m:r>
                          <m:r>
                            <a:rPr lang="en-US" sz="1000" b="0" i="1" smtClean="0">
                              <a:latin typeface="Cambria Math"/>
                            </a:rPr>
                            <m:t>𝑑𝑒𝑣𝑖𝑎𝑡𝑖𝑜𝑛</m:t>
                          </m:r>
                          <m:r>
                            <a:rPr lang="en-US" sz="1000" b="0" i="1" smtClean="0">
                              <a:latin typeface="Cambria Math"/>
                            </a:rPr>
                            <m:t> </m:t>
                          </m:r>
                          <m:r>
                            <a:rPr lang="en-US" sz="1000" b="0" i="1" smtClean="0">
                              <a:latin typeface="Cambria Math"/>
                            </a:rPr>
                            <m:t>𝑜𝑓</m:t>
                          </m:r>
                          <m:r>
                            <a:rPr lang="en-US" sz="1000" b="0" i="1" smtClean="0">
                              <a:latin typeface="Cambria Math"/>
                            </a:rPr>
                            <m:t> </m:t>
                          </m:r>
                          <m:r>
                            <a:rPr lang="en-US" sz="1000" b="0" i="1" smtClean="0">
                              <a:latin typeface="Cambria Math"/>
                            </a:rPr>
                            <m:t>𝑏𝑎𝑐𝑘𝑔𝑟𝑜𝑢𝑛𝑑</m:t>
                          </m:r>
                        </m:den>
                      </m:f>
                    </m:oMath>
                  </m:oMathPara>
                </a14:m>
                <a:endParaRPr lang="en-US" sz="1000" dirty="0"/>
              </a:p>
            </p:txBody>
          </p:sp>
        </mc:Choice>
        <mc:Fallback>
          <p:sp>
            <p:nvSpPr>
              <p:cNvPr id="7" name="TextBox 6"/>
              <p:cNvSpPr txBox="1">
                <a:spLocks noRot="1" noChangeAspect="1" noMove="1" noResize="1" noEditPoints="1" noAdjustHandles="1" noChangeArrowheads="1" noChangeShapeType="1" noTextEdit="1"/>
              </p:cNvSpPr>
              <p:nvPr/>
            </p:nvSpPr>
            <p:spPr>
              <a:xfrm>
                <a:off x="5194408" y="6446477"/>
                <a:ext cx="3938706" cy="411523"/>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874155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09415980"/>
              </p:ext>
            </p:extLst>
          </p:nvPr>
        </p:nvGraphicFramePr>
        <p:xfrm>
          <a:off x="243840" y="625735"/>
          <a:ext cx="4099559" cy="1902021"/>
        </p:xfrm>
        <a:graphic>
          <a:graphicData uri="http://schemas.openxmlformats.org/drawingml/2006/table">
            <a:tbl>
              <a:tblPr>
                <a:tableStyleId>{5C22544A-7EE6-4342-B048-85BDC9FD1C3A}</a:tableStyleId>
              </a:tblPr>
              <a:tblGrid>
                <a:gridCol w="1043038"/>
                <a:gridCol w="733565"/>
                <a:gridCol w="733565"/>
                <a:gridCol w="733565"/>
                <a:gridCol w="855826"/>
              </a:tblGrid>
              <a:tr h="310851">
                <a:tc>
                  <a:txBody>
                    <a:bodyPr/>
                    <a:lstStyle/>
                    <a:p>
                      <a:pPr algn="ctr" rtl="0" fontAlgn="b"/>
                      <a:r>
                        <a:rPr lang="en-US" sz="1400" b="1" u="none" strike="noStrike" dirty="0">
                          <a:effectLst/>
                        </a:rPr>
                        <a:t>[DHP1c], </a:t>
                      </a:r>
                      <a:r>
                        <a:rPr lang="en-US" sz="1400" b="1" u="none" strike="noStrike" dirty="0" err="1">
                          <a:effectLst/>
                        </a:rPr>
                        <a:t>uM</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b="1" u="none" strike="noStrike" dirty="0">
                          <a:effectLst/>
                        </a:rPr>
                        <a:t>0 min</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b="1" u="none" strike="noStrike" dirty="0">
                          <a:effectLst/>
                        </a:rPr>
                        <a:t>60 min</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b="1" u="none" strike="noStrike" dirty="0">
                          <a:effectLst/>
                          <a:latin typeface="Symbol" panose="05050102010706020507" pitchFamily="18" charset="2"/>
                        </a:rPr>
                        <a:t>D</a:t>
                      </a:r>
                      <a:r>
                        <a:rPr lang="en-US" sz="1400" b="1" u="none" strike="noStrike" dirty="0">
                          <a:effectLst/>
                        </a:rPr>
                        <a:t>AFU</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u="none" strike="noStrike" dirty="0" smtClean="0">
                          <a:effectLst/>
                        </a:rPr>
                        <a:t>S/N</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7310">
                <a:tc>
                  <a:txBody>
                    <a:bodyPr/>
                    <a:lstStyle/>
                    <a:p>
                      <a:pPr algn="ctr" rtl="0" fontAlgn="b"/>
                      <a:r>
                        <a:rPr lang="en-US" sz="1400" b="1" u="none" strike="noStrike" dirty="0">
                          <a:effectLst/>
                        </a:rPr>
                        <a:t>0</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418</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802</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384</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0.92</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7310">
                <a:tc>
                  <a:txBody>
                    <a:bodyPr/>
                    <a:lstStyle/>
                    <a:p>
                      <a:pPr algn="ctr" rtl="0" fontAlgn="b"/>
                      <a:r>
                        <a:rPr lang="en-US" sz="1400" b="1" u="none" strike="noStrike" dirty="0">
                          <a:effectLst/>
                        </a:rPr>
                        <a:t>25</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904</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1421</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517</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0.57</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7310">
                <a:tc>
                  <a:txBody>
                    <a:bodyPr/>
                    <a:lstStyle/>
                    <a:p>
                      <a:pPr algn="ctr" rtl="0" fontAlgn="b"/>
                      <a:r>
                        <a:rPr lang="en-US" sz="1400" b="1" u="none" strike="noStrike" dirty="0">
                          <a:effectLst/>
                        </a:rPr>
                        <a:t>50</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1090</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1658</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568</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0.52</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7310">
                <a:tc>
                  <a:txBody>
                    <a:bodyPr/>
                    <a:lstStyle/>
                    <a:p>
                      <a:pPr algn="ctr" rtl="0" fontAlgn="b"/>
                      <a:r>
                        <a:rPr lang="en-US" sz="1400" b="1" u="none" strike="noStrike" dirty="0">
                          <a:effectLst/>
                        </a:rPr>
                        <a:t>100</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1548</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2121</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573</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0.37</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7310">
                <a:tc>
                  <a:txBody>
                    <a:bodyPr/>
                    <a:lstStyle/>
                    <a:p>
                      <a:pPr algn="ctr" rtl="0" fontAlgn="b"/>
                      <a:r>
                        <a:rPr lang="en-US" sz="1400" b="1" u="none" strike="noStrike" dirty="0">
                          <a:effectLst/>
                        </a:rPr>
                        <a:t>200</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2063</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2280</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217</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0.11</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7310">
                <a:tc>
                  <a:txBody>
                    <a:bodyPr/>
                    <a:lstStyle/>
                    <a:p>
                      <a:pPr algn="ctr" rtl="0" fontAlgn="b"/>
                      <a:r>
                        <a:rPr lang="en-US" sz="1400" b="1" u="none" strike="noStrike" dirty="0">
                          <a:effectLst/>
                        </a:rPr>
                        <a:t>300</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2216</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2410</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194</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0.09</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7310">
                <a:tc>
                  <a:txBody>
                    <a:bodyPr/>
                    <a:lstStyle/>
                    <a:p>
                      <a:pPr algn="ctr" rtl="0" fontAlgn="b"/>
                      <a:r>
                        <a:rPr lang="en-US" sz="1400" b="1" u="none" strike="noStrike" dirty="0">
                          <a:effectLst/>
                        </a:rPr>
                        <a:t>400</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2356</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2397</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41</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0.02</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152400" y="314980"/>
            <a:ext cx="3083473" cy="307777"/>
          </a:xfrm>
          <a:prstGeom prst="rect">
            <a:avLst/>
          </a:prstGeom>
          <a:noFill/>
        </p:spPr>
        <p:txBody>
          <a:bodyPr wrap="none" rtlCol="0">
            <a:spAutoFit/>
          </a:bodyPr>
          <a:lstStyle/>
          <a:p>
            <a:r>
              <a:rPr lang="en-US" sz="1400" b="1" dirty="0" smtClean="0"/>
              <a:t>XG Combined Batch _20ul (11.10.2015)</a:t>
            </a:r>
          </a:p>
        </p:txBody>
      </p:sp>
      <p:graphicFrame>
        <p:nvGraphicFramePr>
          <p:cNvPr id="4" name="Table 3"/>
          <p:cNvGraphicFramePr>
            <a:graphicFrameLocks noGrp="1"/>
          </p:cNvGraphicFramePr>
          <p:nvPr>
            <p:extLst>
              <p:ext uri="{D42A27DB-BD31-4B8C-83A1-F6EECF244321}">
                <p14:modId xmlns:p14="http://schemas.microsoft.com/office/powerpoint/2010/main" val="3786062451"/>
              </p:ext>
            </p:extLst>
          </p:nvPr>
        </p:nvGraphicFramePr>
        <p:xfrm>
          <a:off x="4591051" y="625733"/>
          <a:ext cx="4114799" cy="1902024"/>
        </p:xfrm>
        <a:graphic>
          <a:graphicData uri="http://schemas.openxmlformats.org/drawingml/2006/table">
            <a:tbl>
              <a:tblPr>
                <a:tableStyleId>{5C22544A-7EE6-4342-B048-85BDC9FD1C3A}</a:tableStyleId>
              </a:tblPr>
              <a:tblGrid>
                <a:gridCol w="1046915"/>
                <a:gridCol w="736292"/>
                <a:gridCol w="736292"/>
                <a:gridCol w="736292"/>
                <a:gridCol w="859008"/>
              </a:tblGrid>
              <a:tr h="291380">
                <a:tc>
                  <a:txBody>
                    <a:bodyPr/>
                    <a:lstStyle/>
                    <a:p>
                      <a:pPr algn="ctr" rtl="0" fontAlgn="b"/>
                      <a:r>
                        <a:rPr lang="en-US" sz="1400" b="1" u="none" strike="noStrike" dirty="0">
                          <a:effectLst/>
                        </a:rPr>
                        <a:t>[DHP1c], </a:t>
                      </a:r>
                      <a:r>
                        <a:rPr lang="en-US" sz="1400" b="1" u="none" strike="noStrike" dirty="0" err="1">
                          <a:effectLst/>
                        </a:rPr>
                        <a:t>uM</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b="1" u="none" strike="noStrike" dirty="0">
                          <a:effectLst/>
                        </a:rPr>
                        <a:t>0 min</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b="1" u="none" strike="noStrike" dirty="0">
                          <a:effectLst/>
                        </a:rPr>
                        <a:t>60 min</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b="1" u="none" strike="noStrike" dirty="0">
                          <a:effectLst/>
                          <a:latin typeface="Symbol" panose="05050102010706020507" pitchFamily="18" charset="2"/>
                        </a:rPr>
                        <a:t>D</a:t>
                      </a:r>
                      <a:r>
                        <a:rPr lang="en-US" sz="1400" b="1" u="none" strike="noStrike" dirty="0">
                          <a:effectLst/>
                        </a:rPr>
                        <a:t>AFU</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u="none" strike="noStrike" dirty="0" smtClean="0">
                          <a:effectLst/>
                        </a:rPr>
                        <a:t>S/N</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092">
                <a:tc>
                  <a:txBody>
                    <a:bodyPr/>
                    <a:lstStyle/>
                    <a:p>
                      <a:pPr algn="ctr" rtl="0" fontAlgn="b"/>
                      <a:r>
                        <a:rPr lang="en-US" sz="1400" b="1" u="none" strike="noStrike" dirty="0">
                          <a:effectLst/>
                        </a:rPr>
                        <a:t>0</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358</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1309</a:t>
                      </a:r>
                      <a:endParaRPr lang="en-US" sz="14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951</a:t>
                      </a:r>
                      <a:endParaRPr lang="en-US" sz="14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2.66</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092">
                <a:tc>
                  <a:txBody>
                    <a:bodyPr/>
                    <a:lstStyle/>
                    <a:p>
                      <a:pPr algn="ctr" rtl="0" fontAlgn="b"/>
                      <a:r>
                        <a:rPr lang="en-US" sz="1400" b="1" u="none" strike="noStrike" dirty="0">
                          <a:effectLst/>
                        </a:rPr>
                        <a:t>25</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996</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2273</a:t>
                      </a:r>
                      <a:endParaRPr lang="en-US" sz="14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1277</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1.28</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092">
                <a:tc>
                  <a:txBody>
                    <a:bodyPr/>
                    <a:lstStyle/>
                    <a:p>
                      <a:pPr algn="ctr" rtl="0" fontAlgn="b"/>
                      <a:r>
                        <a:rPr lang="en-US" sz="1400" b="1" u="none" strike="noStrike" dirty="0">
                          <a:effectLst/>
                        </a:rPr>
                        <a:t>50</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1475</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2886</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1411</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0.96</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092">
                <a:tc>
                  <a:txBody>
                    <a:bodyPr/>
                    <a:lstStyle/>
                    <a:p>
                      <a:pPr algn="ctr" rtl="0" fontAlgn="b"/>
                      <a:r>
                        <a:rPr lang="en-US" sz="1400" b="1" u="none" strike="noStrike" dirty="0">
                          <a:effectLst/>
                        </a:rPr>
                        <a:t>100</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1646</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3063</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1417</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0.86</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092">
                <a:tc>
                  <a:txBody>
                    <a:bodyPr/>
                    <a:lstStyle/>
                    <a:p>
                      <a:pPr algn="ctr" rtl="0" fontAlgn="b"/>
                      <a:r>
                        <a:rPr lang="en-US" sz="1400" b="1" u="none" strike="noStrike" dirty="0">
                          <a:effectLst/>
                        </a:rPr>
                        <a:t>200</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2044</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3354</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1310</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0.64</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092">
                <a:tc>
                  <a:txBody>
                    <a:bodyPr/>
                    <a:lstStyle/>
                    <a:p>
                      <a:pPr algn="ctr" rtl="0" fontAlgn="b"/>
                      <a:r>
                        <a:rPr lang="en-US" sz="1400" b="1" u="none" strike="noStrike" dirty="0">
                          <a:effectLst/>
                        </a:rPr>
                        <a:t>300</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2174</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2534</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360</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a:effectLst/>
                        </a:rPr>
                        <a:t>0.17</a:t>
                      </a:r>
                      <a:endParaRPr lang="en-US" sz="14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092">
                <a:tc>
                  <a:txBody>
                    <a:bodyPr/>
                    <a:lstStyle/>
                    <a:p>
                      <a:pPr algn="ctr" rtl="0" fontAlgn="b"/>
                      <a:r>
                        <a:rPr lang="en-US" sz="1400" b="1" u="none" strike="noStrike" dirty="0">
                          <a:effectLst/>
                        </a:rPr>
                        <a:t>400</a:t>
                      </a:r>
                      <a:endParaRPr lang="en-US" sz="14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1813</a:t>
                      </a:r>
                      <a:endParaRPr lang="en-US" sz="14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2065</a:t>
                      </a:r>
                      <a:endParaRPr lang="en-US" sz="14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252</a:t>
                      </a:r>
                      <a:endParaRPr lang="en-US" sz="14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u="none" strike="noStrike" dirty="0">
                          <a:effectLst/>
                        </a:rPr>
                        <a:t>0.14</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4525697" y="314980"/>
            <a:ext cx="1951303" cy="307777"/>
          </a:xfrm>
          <a:prstGeom prst="rect">
            <a:avLst/>
          </a:prstGeom>
          <a:noFill/>
        </p:spPr>
        <p:txBody>
          <a:bodyPr wrap="none" rtlCol="0">
            <a:spAutoFit/>
          </a:bodyPr>
          <a:lstStyle/>
          <a:p>
            <a:r>
              <a:rPr lang="en-US" sz="1400" b="1" dirty="0" smtClean="0"/>
              <a:t>Enzo_2.5U (11.10.2015)</a:t>
            </a:r>
          </a:p>
        </p:txBody>
      </p:sp>
      <p:sp>
        <p:nvSpPr>
          <p:cNvPr id="6" name="TextBox 5"/>
          <p:cNvSpPr txBox="1"/>
          <p:nvPr/>
        </p:nvSpPr>
        <p:spPr>
          <a:xfrm>
            <a:off x="182297" y="2764810"/>
            <a:ext cx="8686800" cy="2492990"/>
          </a:xfrm>
          <a:prstGeom prst="rect">
            <a:avLst/>
          </a:prstGeom>
          <a:noFill/>
        </p:spPr>
        <p:txBody>
          <a:bodyPr wrap="square" rtlCol="0">
            <a:spAutoFit/>
          </a:bodyPr>
          <a:lstStyle/>
          <a:p>
            <a:r>
              <a:rPr lang="en-US" sz="1600" b="1" u="sng" dirty="0" smtClean="0"/>
              <a:t>Remarks</a:t>
            </a:r>
          </a:p>
          <a:p>
            <a:endParaRPr lang="en-US" sz="1400" dirty="0" smtClean="0"/>
          </a:p>
          <a:p>
            <a:pPr marL="285750" indent="-285750">
              <a:buFont typeface="Wingdings" panose="05000000000000000000" pitchFamily="2" charset="2"/>
              <a:buChar char="ü"/>
            </a:pPr>
            <a:r>
              <a:rPr lang="en-US" sz="1400" dirty="0" smtClean="0"/>
              <a:t>Data were taken from DHP1c EC1.5 measurement. </a:t>
            </a:r>
          </a:p>
          <a:p>
            <a:pPr marL="285750" indent="-285750">
              <a:buFont typeface="Wingdings" panose="05000000000000000000" pitchFamily="2" charset="2"/>
              <a:buChar char="ü"/>
            </a:pPr>
            <a:r>
              <a:rPr lang="en-US" sz="1400" dirty="0" smtClean="0"/>
              <a:t>Both XG combined enzyme and Enzo were applied. </a:t>
            </a:r>
          </a:p>
          <a:p>
            <a:pPr marL="285750" indent="-285750">
              <a:buFont typeface="Wingdings" panose="05000000000000000000" pitchFamily="2" charset="2"/>
              <a:buChar char="ü"/>
            </a:pPr>
            <a:r>
              <a:rPr lang="en-US" sz="1400" dirty="0" smtClean="0"/>
              <a:t>It’s good for comparison since they were done at same day.</a:t>
            </a:r>
          </a:p>
          <a:p>
            <a:pPr marL="285750" indent="-285750">
              <a:buFont typeface="Wingdings" panose="05000000000000000000" pitchFamily="2" charset="2"/>
              <a:buChar char="ü"/>
            </a:pPr>
            <a:r>
              <a:rPr lang="en-US" sz="1400" dirty="0" smtClean="0"/>
              <a:t>Consider AFU at 0 minutes as background.  </a:t>
            </a:r>
          </a:p>
          <a:p>
            <a:pPr marL="285750" indent="-285750">
              <a:buFont typeface="Wingdings" panose="05000000000000000000" pitchFamily="2" charset="2"/>
              <a:buChar char="ü"/>
            </a:pPr>
            <a:r>
              <a:rPr lang="en-US" sz="1400" dirty="0" smtClean="0"/>
              <a:t>At zero minutes, the background increased as increasing [DHP1c] because of the emission of DHP1c at 450nm. </a:t>
            </a:r>
          </a:p>
          <a:p>
            <a:pPr marL="285750" indent="-285750">
              <a:buFont typeface="Wingdings" panose="05000000000000000000" pitchFamily="2" charset="2"/>
              <a:buChar char="ü"/>
            </a:pPr>
            <a:r>
              <a:rPr lang="en-US" sz="1400" dirty="0" smtClean="0"/>
              <a:t>Enzo enzyme achieves better S/B than in house enzyme does. Take home lessons here:  </a:t>
            </a:r>
          </a:p>
          <a:p>
            <a:pPr marL="742950" lvl="1" indent="-285750">
              <a:buFont typeface="Wingdings" panose="05000000000000000000" pitchFamily="2" charset="2"/>
              <a:buChar char="ü"/>
            </a:pPr>
            <a:r>
              <a:rPr lang="en-US" sz="1400" dirty="0" smtClean="0"/>
              <a:t>The selection of proper DHP1c concentration for initial rate study is important. </a:t>
            </a:r>
          </a:p>
          <a:p>
            <a:pPr marL="742950" lvl="1" indent="-285750">
              <a:buFont typeface="Wingdings" panose="05000000000000000000" pitchFamily="2" charset="2"/>
              <a:buChar char="ü"/>
            </a:pPr>
            <a:r>
              <a:rPr lang="en-US" sz="1400" dirty="0" smtClean="0"/>
              <a:t>So far, the S/B of [DHP1c]&lt;50uM for in house enzyme and Enzo,  are &gt; 0.5 and </a:t>
            </a:r>
            <a:r>
              <a:rPr lang="en-US" sz="1400" dirty="0" smtClean="0">
                <a:latin typeface="MS Mincho"/>
                <a:ea typeface="MS Mincho"/>
              </a:rPr>
              <a:t>≽</a:t>
            </a:r>
            <a:r>
              <a:rPr lang="en-US" sz="1400" dirty="0" smtClean="0"/>
              <a:t>1, respectively</a:t>
            </a:r>
          </a:p>
          <a:p>
            <a:pPr marL="285750" indent="-285750">
              <a:buFont typeface="Wingdings" panose="05000000000000000000" pitchFamily="2" charset="2"/>
              <a:buChar char="ü"/>
            </a:pPr>
            <a:endParaRPr lang="en-US" sz="1400" dirty="0"/>
          </a:p>
        </p:txBody>
      </p:sp>
      <mc:AlternateContent xmlns:mc="http://schemas.openxmlformats.org/markup-compatibility/2006">
        <mc:Choice xmlns:a14="http://schemas.microsoft.com/office/drawing/2010/main" Requires="a14">
          <p:sp>
            <p:nvSpPr>
              <p:cNvPr id="7" name="TextBox 6"/>
              <p:cNvSpPr txBox="1"/>
              <p:nvPr/>
            </p:nvSpPr>
            <p:spPr>
              <a:xfrm>
                <a:off x="5194408" y="6446477"/>
                <a:ext cx="3938706" cy="41152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a:rPr>
                        <m:t>𝑆𝑖𝑔𝑛𝑎𝑙</m:t>
                      </m:r>
                      <m:r>
                        <a:rPr lang="en-US" sz="1000" b="0" i="1" smtClean="0">
                          <a:latin typeface="Cambria Math"/>
                        </a:rPr>
                        <m:t> </m:t>
                      </m:r>
                      <m:r>
                        <a:rPr lang="en-US" sz="1000" b="0" i="1" smtClean="0">
                          <a:latin typeface="Cambria Math"/>
                        </a:rPr>
                        <m:t>𝑡𝑜</m:t>
                      </m:r>
                      <m:r>
                        <a:rPr lang="en-US" sz="1000" b="0" i="1" smtClean="0">
                          <a:latin typeface="Cambria Math"/>
                        </a:rPr>
                        <m:t> </m:t>
                      </m:r>
                      <m:r>
                        <a:rPr lang="en-US" sz="1000" b="0" i="1" smtClean="0">
                          <a:latin typeface="Cambria Math"/>
                        </a:rPr>
                        <m:t>𝑁𝑜𝑖𝑠𝑒</m:t>
                      </m:r>
                      <m:r>
                        <a:rPr lang="en-US" sz="1000" b="0" i="1" smtClean="0">
                          <a:latin typeface="Cambria Math"/>
                        </a:rPr>
                        <m:t> </m:t>
                      </m:r>
                      <m:r>
                        <a:rPr lang="en-US" sz="1000" b="0" i="1" smtClean="0">
                          <a:latin typeface="Cambria Math"/>
                        </a:rPr>
                        <m:t>𝑟𝑎𝑡𝑖𝑜</m:t>
                      </m:r>
                      <m:r>
                        <a:rPr lang="en-US" sz="1000" b="0" i="1" smtClean="0">
                          <a:latin typeface="Cambria Math"/>
                        </a:rPr>
                        <m:t>: </m:t>
                      </m:r>
                      <m:r>
                        <a:rPr lang="en-US" sz="1000" b="0" i="1" smtClean="0">
                          <a:latin typeface="Cambria Math"/>
                        </a:rPr>
                        <m:t>𝑆</m:t>
                      </m:r>
                      <m:r>
                        <a:rPr lang="en-US" sz="1000" b="0" i="1" smtClean="0">
                          <a:latin typeface="Cambria Math"/>
                        </a:rPr>
                        <m:t>/</m:t>
                      </m:r>
                      <m:r>
                        <a:rPr lang="en-US" sz="1000" b="0" i="1" smtClean="0">
                          <a:latin typeface="Cambria Math"/>
                        </a:rPr>
                        <m:t>𝑁</m:t>
                      </m:r>
                      <m:r>
                        <a:rPr lang="en-US" sz="1000" i="1" smtClean="0">
                          <a:latin typeface="Cambria Math"/>
                        </a:rPr>
                        <m:t>=</m:t>
                      </m:r>
                      <m:f>
                        <m:fPr>
                          <m:ctrlPr>
                            <a:rPr lang="en-US" sz="1000" i="1" smtClean="0">
                              <a:latin typeface="Cambria Math"/>
                            </a:rPr>
                          </m:ctrlPr>
                        </m:fPr>
                        <m:num>
                          <m:r>
                            <a:rPr lang="en-US" sz="1000" b="0" i="1" smtClean="0">
                              <a:latin typeface="Cambria Math"/>
                            </a:rPr>
                            <m:t>𝑚𝑒𝑎𝑛</m:t>
                          </m:r>
                          <m:r>
                            <a:rPr lang="en-US" sz="1000" b="0" i="1" smtClean="0">
                              <a:latin typeface="Cambria Math"/>
                            </a:rPr>
                            <m:t> </m:t>
                          </m:r>
                          <m:r>
                            <a:rPr lang="en-US" sz="1000" b="0" i="1" smtClean="0">
                              <a:latin typeface="Cambria Math"/>
                            </a:rPr>
                            <m:t>𝑠𝑖𝑔𝑛𝑎𝑙</m:t>
                          </m:r>
                          <m:r>
                            <a:rPr lang="en-US" sz="1000" b="0" i="1" smtClean="0">
                              <a:latin typeface="Cambria Math"/>
                            </a:rPr>
                            <m:t>−</m:t>
                          </m:r>
                          <m:r>
                            <a:rPr lang="en-US" sz="1000" b="0" i="1" smtClean="0">
                              <a:latin typeface="Cambria Math"/>
                            </a:rPr>
                            <m:t>𝑚𝑒𝑎𝑛</m:t>
                          </m:r>
                          <m:r>
                            <a:rPr lang="en-US" sz="1000" b="0" i="1" smtClean="0">
                              <a:latin typeface="Cambria Math"/>
                            </a:rPr>
                            <m:t> </m:t>
                          </m:r>
                          <m:r>
                            <a:rPr lang="en-US" sz="1000" b="0" i="1" smtClean="0">
                              <a:latin typeface="Cambria Math"/>
                            </a:rPr>
                            <m:t>𝑏𝑎𝑐𝑘𝑔𝑟𝑜𝑢𝑛𝑑</m:t>
                          </m:r>
                        </m:num>
                        <m:den>
                          <m:r>
                            <a:rPr lang="en-US" sz="1000" b="0" i="1" smtClean="0">
                              <a:latin typeface="Cambria Math"/>
                            </a:rPr>
                            <m:t>𝑠𝑡𝑎𝑛𝑑𝑎𝑟𝑑</m:t>
                          </m:r>
                          <m:r>
                            <a:rPr lang="en-US" sz="1000" b="0" i="1" smtClean="0">
                              <a:latin typeface="Cambria Math"/>
                            </a:rPr>
                            <m:t> </m:t>
                          </m:r>
                          <m:r>
                            <a:rPr lang="en-US" sz="1000" b="0" i="1" smtClean="0">
                              <a:latin typeface="Cambria Math"/>
                            </a:rPr>
                            <m:t>𝑑𝑒𝑣𝑖𝑎𝑡𝑖𝑜𝑛</m:t>
                          </m:r>
                          <m:r>
                            <a:rPr lang="en-US" sz="1000" b="0" i="1" smtClean="0">
                              <a:latin typeface="Cambria Math"/>
                            </a:rPr>
                            <m:t> </m:t>
                          </m:r>
                          <m:r>
                            <a:rPr lang="en-US" sz="1000" b="0" i="1" smtClean="0">
                              <a:latin typeface="Cambria Math"/>
                            </a:rPr>
                            <m:t>𝑜𝑓</m:t>
                          </m:r>
                          <m:r>
                            <a:rPr lang="en-US" sz="1000" b="0" i="1" smtClean="0">
                              <a:latin typeface="Cambria Math"/>
                            </a:rPr>
                            <m:t> </m:t>
                          </m:r>
                          <m:r>
                            <a:rPr lang="en-US" sz="1000" b="0" i="1" smtClean="0">
                              <a:latin typeface="Cambria Math"/>
                            </a:rPr>
                            <m:t>𝑏𝑎𝑐𝑘𝑔𝑟𝑜𝑢𝑛𝑑</m:t>
                          </m:r>
                        </m:den>
                      </m:f>
                    </m:oMath>
                  </m:oMathPara>
                </a14:m>
                <a:endParaRPr lang="en-US" sz="1000" dirty="0"/>
              </a:p>
            </p:txBody>
          </p:sp>
        </mc:Choice>
        <mc:Fallback>
          <p:sp>
            <p:nvSpPr>
              <p:cNvPr id="7" name="TextBox 6"/>
              <p:cNvSpPr txBox="1">
                <a:spLocks noRot="1" noChangeAspect="1" noMove="1" noResize="1" noEditPoints="1" noAdjustHandles="1" noChangeArrowheads="1" noChangeShapeType="1" noTextEdit="1"/>
              </p:cNvSpPr>
              <p:nvPr/>
            </p:nvSpPr>
            <p:spPr>
              <a:xfrm>
                <a:off x="5194408" y="6446477"/>
                <a:ext cx="3938706" cy="411523"/>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43293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86009" y="858016"/>
            <a:ext cx="4495800" cy="369332"/>
          </a:xfrm>
          <a:prstGeom prst="rect">
            <a:avLst/>
          </a:prstGeom>
          <a:noFill/>
        </p:spPr>
        <p:txBody>
          <a:bodyPr wrap="square" rtlCol="0">
            <a:spAutoFit/>
          </a:bodyPr>
          <a:lstStyle/>
          <a:p>
            <a:r>
              <a:rPr lang="en-US" b="1" dirty="0" smtClean="0"/>
              <a:t>cv% analysis (</a:t>
            </a:r>
            <a:r>
              <a:rPr lang="en-US" b="1" dirty="0" smtClean="0"/>
              <a:t>K</a:t>
            </a:r>
            <a:r>
              <a:rPr lang="en-US" b="1" baseline="-25000" dirty="0" smtClean="0"/>
              <a:t>m, NAD+</a:t>
            </a:r>
            <a:r>
              <a:rPr lang="en-US" b="1" dirty="0" smtClean="0"/>
              <a:t>) </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1223773715"/>
              </p:ext>
            </p:extLst>
          </p:nvPr>
        </p:nvGraphicFramePr>
        <p:xfrm>
          <a:off x="381000" y="1447800"/>
          <a:ext cx="8458200" cy="1293451"/>
        </p:xfrm>
        <a:graphic>
          <a:graphicData uri="http://schemas.openxmlformats.org/drawingml/2006/table">
            <a:tbl>
              <a:tblPr>
                <a:tableStyleId>{5C22544A-7EE6-4342-B048-85BDC9FD1C3A}</a:tableStyleId>
              </a:tblPr>
              <a:tblGrid>
                <a:gridCol w="1219200"/>
                <a:gridCol w="1127234"/>
                <a:gridCol w="1158766"/>
                <a:gridCol w="1219200"/>
                <a:gridCol w="1219200"/>
                <a:gridCol w="1219200"/>
                <a:gridCol w="1295400"/>
              </a:tblGrid>
              <a:tr h="285750">
                <a:tc>
                  <a:txBody>
                    <a:bodyPr/>
                    <a:lstStyle/>
                    <a:p>
                      <a:pPr algn="ctr" rtl="0" fontAlgn="ctr"/>
                      <a:endParaRPr lang="en-US" sz="1400" b="1"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latin typeface="+mn-lt"/>
                        </a:rPr>
                        <a:t>Enzo (PLOS</a:t>
                      </a:r>
                      <a:r>
                        <a:rPr lang="en-US" sz="1400" b="1" u="none" strike="noStrike" dirty="0" smtClean="0">
                          <a:effectLst/>
                          <a:latin typeface="+mn-lt"/>
                        </a:rPr>
                        <a:t>) (2.5U)</a:t>
                      </a:r>
                      <a:endParaRPr lang="en-US" sz="1400" b="1"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a:effectLst/>
                          <a:latin typeface="+mn-lt"/>
                        </a:rPr>
                        <a:t>Enzo (</a:t>
                      </a:r>
                      <a:r>
                        <a:rPr lang="en-US" sz="1400" b="1" u="none" strike="noStrike" dirty="0" err="1">
                          <a:effectLst/>
                          <a:latin typeface="+mn-lt"/>
                        </a:rPr>
                        <a:t>biorxiv</a:t>
                      </a:r>
                      <a:r>
                        <a:rPr lang="en-US" sz="1400" b="1" u="none" strike="noStrike" dirty="0" smtClean="0">
                          <a:effectLst/>
                          <a:latin typeface="+mn-lt"/>
                        </a:rPr>
                        <a:t>) (2.5U)</a:t>
                      </a:r>
                      <a:endParaRPr lang="en-US" sz="1400" b="1"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b="1" u="none" strike="noStrike" dirty="0" err="1">
                          <a:effectLst/>
                          <a:latin typeface="+mn-lt"/>
                        </a:rPr>
                        <a:t>XG_Batch</a:t>
                      </a:r>
                      <a:r>
                        <a:rPr lang="en-US" sz="1400" b="1" u="none" strike="noStrike" dirty="0">
                          <a:effectLst/>
                          <a:latin typeface="+mn-lt"/>
                        </a:rPr>
                        <a:t> I </a:t>
                      </a:r>
                      <a:r>
                        <a:rPr lang="en-US" sz="1400" b="1" u="none" strike="noStrike" dirty="0" smtClean="0">
                          <a:effectLst/>
                          <a:latin typeface="+mn-lt"/>
                        </a:rPr>
                        <a:t> (20ul)</a:t>
                      </a:r>
                      <a:endParaRPr lang="en-US" sz="1400" b="1"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b="1" u="none" strike="noStrike" dirty="0" err="1">
                          <a:effectLst/>
                          <a:latin typeface="+mn-lt"/>
                        </a:rPr>
                        <a:t>XG_Batch</a:t>
                      </a:r>
                      <a:r>
                        <a:rPr lang="en-US" sz="1400" b="1" u="none" strike="noStrike" dirty="0">
                          <a:effectLst/>
                          <a:latin typeface="+mn-lt"/>
                        </a:rPr>
                        <a:t> </a:t>
                      </a:r>
                      <a:r>
                        <a:rPr lang="en-US" sz="1400" b="1" u="none" strike="noStrike" dirty="0" smtClean="0">
                          <a:effectLst/>
                          <a:latin typeface="+mn-lt"/>
                        </a:rPr>
                        <a:t>II (20ul)</a:t>
                      </a:r>
                      <a:endParaRPr lang="en-US" sz="1400" b="1"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b="1" u="none" strike="noStrike" dirty="0" err="1">
                          <a:effectLst/>
                          <a:latin typeface="+mn-lt"/>
                        </a:rPr>
                        <a:t>SM_Batch</a:t>
                      </a:r>
                      <a:r>
                        <a:rPr lang="en-US" sz="1400" b="1" u="none" strike="noStrike" dirty="0">
                          <a:effectLst/>
                          <a:latin typeface="+mn-lt"/>
                        </a:rPr>
                        <a:t> </a:t>
                      </a:r>
                      <a:r>
                        <a:rPr lang="en-US" sz="1400" b="1" u="none" strike="noStrike" dirty="0" smtClean="0">
                          <a:effectLst/>
                          <a:latin typeface="+mn-lt"/>
                        </a:rPr>
                        <a:t>2 (25ul)</a:t>
                      </a:r>
                      <a:endParaRPr lang="en-US" sz="1400" b="1"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b="1" u="none" strike="noStrike" dirty="0" err="1">
                          <a:effectLst/>
                          <a:latin typeface="+mn-lt"/>
                        </a:rPr>
                        <a:t>SM_Batch</a:t>
                      </a:r>
                      <a:r>
                        <a:rPr lang="en-US" sz="1400" b="1" u="none" strike="noStrike" dirty="0">
                          <a:effectLst/>
                          <a:latin typeface="+mn-lt"/>
                        </a:rPr>
                        <a:t> </a:t>
                      </a:r>
                      <a:r>
                        <a:rPr lang="en-US" sz="1400" b="1" u="none" strike="noStrike" dirty="0" smtClean="0">
                          <a:effectLst/>
                          <a:latin typeface="+mn-lt"/>
                        </a:rPr>
                        <a:t>4 (40ul)</a:t>
                      </a:r>
                      <a:endParaRPr lang="en-US" sz="1400" b="1"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0">
                <a:tc>
                  <a:txBody>
                    <a:bodyPr/>
                    <a:lstStyle/>
                    <a:p>
                      <a:pPr algn="ctr" rtl="0" fontAlgn="b"/>
                      <a:r>
                        <a:rPr lang="en-US" sz="1400" b="1" u="none" strike="noStrike">
                          <a:effectLst/>
                          <a:latin typeface="+mn-lt"/>
                        </a:rPr>
                        <a:t>Km</a:t>
                      </a:r>
                      <a:endParaRPr lang="en-US" sz="1400" b="1"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latin typeface="+mn-lt"/>
                        </a:rPr>
                        <a:t>640.2</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u="none" strike="noStrike">
                          <a:effectLst/>
                          <a:latin typeface="+mn-lt"/>
                        </a:rPr>
                        <a:t>1262</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u="none" strike="noStrike">
                          <a:effectLst/>
                          <a:latin typeface="+mn-lt"/>
                        </a:rPr>
                        <a:t>924.8</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u="none" strike="noStrike" dirty="0">
                          <a:effectLst/>
                          <a:latin typeface="+mn-lt"/>
                        </a:rPr>
                        <a:t>813.3</a:t>
                      </a:r>
                      <a:endParaRPr lang="en-US" sz="1400" b="0"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latin typeface="+mn-lt"/>
                        </a:rPr>
                        <a:t>2104</a:t>
                      </a:r>
                      <a:endParaRPr lang="en-US" sz="1400" b="0"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latin typeface="+mn-lt"/>
                        </a:rPr>
                        <a:t>2180</a:t>
                      </a:r>
                      <a:endParaRPr lang="en-US" sz="1400" b="0"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0">
                <a:tc>
                  <a:txBody>
                    <a:bodyPr/>
                    <a:lstStyle/>
                    <a:p>
                      <a:pPr algn="ctr" rtl="0" fontAlgn="b"/>
                      <a:r>
                        <a:rPr lang="en-US" sz="1400" b="1" u="none" strike="noStrike" dirty="0">
                          <a:effectLst/>
                          <a:latin typeface="+mn-lt"/>
                        </a:rPr>
                        <a:t>Std. </a:t>
                      </a:r>
                      <a:r>
                        <a:rPr lang="en-US" sz="1400" b="1" u="none" strike="noStrike" dirty="0" err="1">
                          <a:effectLst/>
                          <a:latin typeface="+mn-lt"/>
                        </a:rPr>
                        <a:t>Error_Km</a:t>
                      </a:r>
                      <a:endParaRPr lang="en-US" sz="1400" b="1"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latin typeface="+mn-lt"/>
                        </a:rPr>
                        <a:t>58.78</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u="none" strike="noStrike">
                          <a:effectLst/>
                          <a:latin typeface="+mn-lt"/>
                        </a:rPr>
                        <a:t>323.9</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u="none" strike="noStrike">
                          <a:effectLst/>
                          <a:latin typeface="+mn-lt"/>
                        </a:rPr>
                        <a:t>222.6</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u="none" strike="noStrike">
                          <a:effectLst/>
                          <a:latin typeface="+mn-lt"/>
                        </a:rPr>
                        <a:t>61.36</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latin typeface="+mn-lt"/>
                        </a:rPr>
                        <a:t>221.1</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latin typeface="+mn-lt"/>
                        </a:rPr>
                        <a:t>310.9</a:t>
                      </a:r>
                      <a:endParaRPr lang="en-US" sz="1400" b="0"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5750">
                <a:tc>
                  <a:txBody>
                    <a:bodyPr/>
                    <a:lstStyle/>
                    <a:p>
                      <a:pPr algn="ctr" rtl="0" fontAlgn="b"/>
                      <a:r>
                        <a:rPr lang="en-US" sz="1400" b="1" u="none" strike="noStrike" dirty="0">
                          <a:effectLst/>
                          <a:latin typeface="+mn-lt"/>
                        </a:rPr>
                        <a:t>cv%</a:t>
                      </a:r>
                      <a:endParaRPr lang="en-US" sz="1400" b="1"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latin typeface="+mn-lt"/>
                        </a:rPr>
                        <a:t>9.2</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latin typeface="+mn-lt"/>
                        </a:rPr>
                        <a:t>25.7</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latin typeface="+mn-lt"/>
                        </a:rPr>
                        <a:t>24.1</a:t>
                      </a:r>
                      <a:endParaRPr lang="en-US" sz="1400" b="0"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latin typeface="+mn-lt"/>
                        </a:rPr>
                        <a:t>7.5</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latin typeface="+mn-lt"/>
                        </a:rPr>
                        <a:t>10.5</a:t>
                      </a:r>
                      <a:endParaRPr lang="en-US" sz="1400" b="0" i="0" u="none" strike="noStrike">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latin typeface="+mn-lt"/>
                        </a:rPr>
                        <a:t>14.3</a:t>
                      </a:r>
                      <a:endParaRPr lang="en-US" sz="1400" b="0" i="0" u="none" strike="noStrike" dirty="0">
                        <a:solidFill>
                          <a:srgbClr val="000000"/>
                        </a:solidFill>
                        <a:effectLst/>
                        <a:latin typeface="+mn-lt"/>
                      </a:endParaRPr>
                    </a:p>
                  </a:txBody>
                  <a:tcPr marL="9481" marR="9481" marT="94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304800" y="2917210"/>
            <a:ext cx="8686800" cy="2492990"/>
          </a:xfrm>
          <a:prstGeom prst="rect">
            <a:avLst/>
          </a:prstGeom>
          <a:noFill/>
        </p:spPr>
        <p:txBody>
          <a:bodyPr wrap="square" rtlCol="0">
            <a:spAutoFit/>
          </a:bodyPr>
          <a:lstStyle/>
          <a:p>
            <a:r>
              <a:rPr lang="en-US" sz="1600" b="1" u="sng" dirty="0" smtClean="0"/>
              <a:t>Remarks</a:t>
            </a:r>
          </a:p>
          <a:p>
            <a:endParaRPr lang="en-US" sz="1400" dirty="0" smtClean="0"/>
          </a:p>
          <a:p>
            <a:pPr marL="285750" indent="-285750">
              <a:buFont typeface="Wingdings" panose="05000000000000000000" pitchFamily="2" charset="2"/>
              <a:buChar char="ü"/>
            </a:pPr>
            <a:r>
              <a:rPr lang="en-US" sz="1400" dirty="0" smtClean="0"/>
              <a:t>Data were taken from </a:t>
            </a:r>
            <a:r>
              <a:rPr lang="en-US" sz="1400" dirty="0" smtClean="0"/>
              <a:t>MM-fitting for control experiments in assay buffer using both Enzo and in house enzyme.</a:t>
            </a:r>
            <a:endParaRPr lang="en-US" sz="1400" dirty="0" smtClean="0"/>
          </a:p>
          <a:p>
            <a:pPr marL="285750" indent="-285750">
              <a:buFont typeface="Wingdings" panose="05000000000000000000" pitchFamily="2" charset="2"/>
              <a:buChar char="ü"/>
            </a:pPr>
            <a:r>
              <a:rPr lang="en-US" sz="1400" dirty="0" smtClean="0"/>
              <a:t>Enzo enzyme </a:t>
            </a:r>
          </a:p>
          <a:p>
            <a:pPr marL="742950" lvl="1" indent="-285750">
              <a:buFont typeface="Wingdings" panose="05000000000000000000" pitchFamily="2" charset="2"/>
              <a:buChar char="ü"/>
            </a:pPr>
            <a:r>
              <a:rPr lang="en-US" sz="1400" dirty="0" smtClean="0"/>
              <a:t>Km varies from batch to batch. The cv% varies too.</a:t>
            </a:r>
          </a:p>
          <a:p>
            <a:pPr marL="742950" lvl="1" indent="-285750">
              <a:buFont typeface="Wingdings" panose="05000000000000000000" pitchFamily="2" charset="2"/>
              <a:buChar char="ü"/>
            </a:pPr>
            <a:r>
              <a:rPr lang="en-US" sz="1400" dirty="0"/>
              <a:t>Alok mentioned that the Enzo purity is less than 70% and that might contribute to the batch to batch differences in </a:t>
            </a:r>
            <a:r>
              <a:rPr lang="en-US" sz="1400" dirty="0" err="1" smtClean="0"/>
              <a:t>Kms</a:t>
            </a:r>
            <a:endParaRPr lang="en-US" sz="1400" dirty="0" smtClean="0"/>
          </a:p>
          <a:p>
            <a:pPr marL="285750" indent="-285750">
              <a:buFont typeface="Wingdings" panose="05000000000000000000" pitchFamily="2" charset="2"/>
              <a:buChar char="ü"/>
            </a:pPr>
            <a:r>
              <a:rPr lang="en-US" sz="1400" dirty="0" smtClean="0"/>
              <a:t>In house enzyme</a:t>
            </a:r>
          </a:p>
          <a:p>
            <a:pPr marL="742950" lvl="1" indent="-285750">
              <a:buFont typeface="Wingdings" panose="05000000000000000000" pitchFamily="2" charset="2"/>
              <a:buChar char="ü"/>
            </a:pPr>
            <a:r>
              <a:rPr lang="en-US" sz="1400" dirty="0" err="1" smtClean="0"/>
              <a:t>Kms</a:t>
            </a:r>
            <a:r>
              <a:rPr lang="en-US" sz="1400" dirty="0" smtClean="0"/>
              <a:t> do not vary much for XG batch I and II </a:t>
            </a:r>
          </a:p>
          <a:p>
            <a:pPr marL="742950" lvl="1" indent="-285750">
              <a:buFont typeface="Wingdings" panose="05000000000000000000" pitchFamily="2" charset="2"/>
              <a:buChar char="ü"/>
            </a:pPr>
            <a:r>
              <a:rPr lang="en-US" sz="1400" dirty="0" err="1"/>
              <a:t>Kms</a:t>
            </a:r>
            <a:r>
              <a:rPr lang="en-US" sz="1400" dirty="0"/>
              <a:t> </a:t>
            </a:r>
            <a:r>
              <a:rPr lang="en-US" sz="1400" dirty="0" smtClean="0"/>
              <a:t>are very close for SM batch 2 and batch 4</a:t>
            </a:r>
          </a:p>
          <a:p>
            <a:pPr marL="742950" lvl="1" indent="-285750">
              <a:buFont typeface="Wingdings" panose="05000000000000000000" pitchFamily="2" charset="2"/>
              <a:buChar char="ü"/>
            </a:pPr>
            <a:endParaRPr lang="en-US" sz="1400" dirty="0"/>
          </a:p>
        </p:txBody>
      </p:sp>
      <mc:AlternateContent xmlns:mc="http://schemas.openxmlformats.org/markup-compatibility/2006">
        <mc:Choice xmlns:a14="http://schemas.microsoft.com/office/drawing/2010/main" Requires="a14">
          <p:sp>
            <p:nvSpPr>
              <p:cNvPr id="6" name="TextBox 5"/>
              <p:cNvSpPr txBox="1"/>
              <p:nvPr/>
            </p:nvSpPr>
            <p:spPr>
              <a:xfrm>
                <a:off x="5533909" y="6446477"/>
                <a:ext cx="3610091" cy="38452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a:rPr>
                        <m:t>𝐶𝑜𝑒𝑓𝑓𝑖𝑐𝑖𝑒𝑛𝑡</m:t>
                      </m:r>
                      <m:r>
                        <a:rPr lang="en-US" sz="1000" b="0" i="1" smtClean="0">
                          <a:latin typeface="Cambria Math"/>
                        </a:rPr>
                        <m:t> </m:t>
                      </m:r>
                      <m:r>
                        <a:rPr lang="en-US" sz="1000" b="0" i="1" smtClean="0">
                          <a:latin typeface="Cambria Math"/>
                        </a:rPr>
                        <m:t>𝑜𝑓</m:t>
                      </m:r>
                      <m:r>
                        <a:rPr lang="en-US" sz="1000" b="0" i="1" smtClean="0">
                          <a:latin typeface="Cambria Math"/>
                        </a:rPr>
                        <m:t> </m:t>
                      </m:r>
                      <m:r>
                        <a:rPr lang="en-US" sz="1000" b="0" i="1" smtClean="0">
                          <a:latin typeface="Cambria Math"/>
                        </a:rPr>
                        <m:t>𝑣𝑎𝑟𝑖𝑎𝑡𝑖𝑜𝑛</m:t>
                      </m:r>
                      <m:r>
                        <a:rPr lang="en-US" sz="1000" b="0" i="1" smtClean="0">
                          <a:latin typeface="Cambria Math"/>
                        </a:rPr>
                        <m:t>:</m:t>
                      </m:r>
                      <m:r>
                        <a:rPr lang="en-US" sz="1000" b="0" i="1" smtClean="0">
                          <a:latin typeface="Cambria Math"/>
                        </a:rPr>
                        <m:t>𝑐𝑣</m:t>
                      </m:r>
                      <m:r>
                        <a:rPr lang="en-US" sz="1000" b="0" i="1" smtClean="0">
                          <a:latin typeface="Cambria Math"/>
                        </a:rPr>
                        <m:t>%=</m:t>
                      </m:r>
                      <m:f>
                        <m:fPr>
                          <m:ctrlPr>
                            <a:rPr lang="en-US" sz="1000" i="1" smtClean="0">
                              <a:latin typeface="Cambria Math"/>
                            </a:rPr>
                          </m:ctrlPr>
                        </m:fPr>
                        <m:num>
                          <m:r>
                            <a:rPr lang="en-US" sz="1000" b="0" i="1" smtClean="0">
                              <a:latin typeface="Cambria Math"/>
                            </a:rPr>
                            <m:t>𝑆𝑡𝑎𝑛𝑑𝑎𝑟𝑑</m:t>
                          </m:r>
                          <m:r>
                            <a:rPr lang="en-US" sz="1000" b="0" i="1" smtClean="0">
                              <a:latin typeface="Cambria Math"/>
                            </a:rPr>
                            <m:t> </m:t>
                          </m:r>
                          <m:r>
                            <a:rPr lang="en-US" sz="1000" b="0" i="1" smtClean="0">
                              <a:latin typeface="Cambria Math"/>
                            </a:rPr>
                            <m:t>𝑑𝑒𝑣𝑖𝑎𝑡𝑖𝑜𝑛</m:t>
                          </m:r>
                        </m:num>
                        <m:den>
                          <m:r>
                            <a:rPr lang="en-US" sz="1000" b="0" i="1" smtClean="0">
                              <a:latin typeface="Cambria Math"/>
                            </a:rPr>
                            <m:t>𝑚𝑒𝑎𝑛</m:t>
                          </m:r>
                        </m:den>
                      </m:f>
                      <m:r>
                        <a:rPr lang="en-US" sz="1000" b="0" i="1" smtClean="0">
                          <a:latin typeface="Cambria Math"/>
                          <a:ea typeface="Cambria Math"/>
                        </a:rPr>
                        <m:t>×100</m:t>
                      </m:r>
                    </m:oMath>
                  </m:oMathPara>
                </a14:m>
                <a:endParaRPr lang="en-US" sz="1000" dirty="0"/>
              </a:p>
            </p:txBody>
          </p:sp>
        </mc:Choice>
        <mc:Fallback>
          <p:sp>
            <p:nvSpPr>
              <p:cNvPr id="6" name="TextBox 5"/>
              <p:cNvSpPr txBox="1">
                <a:spLocks noRot="1" noChangeAspect="1" noMove="1" noResize="1" noEditPoints="1" noAdjustHandles="1" noChangeArrowheads="1" noChangeShapeType="1" noTextEdit="1"/>
              </p:cNvSpPr>
              <p:nvPr/>
            </p:nvSpPr>
            <p:spPr>
              <a:xfrm>
                <a:off x="5533909" y="6446477"/>
                <a:ext cx="3610091" cy="384529"/>
              </a:xfrm>
              <a:prstGeom prst="rect">
                <a:avLst/>
              </a:prstGeom>
              <a:blipFill rotWithShape="1">
                <a:blip r:embed="rId2"/>
                <a:stretch>
                  <a:fillRect/>
                </a:stretch>
              </a:blipFill>
            </p:spPr>
            <p:txBody>
              <a:bodyPr/>
              <a:lstStyle/>
              <a:p>
                <a:r>
                  <a:rPr lang="en-US">
                    <a:noFill/>
                  </a:rPr>
                  <a:t> </a:t>
                </a:r>
              </a:p>
            </p:txBody>
          </p:sp>
        </mc:Fallback>
      </mc:AlternateContent>
      <p:sp>
        <p:nvSpPr>
          <p:cNvPr id="7" name="Rectangle 6"/>
          <p:cNvSpPr/>
          <p:nvPr/>
        </p:nvSpPr>
        <p:spPr>
          <a:xfrm>
            <a:off x="-32658" y="-4465"/>
            <a:ext cx="9176657" cy="369332"/>
          </a:xfrm>
          <a:prstGeom prst="rect">
            <a:avLst/>
          </a:prstGeom>
        </p:spPr>
        <p:txBody>
          <a:bodyPr wrap="square">
            <a:spAutoFit/>
          </a:bodyPr>
          <a:lstStyle/>
          <a:p>
            <a:r>
              <a:rPr lang="en-US" b="1" u="sng" dirty="0" smtClean="0"/>
              <a:t>RC: Also</a:t>
            </a:r>
            <a:r>
              <a:rPr lang="en-US" b="1" u="sng" dirty="0"/>
              <a:t>, compare the standard errors (or the </a:t>
            </a:r>
            <a:r>
              <a:rPr lang="en-US" b="1" u="sng" dirty="0" err="1"/>
              <a:t>cvs</a:t>
            </a:r>
            <a:r>
              <a:rPr lang="en-US" b="1" u="sng" dirty="0"/>
              <a:t>) of the Enzo and urea purified enzymes.</a:t>
            </a:r>
            <a:endParaRPr lang="en-US"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3170099"/>
          </a:xfrm>
          <a:prstGeom prst="rect">
            <a:avLst/>
          </a:prstGeom>
        </p:spPr>
        <p:txBody>
          <a:bodyPr wrap="square">
            <a:spAutoFit/>
          </a:bodyPr>
          <a:lstStyle/>
          <a:p>
            <a:r>
              <a:rPr lang="en-US" b="1" u="sng" dirty="0" smtClean="0"/>
              <a:t>RC Comments (3.3.2016)</a:t>
            </a:r>
          </a:p>
          <a:p>
            <a:pPr marL="285750" indent="-285750">
              <a:buFont typeface="Wingdings" panose="05000000000000000000" pitchFamily="2" charset="2"/>
              <a:buChar char="ü"/>
            </a:pPr>
            <a:r>
              <a:rPr lang="en-US" sz="1400" dirty="0" smtClean="0"/>
              <a:t>Although </a:t>
            </a:r>
            <a:r>
              <a:rPr lang="en-US" sz="1400" dirty="0"/>
              <a:t>we see a lower signal to noise for Enzo (higher activity, lower purity) compared to pure in house enzyme, it appears this does not necessarily translate into smaller standard errors of the kinetic parameter estimates (which are the quantities of interest). </a:t>
            </a:r>
            <a:endParaRPr lang="en-US" sz="1400" dirty="0" smtClean="0"/>
          </a:p>
          <a:p>
            <a:r>
              <a:rPr lang="en-US" sz="1400" dirty="0" smtClean="0">
                <a:solidFill>
                  <a:srgbClr val="0000FF"/>
                </a:solidFill>
              </a:rPr>
              <a:t>XG: I agree. For two set of Km using Enzo, cv% were 9.2 and 25.7 respectively. For two batches from XG, the cv% vary. But the batches from SM got close cv%. Based on these, it is hard to conclude that data with lower S/N will generate smaller cv for kinetic model fitting.</a:t>
            </a:r>
          </a:p>
          <a:p>
            <a:endParaRPr lang="en-US" sz="1400" dirty="0" smtClean="0">
              <a:solidFill>
                <a:srgbClr val="0000FF"/>
              </a:solidFill>
            </a:endParaRPr>
          </a:p>
          <a:p>
            <a:pPr marL="285750" indent="-285750">
              <a:buFont typeface="Wingdings" panose="05000000000000000000" pitchFamily="2" charset="2"/>
              <a:buChar char="ü"/>
            </a:pPr>
            <a:r>
              <a:rPr lang="en-US" sz="1400" dirty="0" smtClean="0"/>
              <a:t>You </a:t>
            </a:r>
            <a:r>
              <a:rPr lang="en-US" sz="1400" dirty="0"/>
              <a:t>also commented that low purity enzyme has less reproducible properties. </a:t>
            </a:r>
            <a:endParaRPr lang="en-US" sz="1400" dirty="0" smtClean="0"/>
          </a:p>
          <a:p>
            <a:r>
              <a:rPr lang="en-US" sz="1400" dirty="0" smtClean="0">
                <a:solidFill>
                  <a:srgbClr val="0000FF"/>
                </a:solidFill>
              </a:rPr>
              <a:t>XG: Low purity enzyme means there are some impurities in the enzyme. The impurities can be other proteins. Then it raised up two issues</a:t>
            </a:r>
          </a:p>
          <a:p>
            <a:pPr marL="800100" lvl="1" indent="-342900">
              <a:buFont typeface="+mj-lt"/>
              <a:buAutoNum type="arabicParenR"/>
            </a:pPr>
            <a:r>
              <a:rPr lang="en-US" sz="1400" dirty="0" smtClean="0">
                <a:solidFill>
                  <a:srgbClr val="0000FF"/>
                </a:solidFill>
              </a:rPr>
              <a:t>The reproducible</a:t>
            </a:r>
          </a:p>
          <a:p>
            <a:pPr marL="800100" lvl="1" indent="-342900">
              <a:buFont typeface="+mj-lt"/>
              <a:buAutoNum type="arabicParenR"/>
            </a:pPr>
            <a:r>
              <a:rPr lang="en-US" sz="1400" dirty="0" smtClean="0">
                <a:solidFill>
                  <a:srgbClr val="0000FF"/>
                </a:solidFill>
              </a:rPr>
              <a:t>If the Km, Vmax are represent for this specific enzyme (SIRT3 here).</a:t>
            </a:r>
          </a:p>
          <a:p>
            <a:r>
              <a:rPr lang="en-US" sz="1400" dirty="0" smtClean="0">
                <a:solidFill>
                  <a:srgbClr val="0000FF"/>
                </a:solidFill>
              </a:rPr>
              <a:t>That is another reason why people report purity in the paper for mechanistic study.  </a:t>
            </a:r>
            <a:endParaRPr lang="en-US" sz="1400" dirty="0">
              <a:solidFill>
                <a:srgbClr val="0000FF"/>
              </a:solidFill>
            </a:endParaRPr>
          </a:p>
        </p:txBody>
      </p:sp>
    </p:spTree>
    <p:extLst>
      <p:ext uri="{BB962C8B-B14F-4D97-AF65-F5344CB8AC3E}">
        <p14:creationId xmlns:p14="http://schemas.microsoft.com/office/powerpoint/2010/main" val="2436479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067800" cy="6832640"/>
          </a:xfrm>
          <a:prstGeom prst="rect">
            <a:avLst/>
          </a:prstGeom>
          <a:noFill/>
        </p:spPr>
        <p:txBody>
          <a:bodyPr wrap="square" rtlCol="0">
            <a:spAutoFit/>
          </a:bodyPr>
          <a:lstStyle/>
          <a:p>
            <a:r>
              <a:rPr lang="en-US" b="1" u="sng" dirty="0" smtClean="0"/>
              <a:t>RC: Plan </a:t>
            </a:r>
            <a:r>
              <a:rPr lang="en-US" b="1" u="sng" dirty="0" smtClean="0"/>
              <a:t>for comparing </a:t>
            </a:r>
            <a:r>
              <a:rPr lang="en-US" b="1" u="sng" dirty="0" err="1" smtClean="0"/>
              <a:t>Kms</a:t>
            </a:r>
            <a:r>
              <a:rPr lang="en-US" b="1" u="sng" dirty="0" smtClean="0"/>
              <a:t> of various urea batches</a:t>
            </a:r>
          </a:p>
          <a:p>
            <a:pPr>
              <a:buFont typeface="Wingdings" pitchFamily="2" charset="2"/>
              <a:buChar char="ü"/>
            </a:pPr>
            <a:r>
              <a:rPr lang="en-US" sz="1400" dirty="0" smtClean="0"/>
              <a:t>QC standard for In house protein purification</a:t>
            </a:r>
          </a:p>
          <a:p>
            <a:pPr lvl="1">
              <a:buFont typeface="Wingdings" pitchFamily="2" charset="2"/>
              <a:buChar char="ü"/>
            </a:pPr>
            <a:r>
              <a:rPr lang="en-US" sz="1400" dirty="0" smtClean="0"/>
              <a:t>Write up detailed protocol for urea method purification (Time frame should be included) . This should include</a:t>
            </a:r>
          </a:p>
          <a:p>
            <a:pPr lvl="2">
              <a:buFont typeface="Wingdings" pitchFamily="2" charset="2"/>
              <a:buChar char="ü"/>
            </a:pPr>
            <a:r>
              <a:rPr lang="en-US" sz="1400" dirty="0" smtClean="0"/>
              <a:t>LB medium preparation</a:t>
            </a:r>
          </a:p>
          <a:p>
            <a:pPr lvl="2">
              <a:buFont typeface="Wingdings" pitchFamily="2" charset="2"/>
              <a:buChar char="ü"/>
            </a:pPr>
            <a:r>
              <a:rPr lang="en-US" sz="1400" dirty="0" smtClean="0"/>
              <a:t>Inoculation of cells from glycerol stock stored in -80oC overnight</a:t>
            </a:r>
          </a:p>
          <a:p>
            <a:pPr lvl="2">
              <a:buFont typeface="Wingdings" pitchFamily="2" charset="2"/>
              <a:buChar char="ü"/>
            </a:pPr>
            <a:r>
              <a:rPr lang="en-US" sz="1400" dirty="0" smtClean="0"/>
              <a:t>Grow in 200ml flask and IPTG induction</a:t>
            </a:r>
          </a:p>
          <a:p>
            <a:pPr lvl="2">
              <a:buFont typeface="Wingdings" pitchFamily="2" charset="2"/>
              <a:buChar char="ü"/>
            </a:pPr>
            <a:r>
              <a:rPr lang="en-US" sz="1400" dirty="0" smtClean="0"/>
              <a:t>Overnight culture and harvest cells</a:t>
            </a:r>
          </a:p>
          <a:p>
            <a:pPr lvl="2">
              <a:buFont typeface="Wingdings" pitchFamily="2" charset="2"/>
              <a:buChar char="ü"/>
            </a:pPr>
            <a:r>
              <a:rPr lang="en-US" sz="1400" dirty="0" smtClean="0"/>
              <a:t>Check protein expression level</a:t>
            </a:r>
          </a:p>
          <a:p>
            <a:pPr lvl="2">
              <a:buFont typeface="Wingdings" pitchFamily="2" charset="2"/>
              <a:buChar char="ü"/>
            </a:pPr>
            <a:r>
              <a:rPr lang="en-US" sz="1400" dirty="0" smtClean="0"/>
              <a:t>Purification </a:t>
            </a:r>
          </a:p>
          <a:p>
            <a:pPr lvl="2">
              <a:buFont typeface="Wingdings" pitchFamily="2" charset="2"/>
              <a:buChar char="ü"/>
            </a:pPr>
            <a:r>
              <a:rPr lang="en-US" sz="1400" dirty="0" smtClean="0"/>
              <a:t>Check the elution portion for dialysis</a:t>
            </a:r>
          </a:p>
          <a:p>
            <a:pPr lvl="2">
              <a:buFont typeface="Wingdings" pitchFamily="2" charset="2"/>
              <a:buChar char="ü"/>
            </a:pPr>
            <a:r>
              <a:rPr lang="en-US" sz="1400" dirty="0" smtClean="0"/>
              <a:t>Aliquot final protein</a:t>
            </a:r>
          </a:p>
          <a:p>
            <a:pPr lvl="2">
              <a:buFont typeface="Wingdings" pitchFamily="2" charset="2"/>
              <a:buChar char="ü"/>
            </a:pPr>
            <a:endParaRPr lang="en-US" sz="1400" dirty="0" smtClean="0"/>
          </a:p>
          <a:p>
            <a:pPr lvl="1">
              <a:buFont typeface="Wingdings" pitchFamily="2" charset="2"/>
              <a:buChar char="ü"/>
            </a:pPr>
            <a:r>
              <a:rPr lang="en-US" sz="1400" dirty="0" smtClean="0"/>
              <a:t>Write up protocol for concentration and activity measurement</a:t>
            </a:r>
          </a:p>
          <a:p>
            <a:pPr lvl="2">
              <a:buFont typeface="Wingdings" pitchFamily="2" charset="2"/>
              <a:buChar char="ü"/>
            </a:pPr>
            <a:r>
              <a:rPr lang="en-US" sz="1400" dirty="0" smtClean="0"/>
              <a:t>Define our own U for measurement</a:t>
            </a:r>
          </a:p>
          <a:p>
            <a:pPr lvl="2">
              <a:buFont typeface="Wingdings" pitchFamily="2" charset="2"/>
              <a:buChar char="ü"/>
            </a:pPr>
            <a:r>
              <a:rPr lang="en-US" sz="1400" dirty="0" smtClean="0"/>
              <a:t>Modify protocol not to dependent on </a:t>
            </a:r>
            <a:r>
              <a:rPr lang="en-US" sz="1400" dirty="0" err="1" smtClean="0"/>
              <a:t>Enzo</a:t>
            </a:r>
            <a:r>
              <a:rPr lang="en-US" sz="1400" dirty="0" smtClean="0"/>
              <a:t> protein</a:t>
            </a:r>
          </a:p>
          <a:p>
            <a:pPr lvl="2">
              <a:buFont typeface="Wingdings" pitchFamily="2" charset="2"/>
              <a:buChar char="ü"/>
            </a:pPr>
            <a:r>
              <a:rPr lang="en-US" sz="1400" dirty="0" smtClean="0"/>
              <a:t>The measurement should take twice at different day</a:t>
            </a:r>
          </a:p>
          <a:p>
            <a:pPr lvl="1">
              <a:buFont typeface="Wingdings" pitchFamily="2" charset="2"/>
              <a:buChar char="ü"/>
            </a:pPr>
            <a:endParaRPr lang="en-US" sz="1400" dirty="0" smtClean="0"/>
          </a:p>
          <a:p>
            <a:pPr lvl="1">
              <a:buFont typeface="Wingdings" pitchFamily="2" charset="2"/>
              <a:buChar char="ü"/>
            </a:pPr>
            <a:r>
              <a:rPr lang="en-US" sz="1400" dirty="0" smtClean="0"/>
              <a:t>Follow the protocols straightly to achieve the reproducible QC value from batch to batch. </a:t>
            </a:r>
          </a:p>
          <a:p>
            <a:pPr lvl="2">
              <a:buFont typeface="Wingdings" pitchFamily="2" charset="2"/>
              <a:buChar char="ü"/>
            </a:pPr>
            <a:r>
              <a:rPr lang="en-US" sz="1400" dirty="0" smtClean="0"/>
              <a:t>Concentration</a:t>
            </a:r>
          </a:p>
          <a:p>
            <a:pPr lvl="2">
              <a:buFont typeface="Wingdings" pitchFamily="2" charset="2"/>
              <a:buChar char="ü"/>
            </a:pPr>
            <a:r>
              <a:rPr lang="en-US" sz="1400" dirty="0" smtClean="0"/>
              <a:t>Activity</a:t>
            </a:r>
          </a:p>
          <a:p>
            <a:pPr lvl="2">
              <a:buFont typeface="Wingdings" pitchFamily="2" charset="2"/>
              <a:buChar char="ü"/>
            </a:pPr>
            <a:r>
              <a:rPr lang="en-US" sz="1400" dirty="0" smtClean="0"/>
              <a:t>Yield </a:t>
            </a:r>
          </a:p>
          <a:p>
            <a:pPr lvl="2">
              <a:buFont typeface="Wingdings" pitchFamily="2" charset="2"/>
              <a:buChar char="ü"/>
            </a:pPr>
            <a:r>
              <a:rPr lang="en-US" sz="1400" dirty="0" smtClean="0"/>
              <a:t>Purity</a:t>
            </a:r>
          </a:p>
          <a:p>
            <a:pPr lvl="2">
              <a:buFont typeface="Wingdings" pitchFamily="2" charset="2"/>
              <a:buChar char="ü"/>
            </a:pPr>
            <a:endParaRPr lang="en-US" sz="1400" dirty="0" smtClean="0"/>
          </a:p>
          <a:p>
            <a:pPr lvl="1">
              <a:buFont typeface="Wingdings" pitchFamily="2" charset="2"/>
              <a:buChar char="ü"/>
            </a:pPr>
            <a:r>
              <a:rPr lang="en-US" sz="1400" dirty="0" smtClean="0"/>
              <a:t> Km and </a:t>
            </a:r>
            <a:r>
              <a:rPr lang="en-US" sz="1400" dirty="0" err="1" smtClean="0"/>
              <a:t>Vmax</a:t>
            </a:r>
            <a:r>
              <a:rPr lang="en-US" sz="1400" dirty="0" smtClean="0"/>
              <a:t> measurement</a:t>
            </a:r>
          </a:p>
          <a:p>
            <a:pPr lvl="2">
              <a:buFont typeface="Wingdings" pitchFamily="2" charset="2"/>
              <a:buChar char="ü"/>
            </a:pPr>
            <a:r>
              <a:rPr lang="en-US" sz="1400" dirty="0" smtClean="0"/>
              <a:t>Based on the calculation from Concentration/specific activity, using same U protein for the activity assay.</a:t>
            </a:r>
          </a:p>
          <a:p>
            <a:pPr lvl="2">
              <a:buFont typeface="Wingdings" pitchFamily="2" charset="2"/>
              <a:buChar char="ü"/>
            </a:pPr>
            <a:r>
              <a:rPr lang="en-US" sz="1400" dirty="0" smtClean="0"/>
              <a:t>Standard deviation should be calculated based on 3+ batches.</a:t>
            </a:r>
          </a:p>
          <a:p>
            <a:pPr lvl="2">
              <a:buFont typeface="Wingdings" pitchFamily="2" charset="2"/>
              <a:buChar char="ü"/>
            </a:pPr>
            <a:r>
              <a:rPr lang="en-US" sz="1400" dirty="0" smtClean="0"/>
              <a:t>For a set of kinetic study, multi-batches who has close [ ], activity, and purity should be pooled together.</a:t>
            </a:r>
          </a:p>
          <a:p>
            <a:pPr lvl="2">
              <a:buFont typeface="Wingdings" pitchFamily="2" charset="2"/>
              <a:buChar char="ü"/>
            </a:pPr>
            <a:r>
              <a:rPr lang="en-US" sz="1400" dirty="0" smtClean="0"/>
              <a:t>The Km and </a:t>
            </a:r>
            <a:r>
              <a:rPr lang="en-US" sz="1400" dirty="0" err="1" smtClean="0"/>
              <a:t>Vmax</a:t>
            </a:r>
            <a:r>
              <a:rPr lang="en-US" sz="1400" dirty="0" smtClean="0"/>
              <a:t> need to be measured for combined protein.</a:t>
            </a:r>
          </a:p>
          <a:p>
            <a:endParaRPr lang="en-US" sz="1400" b="1" dirty="0" smtClean="0"/>
          </a:p>
          <a:p>
            <a:r>
              <a:rPr lang="en-US" sz="1400" b="1" dirty="0" smtClean="0"/>
              <a:t>Note: Not sure if the km and </a:t>
            </a:r>
            <a:r>
              <a:rPr lang="en-US" sz="1400" b="1" dirty="0" err="1" smtClean="0"/>
              <a:t>vmax</a:t>
            </a:r>
            <a:r>
              <a:rPr lang="en-US" sz="1400" b="1" dirty="0" smtClean="0"/>
              <a:t> can be determined after combination of different batches of protein. By this way we can save protein and time.  </a:t>
            </a:r>
          </a:p>
        </p:txBody>
      </p:sp>
    </p:spTree>
    <p:extLst>
      <p:ext uri="{BB962C8B-B14F-4D97-AF65-F5344CB8AC3E}">
        <p14:creationId xmlns:p14="http://schemas.microsoft.com/office/powerpoint/2010/main" val="506430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86" y="0"/>
            <a:ext cx="9133114" cy="1200329"/>
          </a:xfrm>
          <a:prstGeom prst="rect">
            <a:avLst/>
          </a:prstGeom>
        </p:spPr>
        <p:txBody>
          <a:bodyPr wrap="square">
            <a:spAutoFit/>
          </a:bodyPr>
          <a:lstStyle/>
          <a:p>
            <a:r>
              <a:rPr lang="en-US" b="1" u="sng" dirty="0" smtClean="0"/>
              <a:t>RC: Please </a:t>
            </a:r>
            <a:r>
              <a:rPr lang="en-US" b="1" u="sng" dirty="0"/>
              <a:t>also reply regarding reported Km of sirt3 in literature where it was highly pure and the substrate used. </a:t>
            </a:r>
            <a:r>
              <a:rPr lang="en-US" b="1" u="sng" dirty="0" smtClean="0"/>
              <a:t>Also </a:t>
            </a:r>
            <a:r>
              <a:rPr lang="en-US" b="1" u="sng" dirty="0"/>
              <a:t>indicate how much enzyme </a:t>
            </a:r>
            <a:r>
              <a:rPr lang="en-US" b="1" u="sng" dirty="0" err="1"/>
              <a:t>soln</a:t>
            </a:r>
            <a:r>
              <a:rPr lang="en-US" b="1" u="sng" dirty="0"/>
              <a:t> was used since as I understand that may give us some idea of its specific activity. </a:t>
            </a:r>
            <a:r>
              <a:rPr lang="en-US" b="1" u="sng" dirty="0" smtClean="0"/>
              <a:t>Finally</a:t>
            </a:r>
            <a:r>
              <a:rPr lang="en-US" b="1" u="sng" dirty="0"/>
              <a:t>, the activity assay used</a:t>
            </a:r>
            <a:r>
              <a:rPr lang="en-US" b="1" u="sng" dirty="0" smtClean="0"/>
              <a:t>.</a:t>
            </a:r>
          </a:p>
          <a:p>
            <a:endParaRPr lang="en-US" b="1" u="sng" dirty="0" smtClean="0"/>
          </a:p>
        </p:txBody>
      </p:sp>
      <p:sp>
        <p:nvSpPr>
          <p:cNvPr id="4" name="TextBox 3"/>
          <p:cNvSpPr txBox="1"/>
          <p:nvPr/>
        </p:nvSpPr>
        <p:spPr>
          <a:xfrm>
            <a:off x="0" y="1066800"/>
            <a:ext cx="9122229" cy="307777"/>
          </a:xfrm>
          <a:prstGeom prst="rect">
            <a:avLst/>
          </a:prstGeom>
          <a:noFill/>
        </p:spPr>
        <p:txBody>
          <a:bodyPr wrap="square" rtlCol="0">
            <a:spAutoFit/>
          </a:bodyPr>
          <a:lstStyle/>
          <a:p>
            <a:r>
              <a:rPr lang="en-US" sz="1400" dirty="0" smtClean="0"/>
              <a:t>XG:  </a:t>
            </a:r>
          </a:p>
        </p:txBody>
      </p:sp>
      <p:sp>
        <p:nvSpPr>
          <p:cNvPr id="5" name="Rectangle 4"/>
          <p:cNvSpPr/>
          <p:nvPr/>
        </p:nvSpPr>
        <p:spPr>
          <a:xfrm>
            <a:off x="-21771" y="6324600"/>
            <a:ext cx="8991600" cy="553998"/>
          </a:xfrm>
          <a:prstGeom prst="rect">
            <a:avLst/>
          </a:prstGeom>
        </p:spPr>
        <p:txBody>
          <a:bodyPr wrap="square">
            <a:spAutoFit/>
          </a:bodyPr>
          <a:lstStyle/>
          <a:p>
            <a:r>
              <a:rPr lang="en-US" sz="1000" dirty="0"/>
              <a:t>[1] </a:t>
            </a:r>
            <a:r>
              <a:rPr lang="en-US" sz="1000" i="1" dirty="0"/>
              <a:t>Crystal Structures of Human SIRT3 Displaying Substrate-induced Conformational Changes. L. </a:t>
            </a:r>
            <a:r>
              <a:rPr lang="en-US" sz="1000" i="1" dirty="0" err="1"/>
              <a:t>Jin</a:t>
            </a:r>
            <a:r>
              <a:rPr lang="en-US" sz="1000" i="1" dirty="0"/>
              <a:t>, W. Wei et al. JBC 284 (2009) 24394-24405</a:t>
            </a:r>
            <a:r>
              <a:rPr lang="en-US" sz="1000" i="1" dirty="0" smtClean="0"/>
              <a:t>.</a:t>
            </a:r>
          </a:p>
          <a:p>
            <a:r>
              <a:rPr lang="en-US" sz="1000" dirty="0" smtClean="0"/>
              <a:t>[2]</a:t>
            </a:r>
            <a:r>
              <a:rPr lang="en-US" sz="1000" i="1" dirty="0" smtClean="0"/>
              <a:t> </a:t>
            </a:r>
            <a:r>
              <a:rPr lang="en-US" sz="1000" i="1" dirty="0"/>
              <a:t>Ex-527 inhibits </a:t>
            </a:r>
            <a:r>
              <a:rPr lang="en-US" sz="1000" i="1" dirty="0" err="1"/>
              <a:t>Sirtuins</a:t>
            </a:r>
            <a:r>
              <a:rPr lang="en-US" sz="1000" i="1" dirty="0"/>
              <a:t> by exploiting their </a:t>
            </a:r>
            <a:r>
              <a:rPr lang="en-US" sz="1000" i="1" dirty="0" smtClean="0"/>
              <a:t>unique NAD</a:t>
            </a:r>
            <a:r>
              <a:rPr lang="en-US" sz="1000" i="1" dirty="0"/>
              <a:t>+-dependent deacetylation </a:t>
            </a:r>
            <a:r>
              <a:rPr lang="en-US" sz="1000" i="1" dirty="0" smtClean="0"/>
              <a:t>mechanism. M. </a:t>
            </a:r>
            <a:r>
              <a:rPr lang="en-US" sz="1000" i="1" dirty="0" err="1" smtClean="0"/>
              <a:t>Gertz</a:t>
            </a:r>
            <a:r>
              <a:rPr lang="en-US" sz="1000" i="1" dirty="0" smtClean="0"/>
              <a:t>, F. Fischer et al. PNAS (2013) E2772-E2781.</a:t>
            </a:r>
          </a:p>
          <a:p>
            <a:r>
              <a:rPr lang="en-US" sz="1000" dirty="0" smtClean="0"/>
              <a:t>[3] </a:t>
            </a:r>
            <a:r>
              <a:rPr lang="en-US" sz="1000" i="1" dirty="0"/>
              <a:t>A Novel Continuous Assay for the </a:t>
            </a:r>
            <a:r>
              <a:rPr lang="en-US" sz="1000" i="1" dirty="0" err="1"/>
              <a:t>Deacylase</a:t>
            </a:r>
            <a:r>
              <a:rPr lang="en-US" sz="1000" i="1" dirty="0"/>
              <a:t> </a:t>
            </a:r>
            <a:r>
              <a:rPr lang="en-US" sz="1000" i="1" dirty="0" err="1"/>
              <a:t>Sirtuin</a:t>
            </a:r>
            <a:r>
              <a:rPr lang="en-US" sz="1000" i="1" dirty="0"/>
              <a:t> 5 and </a:t>
            </a:r>
            <a:r>
              <a:rPr lang="en-US" sz="1000" i="1" dirty="0" smtClean="0"/>
              <a:t>Other Deacetylases. C. </a:t>
            </a:r>
            <a:r>
              <a:rPr lang="en-US" sz="1000" i="1" dirty="0" err="1" smtClean="0"/>
              <a:t>Roessler</a:t>
            </a:r>
            <a:r>
              <a:rPr lang="en-US" sz="1000" i="1" dirty="0" smtClean="0"/>
              <a:t>, et al. J. Med. Chem. 58(2015) 7217-7223.</a:t>
            </a:r>
            <a:endParaRPr lang="en-US" sz="1000" i="1" dirty="0"/>
          </a:p>
        </p:txBody>
      </p:sp>
      <p:graphicFrame>
        <p:nvGraphicFramePr>
          <p:cNvPr id="6" name="Table 5"/>
          <p:cNvGraphicFramePr>
            <a:graphicFrameLocks noGrp="1"/>
          </p:cNvGraphicFramePr>
          <p:nvPr>
            <p:extLst>
              <p:ext uri="{D42A27DB-BD31-4B8C-83A1-F6EECF244321}">
                <p14:modId xmlns:p14="http://schemas.microsoft.com/office/powerpoint/2010/main" val="1716636959"/>
              </p:ext>
            </p:extLst>
          </p:nvPr>
        </p:nvGraphicFramePr>
        <p:xfrm>
          <a:off x="381000" y="1121310"/>
          <a:ext cx="8741229" cy="3526890"/>
        </p:xfrm>
        <a:graphic>
          <a:graphicData uri="http://schemas.openxmlformats.org/drawingml/2006/table">
            <a:tbl>
              <a:tblPr firstRow="1" bandRow="1">
                <a:tableStyleId>{5C22544A-7EE6-4342-B048-85BDC9FD1C3A}</a:tableStyleId>
              </a:tblPr>
              <a:tblGrid>
                <a:gridCol w="1621972"/>
                <a:gridCol w="2133600"/>
                <a:gridCol w="2438400"/>
                <a:gridCol w="2547257"/>
              </a:tblGrid>
              <a:tr h="315645">
                <a:tc>
                  <a:txBody>
                    <a:bodyPr/>
                    <a:lstStyle/>
                    <a:p>
                      <a:pPr algn="ct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2009 JBC</a:t>
                      </a:r>
                      <a:r>
                        <a:rPr lang="en-US" sz="1400" b="0" baseline="30000" dirty="0" smtClean="0">
                          <a:solidFill>
                            <a:schemeClr val="tx1"/>
                          </a:solidFill>
                        </a:rPr>
                        <a:t> [1]</a:t>
                      </a:r>
                      <a:endParaRPr lang="en-US" sz="1400" b="0" baseline="30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2013 PNAS </a:t>
                      </a:r>
                      <a:r>
                        <a:rPr lang="en-US" sz="1400" b="0" baseline="30000" dirty="0" smtClean="0">
                          <a:solidFill>
                            <a:schemeClr val="tx1"/>
                          </a:solidFill>
                        </a:rPr>
                        <a:t>[2]</a:t>
                      </a:r>
                      <a:endParaRPr lang="en-US" sz="1400" b="0" baseline="30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baseline="0" dirty="0" smtClean="0">
                          <a:solidFill>
                            <a:schemeClr val="tx1"/>
                          </a:solidFill>
                        </a:rPr>
                        <a:t>2015 J Med. Chem.</a:t>
                      </a:r>
                      <a:r>
                        <a:rPr lang="en-US" sz="1400" b="0" baseline="30000" dirty="0" smtClean="0">
                          <a:solidFill>
                            <a:schemeClr val="tx1"/>
                          </a:solidFill>
                        </a:rPr>
                        <a:t>[3]</a:t>
                      </a:r>
                      <a:endParaRPr lang="en-US" sz="1400" b="0" baseline="30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057">
                <a:tc>
                  <a:txBody>
                    <a:bodyPr/>
                    <a:lstStyle/>
                    <a:p>
                      <a:pPr algn="ctr"/>
                      <a:r>
                        <a:rPr lang="en-US" sz="1400" dirty="0" smtClean="0"/>
                        <a:t>K</a:t>
                      </a:r>
                      <a:r>
                        <a:rPr lang="en-US" sz="1400" baseline="-25000" dirty="0" smtClean="0"/>
                        <a:t>m, NAD+</a:t>
                      </a:r>
                      <a:endParaRPr lang="en-US" sz="1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600uM for SIRT3(102-399) </a:t>
                      </a:r>
                    </a:p>
                    <a:p>
                      <a:pPr algn="ctr"/>
                      <a:r>
                        <a:rPr lang="en-US" sz="1400" dirty="0" smtClean="0"/>
                        <a:t>598uM for SIRT3 (118-399)</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350 </a:t>
                      </a:r>
                      <a:r>
                        <a:rPr lang="en-US" sz="1400" dirty="0" err="1" smtClean="0"/>
                        <a:t>uM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4.1</a:t>
                      </a:r>
                      <a:r>
                        <a:rPr lang="en-US" sz="1400" baseline="0" dirty="0" smtClean="0"/>
                        <a:t> </a:t>
                      </a:r>
                      <a:r>
                        <a:rPr lang="en-US" sz="1400" baseline="0" dirty="0" err="1" smtClean="0"/>
                        <a:t>uM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057">
                <a:tc>
                  <a:txBody>
                    <a:bodyPr/>
                    <a:lstStyle/>
                    <a:p>
                      <a:pPr algn="ctr"/>
                      <a:r>
                        <a:rPr lang="en-US" sz="1400" dirty="0" smtClean="0"/>
                        <a:t>Enzyme purity</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&gt;95% </a:t>
                      </a:r>
                      <a:r>
                        <a:rPr lang="en-US" sz="1400" dirty="0" smtClean="0"/>
                        <a:t>for SIRT3 (118-399)</a:t>
                      </a:r>
                      <a:endParaRPr lang="en-US" sz="1400" dirty="0" smtClean="0"/>
                    </a:p>
                    <a:p>
                      <a:pPr algn="ctr"/>
                      <a:r>
                        <a:rPr lang="en-US" sz="1400" dirty="0" smtClean="0"/>
                        <a:t>&gt;98% </a:t>
                      </a:r>
                      <a:r>
                        <a:rPr lang="en-US" sz="1400" dirty="0" smtClean="0"/>
                        <a:t>for SIRT3(102-399) </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His-</a:t>
                      </a:r>
                      <a:r>
                        <a:rPr lang="en-US" sz="1400" dirty="0" err="1" smtClean="0"/>
                        <a:t>Trx</a:t>
                      </a:r>
                      <a:r>
                        <a:rPr lang="en-US" sz="1400" baseline="0" dirty="0" smtClean="0"/>
                        <a:t> tagged SIRT3 (118-399)</a:t>
                      </a:r>
                    </a:p>
                    <a:p>
                      <a:pPr algn="ctr"/>
                      <a:r>
                        <a:rPr lang="en-US" sz="1400" baseline="0" dirty="0" smtClean="0"/>
                        <a:t>Not mentioned</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His-</a:t>
                      </a:r>
                      <a:r>
                        <a:rPr lang="en-US" sz="1400" dirty="0" err="1" smtClean="0"/>
                        <a:t>Trx</a:t>
                      </a:r>
                      <a:r>
                        <a:rPr lang="en-US" sz="1400" baseline="0" dirty="0" smtClean="0"/>
                        <a:t> tagged SIRT3 (118-399)</a:t>
                      </a:r>
                    </a:p>
                    <a:p>
                      <a:pPr algn="ctr"/>
                      <a:r>
                        <a:rPr lang="en-US" sz="1400" baseline="0" dirty="0" smtClean="0"/>
                        <a:t>Not mentioned</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057">
                <a:tc>
                  <a:txBody>
                    <a:bodyPr/>
                    <a:lstStyle/>
                    <a:p>
                      <a:pPr algn="ctr"/>
                      <a:r>
                        <a:rPr lang="en-US" sz="1400" dirty="0" smtClean="0"/>
                        <a:t>[Enzyme] </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62.5 </a:t>
                      </a:r>
                      <a:r>
                        <a:rPr lang="en-US" sz="1400" dirty="0" err="1" smtClean="0"/>
                        <a:t>nM</a:t>
                      </a:r>
                      <a:r>
                        <a:rPr lang="en-US" sz="1400" dirty="0" smtClean="0"/>
                        <a:t> and serial diluted </a:t>
                      </a:r>
                    </a:p>
                    <a:p>
                      <a:pPr algn="ctr"/>
                      <a:r>
                        <a:rPr lang="en-US" sz="1400" dirty="0" smtClean="0"/>
                        <a:t>in a 1:2 ratio to 0.24 </a:t>
                      </a:r>
                      <a:r>
                        <a:rPr lang="en-US" sz="1400" dirty="0" err="1" smtClean="0"/>
                        <a:t>nM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2.5uM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0.001-0.1uM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5645">
                <a:tc>
                  <a:txBody>
                    <a:bodyPr/>
                    <a:lstStyle/>
                    <a:p>
                      <a:pPr algn="ctr"/>
                      <a:r>
                        <a:rPr lang="en-US" sz="1400" dirty="0" smtClean="0"/>
                        <a:t>[NAD</a:t>
                      </a:r>
                      <a:r>
                        <a:rPr lang="en-US" sz="1400" baseline="30000" dirty="0" smtClean="0"/>
                        <a:t>+</a:t>
                      </a:r>
                      <a:r>
                        <a:rPr lang="en-US" sz="1400" dirty="0" smtClean="0"/>
                        <a:t>]</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6 </a:t>
                      </a:r>
                      <a:r>
                        <a:rPr lang="en-US" sz="1400" dirty="0" err="1" smtClean="0"/>
                        <a:t>mM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1 </a:t>
                      </a:r>
                      <a:r>
                        <a:rPr lang="en-US" sz="1400" dirty="0" err="1" smtClean="0"/>
                        <a:t>mM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500uM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057">
                <a:tc>
                  <a:txBody>
                    <a:bodyPr/>
                    <a:lstStyle/>
                    <a:p>
                      <a:pPr algn="ctr"/>
                      <a:r>
                        <a:rPr lang="en-US" sz="1400" dirty="0" smtClean="0"/>
                        <a:t>Substrate peptide</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TRSGK</a:t>
                      </a:r>
                      <a:r>
                        <a:rPr lang="en-US" sz="1400" baseline="30000" dirty="0" smtClean="0"/>
                        <a:t>AC</a:t>
                      </a:r>
                      <a:r>
                        <a:rPr lang="en-US" sz="1400" dirty="0" smtClean="0"/>
                        <a:t>VMRRLLR</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Acetyl—CoA </a:t>
                      </a:r>
                      <a:r>
                        <a:rPr lang="en-US" sz="1400" dirty="0" err="1" smtClean="0"/>
                        <a:t>synthetase</a:t>
                      </a:r>
                      <a:r>
                        <a:rPr lang="en-US" sz="1400" dirty="0" smtClean="0"/>
                        <a:t> 2 (ACS2) peptide</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i="0" u="none" strike="noStrike" kern="1200" baseline="0" dirty="0" err="1" smtClean="0">
                          <a:solidFill>
                            <a:schemeClr val="dk1"/>
                          </a:solidFill>
                          <a:latin typeface="+mn-lt"/>
                          <a:ea typeface="+mn-ea"/>
                          <a:cs typeface="+mn-cs"/>
                        </a:rPr>
                        <a:t>Abz</a:t>
                      </a:r>
                      <a:r>
                        <a:rPr lang="en-US" sz="1400" b="0" i="0" u="none" strike="noStrike" kern="1200" baseline="0" dirty="0" smtClean="0">
                          <a:solidFill>
                            <a:schemeClr val="dk1"/>
                          </a:solidFill>
                          <a:latin typeface="+mn-lt"/>
                          <a:ea typeface="+mn-ea"/>
                          <a:cs typeface="+mn-cs"/>
                        </a:rPr>
                        <a:t>-GVLK(</a:t>
                      </a:r>
                      <a:r>
                        <a:rPr lang="en-US" sz="1400" b="0" i="0" u="none" strike="noStrike" kern="1200" baseline="0" dirty="0" err="1" smtClean="0">
                          <a:solidFill>
                            <a:schemeClr val="dk1"/>
                          </a:solidFill>
                          <a:latin typeface="+mn-lt"/>
                          <a:ea typeface="+mn-ea"/>
                          <a:cs typeface="+mn-cs"/>
                        </a:rPr>
                        <a:t>Succ</a:t>
                      </a:r>
                      <a:r>
                        <a:rPr lang="en-US" sz="1400" b="0" i="0" u="none" strike="noStrike" kern="1200" baseline="0" dirty="0" smtClean="0">
                          <a:solidFill>
                            <a:schemeClr val="dk1"/>
                          </a:solidFill>
                          <a:latin typeface="+mn-lt"/>
                          <a:ea typeface="+mn-ea"/>
                          <a:cs typeface="+mn-cs"/>
                        </a:rPr>
                        <a:t>)AY(NO</a:t>
                      </a:r>
                      <a:r>
                        <a:rPr lang="en-US" sz="1400" b="0" i="0" u="none" strike="noStrike" kern="1200" baseline="-25000" dirty="0" smtClean="0">
                          <a:solidFill>
                            <a:schemeClr val="dk1"/>
                          </a:solidFill>
                          <a:latin typeface="+mn-lt"/>
                          <a:ea typeface="+mn-ea"/>
                          <a:cs typeface="+mn-cs"/>
                        </a:rPr>
                        <a:t>2</a:t>
                      </a:r>
                      <a:r>
                        <a:rPr lang="en-US" sz="1400" b="0" i="0" u="none" strike="noStrike" kern="1200" baseline="0" dirty="0" smtClean="0">
                          <a:solidFill>
                            <a:schemeClr val="dk1"/>
                          </a:solidFill>
                          <a:latin typeface="+mn-lt"/>
                          <a:ea typeface="+mn-ea"/>
                          <a:cs typeface="+mn-cs"/>
                        </a:rPr>
                        <a:t>)GV-NH</a:t>
                      </a:r>
                      <a:r>
                        <a:rPr lang="en-US" sz="1400" b="0" i="0" u="none" strike="noStrike" kern="1200" baseline="-25000" dirty="0" smtClean="0">
                          <a:solidFill>
                            <a:schemeClr val="dk1"/>
                          </a:solidFill>
                          <a:latin typeface="+mn-lt"/>
                          <a:ea typeface="+mn-ea"/>
                          <a:cs typeface="+mn-cs"/>
                        </a:rPr>
                        <a:t>2</a:t>
                      </a:r>
                      <a:endParaRPr lang="en-US" sz="1400"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6483">
                <a:tc>
                  <a:txBody>
                    <a:bodyPr/>
                    <a:lstStyle/>
                    <a:p>
                      <a:pPr algn="ctr"/>
                      <a:r>
                        <a:rPr lang="en-US" sz="1400" dirty="0" smtClean="0"/>
                        <a:t>[Substrate peptide]</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80 </a:t>
                      </a:r>
                      <a:r>
                        <a:rPr lang="en-US" sz="1400" dirty="0" err="1" smtClean="0"/>
                        <a:t>uM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500uM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5uM</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057">
                <a:tc>
                  <a:txBody>
                    <a:bodyPr/>
                    <a:lstStyle/>
                    <a:p>
                      <a:pPr algn="ctr"/>
                      <a:r>
                        <a:rPr lang="en-US" sz="1400" dirty="0" smtClean="0"/>
                        <a:t>Assay</a:t>
                      </a:r>
                      <a:r>
                        <a:rPr lang="en-US" sz="1400" baseline="0" dirty="0" smtClean="0"/>
                        <a:t> </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MS based assay</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Continuous assay (</a:t>
                      </a:r>
                      <a:r>
                        <a:rPr lang="en-US" sz="1400" dirty="0" err="1" smtClean="0"/>
                        <a:t>Denu</a:t>
                      </a:r>
                      <a:r>
                        <a:rPr lang="en-US" sz="1400" dirty="0" smtClean="0"/>
                        <a:t>)</a:t>
                      </a:r>
                    </a:p>
                    <a:p>
                      <a:pPr algn="ctr"/>
                      <a:r>
                        <a:rPr lang="en-US" sz="1400" dirty="0" smtClean="0"/>
                        <a:t>MS based assay</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t>Novel continuous </a:t>
                      </a:r>
                      <a:r>
                        <a:rPr lang="en-US" sz="1200" dirty="0" smtClean="0"/>
                        <a:t>assay (</a:t>
                      </a:r>
                      <a:r>
                        <a:rPr lang="en-US" sz="1200" dirty="0" err="1" smtClean="0"/>
                        <a:t>Steegborn</a:t>
                      </a:r>
                      <a:r>
                        <a:rPr lang="en-US" sz="1200" dirty="0" smtClean="0"/>
                        <a:t>) </a:t>
                      </a:r>
                      <a:r>
                        <a:rPr lang="en-US" sz="1400" dirty="0" smtClean="0"/>
                        <a:t> HPLC based assay</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Rectangle 6"/>
          <p:cNvSpPr/>
          <p:nvPr/>
        </p:nvSpPr>
        <p:spPr>
          <a:xfrm>
            <a:off x="76200" y="4774049"/>
            <a:ext cx="8969829" cy="1169551"/>
          </a:xfrm>
          <a:prstGeom prst="rect">
            <a:avLst/>
          </a:prstGeom>
        </p:spPr>
        <p:txBody>
          <a:bodyPr wrap="square">
            <a:spAutoFit/>
          </a:bodyPr>
          <a:lstStyle/>
          <a:p>
            <a:r>
              <a:rPr lang="en-US" sz="1400" b="1" dirty="0" smtClean="0"/>
              <a:t>Remarks</a:t>
            </a:r>
          </a:p>
          <a:p>
            <a:pPr marL="285750" indent="-285750">
              <a:buFont typeface="Wingdings" panose="05000000000000000000" pitchFamily="2" charset="2"/>
              <a:buChar char="ü"/>
            </a:pPr>
            <a:r>
              <a:rPr lang="en-US" sz="1400" dirty="0" smtClean="0"/>
              <a:t>SIRT3 </a:t>
            </a:r>
            <a:r>
              <a:rPr lang="en-US" sz="1400" dirty="0"/>
              <a:t>is a NAD+-dependent deacetylation enzyme. It has NAD+ and Acetylated peptide as substrates. </a:t>
            </a:r>
            <a:r>
              <a:rPr lang="en-US" sz="1400" dirty="0" smtClean="0"/>
              <a:t>The Km value varies as  </a:t>
            </a:r>
            <a:r>
              <a:rPr lang="en-US" sz="1400" dirty="0"/>
              <a:t>SIRT3 enzyme with different </a:t>
            </a:r>
            <a:r>
              <a:rPr lang="en-US" sz="1400" dirty="0" smtClean="0"/>
              <a:t>sequence or using </a:t>
            </a:r>
            <a:r>
              <a:rPr lang="en-US" sz="1400" dirty="0"/>
              <a:t>different substrate peptide</a:t>
            </a:r>
            <a:r>
              <a:rPr lang="en-US" sz="1400" dirty="0" smtClean="0"/>
              <a:t>.</a:t>
            </a:r>
            <a:endParaRPr lang="en-US" sz="1400" dirty="0"/>
          </a:p>
          <a:p>
            <a:pPr marL="285750" indent="-285750">
              <a:buFont typeface="Wingdings" panose="05000000000000000000" pitchFamily="2" charset="2"/>
              <a:buChar char="ü"/>
            </a:pPr>
            <a:r>
              <a:rPr lang="en-US" sz="1400" dirty="0" smtClean="0"/>
              <a:t>JBC paper claim &gt;98% pure for SIRT3 (102-399). 0.24-62.5 </a:t>
            </a:r>
            <a:r>
              <a:rPr lang="en-US" sz="1400" dirty="0" err="1" smtClean="0"/>
              <a:t>nM</a:t>
            </a:r>
            <a:r>
              <a:rPr lang="en-US" sz="1400" dirty="0" smtClean="0"/>
              <a:t> of such enzyme was used for experiments. This is an example of high purity with high activity.</a:t>
            </a:r>
          </a:p>
        </p:txBody>
      </p:sp>
    </p:spTree>
    <p:extLst>
      <p:ext uri="{BB962C8B-B14F-4D97-AF65-F5344CB8AC3E}">
        <p14:creationId xmlns:p14="http://schemas.microsoft.com/office/powerpoint/2010/main" val="3207393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9059</TotalTime>
  <Words>3134</Words>
  <Application>Microsoft Office PowerPoint</Application>
  <PresentationFormat>On-screen Show (4:3)</PresentationFormat>
  <Paragraphs>655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xguan</dc:creator>
  <cp:lastModifiedBy>xguan</cp:lastModifiedBy>
  <cp:revision>57</cp:revision>
  <dcterms:created xsi:type="dcterms:W3CDTF">2016-03-02T14:43:24Z</dcterms:created>
  <dcterms:modified xsi:type="dcterms:W3CDTF">2016-03-08T21:45:45Z</dcterms:modified>
</cp:coreProperties>
</file>