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68" r:id="rId4"/>
    <p:sldId id="269" r:id="rId5"/>
    <p:sldId id="270" r:id="rId6"/>
    <p:sldId id="27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14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718285214348206"/>
          <c:y val="5.1400554097404488E-2"/>
          <c:w val="0.83941491688538927"/>
          <c:h val="0.8326195683872849"/>
        </c:manualLayout>
      </c:layout>
      <c:barChart>
        <c:barDir val="col"/>
        <c:grouping val="clustered"/>
        <c:varyColors val="0"/>
        <c:ser>
          <c:idx val="0"/>
          <c:order val="0"/>
          <c:tx>
            <c:v>Control</c:v>
          </c:tx>
          <c:invertIfNegative val="0"/>
          <c:cat>
            <c:strRef>
              <c:f>Sheet1!$A$12:$A$13</c:f>
              <c:strCache>
                <c:ptCount val="2"/>
                <c:pt idx="0">
                  <c:v>His-tage (yes)</c:v>
                </c:pt>
                <c:pt idx="1">
                  <c:v>His-tage (No)</c:v>
                </c:pt>
              </c:strCache>
            </c:strRef>
          </c:cat>
          <c:val>
            <c:numRef>
              <c:f>Sheet1!$B$22:$B$23</c:f>
              <c:numCache>
                <c:formatCode>0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ser>
          <c:idx val="1"/>
          <c:order val="1"/>
          <c:tx>
            <c:v>5ul protein</c:v>
          </c:tx>
          <c:invertIfNegative val="0"/>
          <c:cat>
            <c:strRef>
              <c:f>Sheet1!$A$12:$A$13</c:f>
              <c:strCache>
                <c:ptCount val="2"/>
                <c:pt idx="0">
                  <c:v>His-tage (yes)</c:v>
                </c:pt>
                <c:pt idx="1">
                  <c:v>His-tage (No)</c:v>
                </c:pt>
              </c:strCache>
            </c:strRef>
          </c:cat>
          <c:val>
            <c:numRef>
              <c:f>Sheet1!$C$22:$C$23</c:f>
              <c:numCache>
                <c:formatCode>0</c:formatCode>
                <c:ptCount val="2"/>
                <c:pt idx="0">
                  <c:v>102.54237288135593</c:v>
                </c:pt>
                <c:pt idx="1">
                  <c:v>108.54700854700855</c:v>
                </c:pt>
              </c:numCache>
            </c:numRef>
          </c:val>
        </c:ser>
        <c:ser>
          <c:idx val="2"/>
          <c:order val="2"/>
          <c:tx>
            <c:v>10ul protein</c:v>
          </c:tx>
          <c:invertIfNegative val="0"/>
          <c:cat>
            <c:strRef>
              <c:f>Sheet1!$A$12:$A$13</c:f>
              <c:strCache>
                <c:ptCount val="2"/>
                <c:pt idx="0">
                  <c:v>His-tage (yes)</c:v>
                </c:pt>
                <c:pt idx="1">
                  <c:v>His-tage (No)</c:v>
                </c:pt>
              </c:strCache>
            </c:strRef>
          </c:cat>
          <c:val>
            <c:numRef>
              <c:f>Sheet1!$D$22:$D$23</c:f>
              <c:numCache>
                <c:formatCode>0</c:formatCode>
                <c:ptCount val="2"/>
                <c:pt idx="0">
                  <c:v>105.93220338983051</c:v>
                </c:pt>
                <c:pt idx="1">
                  <c:v>111.11111111111111</c:v>
                </c:pt>
              </c:numCache>
            </c:numRef>
          </c:val>
        </c:ser>
        <c:ser>
          <c:idx val="3"/>
          <c:order val="3"/>
          <c:tx>
            <c:v>20ul protein</c:v>
          </c:tx>
          <c:invertIfNegative val="0"/>
          <c:cat>
            <c:strRef>
              <c:f>Sheet1!$A$12:$A$13</c:f>
              <c:strCache>
                <c:ptCount val="2"/>
                <c:pt idx="0">
                  <c:v>His-tage (yes)</c:v>
                </c:pt>
                <c:pt idx="1">
                  <c:v>His-tage (No)</c:v>
                </c:pt>
              </c:strCache>
            </c:strRef>
          </c:cat>
          <c:val>
            <c:numRef>
              <c:f>Sheet1!$E$22:$E$23</c:f>
              <c:numCache>
                <c:formatCode>0</c:formatCode>
                <c:ptCount val="2"/>
                <c:pt idx="0">
                  <c:v>111.01694915254237</c:v>
                </c:pt>
                <c:pt idx="1">
                  <c:v>118.80341880341881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048192"/>
        <c:axId val="113324416"/>
      </c:barChart>
      <c:catAx>
        <c:axId val="113048192"/>
        <c:scaling>
          <c:orientation val="minMax"/>
        </c:scaling>
        <c:delete val="0"/>
        <c:axPos val="b"/>
        <c:majorTickMark val="out"/>
        <c:minorTickMark val="none"/>
        <c:tickLblPos val="nextTo"/>
        <c:crossAx val="113324416"/>
        <c:crosses val="autoZero"/>
        <c:auto val="1"/>
        <c:lblAlgn val="ctr"/>
        <c:lblOffset val="100"/>
        <c:noMultiLvlLbl val="0"/>
      </c:catAx>
      <c:valAx>
        <c:axId val="113324416"/>
        <c:scaling>
          <c:orientation val="minMax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Activity %</a:t>
                </a:r>
              </a:p>
            </c:rich>
          </c:tx>
          <c:layout/>
          <c:overlay val="0"/>
        </c:title>
        <c:numFmt formatCode="0" sourceLinked="1"/>
        <c:majorTickMark val="out"/>
        <c:minorTickMark val="none"/>
        <c:tickLblPos val="nextTo"/>
        <c:crossAx val="1130481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6993110236220471"/>
          <c:y val="3.6269320501603967E-2"/>
          <c:w val="0.18562445319335083"/>
          <c:h val="0.21912802566345874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86DF4-8FA9-4D42-86DC-DAC2E124C0AC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532C-C039-49F8-9FF0-0FBD9783F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0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86DF4-8FA9-4D42-86DC-DAC2E124C0AC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532C-C039-49F8-9FF0-0FBD9783F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011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86DF4-8FA9-4D42-86DC-DAC2E124C0AC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532C-C039-49F8-9FF0-0FBD9783F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28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86DF4-8FA9-4D42-86DC-DAC2E124C0AC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532C-C039-49F8-9FF0-0FBD9783F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7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86DF4-8FA9-4D42-86DC-DAC2E124C0AC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532C-C039-49F8-9FF0-0FBD9783F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502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86DF4-8FA9-4D42-86DC-DAC2E124C0AC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532C-C039-49F8-9FF0-0FBD9783F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2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86DF4-8FA9-4D42-86DC-DAC2E124C0AC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532C-C039-49F8-9FF0-0FBD9783F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733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86DF4-8FA9-4D42-86DC-DAC2E124C0AC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532C-C039-49F8-9FF0-0FBD9783F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785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86DF4-8FA9-4D42-86DC-DAC2E124C0AC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532C-C039-49F8-9FF0-0FBD9783F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78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86DF4-8FA9-4D42-86DC-DAC2E124C0AC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532C-C039-49F8-9FF0-0FBD9783F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160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86DF4-8FA9-4D42-86DC-DAC2E124C0AC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532C-C039-49F8-9FF0-0FBD9783F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13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86DF4-8FA9-4D42-86DC-DAC2E124C0AC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B532C-C039-49F8-9FF0-0FBD9783F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958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347990"/>
            <a:ext cx="801616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sz="1400" dirty="0" smtClean="0"/>
              <a:t>SIRT3 plasmids were transformed to BL21 cell.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 smtClean="0"/>
              <a:t>Plate the above chemical transformation product on LB </a:t>
            </a:r>
            <a:r>
              <a:rPr lang="en-US" sz="1400" dirty="0" err="1" smtClean="0"/>
              <a:t>argar</a:t>
            </a:r>
            <a:r>
              <a:rPr lang="en-US" sz="1400" dirty="0" smtClean="0"/>
              <a:t> with Ampicillin (1:1000) at 37oC overnight.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 smtClean="0"/>
              <a:t>Single colonies were detected and were cultured firstly in 500 </a:t>
            </a:r>
            <a:r>
              <a:rPr lang="en-US" sz="1400" dirty="0" err="1" smtClean="0"/>
              <a:t>ul</a:t>
            </a:r>
            <a:r>
              <a:rPr lang="en-US" sz="1400" dirty="0" smtClean="0"/>
              <a:t> LB broth/Amp till OD to 0.6.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 smtClean="0"/>
              <a:t>Transfer 20 </a:t>
            </a:r>
            <a:r>
              <a:rPr lang="en-US" sz="1400" dirty="0" err="1" smtClean="0"/>
              <a:t>ul</a:t>
            </a:r>
            <a:r>
              <a:rPr lang="en-US" sz="1400" dirty="0" smtClean="0"/>
              <a:t> of above culture to 5mL LB broth/Amp overnight at 37oC with 250 rpm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 smtClean="0"/>
              <a:t>Scale up for 100ml of cell culture.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/>
              <a:t>Add IPTG for final concentration </a:t>
            </a:r>
            <a:r>
              <a:rPr lang="en-US" sz="1400" dirty="0" smtClean="0"/>
              <a:t>(2mM</a:t>
            </a:r>
            <a:r>
              <a:rPr lang="en-US" sz="1400" dirty="0"/>
              <a:t>) at 37oC 250 rpm for 3 hours.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 smtClean="0"/>
              <a:t>Centrifuge to get the cell pellet and stored at -80oC till use.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 smtClean="0"/>
              <a:t>Add lysis buffer + </a:t>
            </a:r>
            <a:r>
              <a:rPr lang="en-US" sz="1400" dirty="0" err="1" smtClean="0"/>
              <a:t>bugbuster</a:t>
            </a:r>
            <a:r>
              <a:rPr lang="en-US" sz="1400" dirty="0" smtClean="0"/>
              <a:t> and sonication.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 smtClean="0"/>
              <a:t>Centrifuge to obtain supernatant</a:t>
            </a:r>
          </a:p>
        </p:txBody>
      </p:sp>
      <p:sp>
        <p:nvSpPr>
          <p:cNvPr id="7" name="Rectangle 6"/>
          <p:cNvSpPr/>
          <p:nvPr/>
        </p:nvSpPr>
        <p:spPr>
          <a:xfrm>
            <a:off x="7467600" y="1055876"/>
            <a:ext cx="152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u="sng" dirty="0" smtClean="0"/>
              <a:t>SIRT3 (102-399)</a:t>
            </a:r>
            <a:r>
              <a:rPr lang="en-US" sz="1000" b="1" dirty="0" smtClean="0"/>
              <a:t> </a:t>
            </a:r>
            <a:endParaRPr lang="en-US" sz="1000" dirty="0"/>
          </a:p>
          <a:p>
            <a:r>
              <a:rPr lang="en-US" sz="1000" dirty="0" err="1"/>
              <a:t>UniProt</a:t>
            </a:r>
            <a:r>
              <a:rPr lang="en-US" sz="1000" dirty="0"/>
              <a:t> ID: Q9NTG7</a:t>
            </a:r>
          </a:p>
          <a:p>
            <a:r>
              <a:rPr lang="en-US" sz="1000" dirty="0"/>
              <a:t>Length: </a:t>
            </a:r>
            <a:r>
              <a:rPr lang="en-US" sz="1000" dirty="0" smtClean="0"/>
              <a:t>298</a:t>
            </a:r>
            <a:endParaRPr lang="en-US" sz="1000" dirty="0"/>
          </a:p>
          <a:p>
            <a:r>
              <a:rPr lang="en-US" sz="1000" dirty="0"/>
              <a:t>Mass (Da): </a:t>
            </a:r>
            <a:r>
              <a:rPr lang="en-US" sz="1000" dirty="0" smtClean="0"/>
              <a:t>32,700</a:t>
            </a:r>
            <a:endParaRPr lang="en-US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4654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 smtClean="0"/>
              <a:t>SIRT3 Purification</a:t>
            </a:r>
            <a:endParaRPr lang="en-US" sz="1400" u="sng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667000"/>
            <a:ext cx="4726341" cy="317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95600" y="4800600"/>
            <a:ext cx="3888141" cy="152400"/>
          </a:xfrm>
          <a:prstGeom prst="rect">
            <a:avLst/>
          </a:prstGeom>
          <a:noFill/>
          <a:ln w="63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352800" y="2602468"/>
            <a:ext cx="3113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SIRT3A                               SIRT3B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76681" y="5867400"/>
            <a:ext cx="43765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Under current condition, protein expression level is good.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0355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810000"/>
            <a:ext cx="587121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1000" y="609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101768"/>
            <a:ext cx="67818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10. AKTA first Ni-column purification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Equilibration 4.5 ml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Wash 20 column volume (20 ml,5ml /fraction)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Elution 10 cv (10 ml, 0.5 ml/fraction)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Waste </a:t>
            </a:r>
          </a:p>
          <a:p>
            <a:r>
              <a:rPr lang="en-US" sz="1200" dirty="0" smtClean="0"/>
              <a:t>11. Run protein gel to check 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SIRT3 protein expression level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Fraction content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1200" dirty="0" smtClean="0"/>
              <a:t>First 2 wash (10 ml) are enough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1200" dirty="0" smtClean="0"/>
              <a:t>First 7 elution (3.5ml) are good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Modify AKTA program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1200" dirty="0" smtClean="0"/>
              <a:t>Reduce wash volume to 10 CV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1200" dirty="0" smtClean="0"/>
              <a:t>Reduce elution to 5 CV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0894" y="794266"/>
            <a:ext cx="5793105" cy="3038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551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447925"/>
            <a:ext cx="6476842" cy="319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Rectangle 41"/>
          <p:cNvSpPr/>
          <p:nvPr/>
        </p:nvSpPr>
        <p:spPr>
          <a:xfrm>
            <a:off x="0" y="101768"/>
            <a:ext cx="67818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12. </a:t>
            </a:r>
            <a:r>
              <a:rPr lang="en-US" sz="1200" dirty="0" err="1" smtClean="0"/>
              <a:t>rTEV</a:t>
            </a:r>
            <a:r>
              <a:rPr lang="en-US" sz="1200" dirty="0" smtClean="0"/>
              <a:t> cleavage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Transfer the last step protein into dialysis tube with addition of </a:t>
            </a:r>
            <a:r>
              <a:rPr lang="en-US" sz="1200" dirty="0" err="1" smtClean="0"/>
              <a:t>rTEV</a:t>
            </a:r>
            <a:r>
              <a:rPr lang="en-US" sz="1200" dirty="0" smtClean="0"/>
              <a:t> (0.15 ml, 2mg/ml)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1uint cleaves &gt;85% of 3ug protein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10units/</a:t>
            </a:r>
            <a:r>
              <a:rPr lang="en-US" sz="1200" dirty="0" err="1" smtClean="0"/>
              <a:t>ug</a:t>
            </a:r>
            <a:endParaRPr lang="en-US" sz="12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Dialysis at 4oC overnight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Cleavage efficiency need to be improved</a:t>
            </a:r>
          </a:p>
          <a:p>
            <a:r>
              <a:rPr lang="en-US" sz="1200" dirty="0" smtClean="0"/>
              <a:t>13. AKTA second Ni-column purification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Equilibration 2 ml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Wash 5 column volume (5 ml,1ml /fraction)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Elution 5 cv (10 ml, 1 ml/fraction)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Equilibrium column using ethanol buffer</a:t>
            </a:r>
          </a:p>
        </p:txBody>
      </p:sp>
    </p:spTree>
    <p:extLst>
      <p:ext uri="{BB962C8B-B14F-4D97-AF65-F5344CB8AC3E}">
        <p14:creationId xmlns:p14="http://schemas.microsoft.com/office/powerpoint/2010/main" val="53588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101768"/>
            <a:ext cx="6781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14. Protein concentration measurement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277164"/>
              </p:ext>
            </p:extLst>
          </p:nvPr>
        </p:nvGraphicFramePr>
        <p:xfrm>
          <a:off x="4114800" y="1895475"/>
          <a:ext cx="4762500" cy="27301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6333"/>
                <a:gridCol w="1524000"/>
                <a:gridCol w="1672167"/>
              </a:tblGrid>
              <a:tr h="210015"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Abs (280 nm)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[Protein], mg/ml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00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After sonication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0.3534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12.0619</a:t>
                      </a:r>
                      <a:endParaRPr lang="en-US" sz="13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00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FT1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0.0152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0.5197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00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FT2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0.0572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1.9505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00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W1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0.1039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3.5469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00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W2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0.0428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1.4603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00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W3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0.0238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0.8114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00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W4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0.0169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0.5764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00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W5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0.0172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0.5858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00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E1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0.0213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0.7257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00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E2-4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0.2166</a:t>
                      </a:r>
                      <a:endParaRPr lang="en-US" sz="13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7.3933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00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E5-7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0.1200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4.0947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00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E8-20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0.0203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0.6937</a:t>
                      </a:r>
                      <a:endParaRPr lang="en-US" sz="13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981075"/>
            <a:ext cx="3924300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228600" y="468868"/>
            <a:ext cx="1603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u="sng" dirty="0"/>
              <a:t> First Step FPLC</a:t>
            </a:r>
            <a:endParaRPr lang="en-US" u="sng" dirty="0">
              <a:latin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408068" y="5446514"/>
            <a:ext cx="3760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[Final purified SIRT3</a:t>
            </a:r>
            <a:r>
              <a:rPr lang="en-US" baseline="30000" dirty="0" smtClean="0"/>
              <a:t>His</a:t>
            </a:r>
            <a:r>
              <a:rPr lang="en-US" dirty="0" smtClean="0"/>
              <a:t>]= 2.3144mg/ml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59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949080"/>
              </p:ext>
            </p:extLst>
          </p:nvPr>
        </p:nvGraphicFramePr>
        <p:xfrm>
          <a:off x="4210050" y="1447800"/>
          <a:ext cx="4895850" cy="3352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4284"/>
                <a:gridCol w="1453186"/>
                <a:gridCol w="1868380"/>
              </a:tblGrid>
              <a:tr h="223520"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Abs (280 nm)</a:t>
                      </a:r>
                      <a:endParaRPr lang="en-US" sz="13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[Protein], mg/ml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3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Cleavage-Before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0.1760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6.0481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3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Cleavage-After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0.1241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4.2631</a:t>
                      </a:r>
                      <a:endParaRPr lang="en-US" sz="13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3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FT1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0.0315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1.0838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3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FT2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0.1258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4.3222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3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W1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0.0656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2.2543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3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W2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0.0458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1.5734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3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W3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0.0316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1.0844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3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W4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0.0106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0.3657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3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W5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0.0043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0.1487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3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E1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0.0417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1.4340</a:t>
                      </a:r>
                      <a:endParaRPr lang="en-US" sz="13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3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E2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0.1370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4.7069</a:t>
                      </a:r>
                      <a:endParaRPr lang="en-US" sz="13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3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E3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0.0815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2.7997</a:t>
                      </a:r>
                      <a:endParaRPr lang="en-US" sz="13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3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E4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0.0285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0.9804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3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E5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0.0122</a:t>
                      </a:r>
                      <a:endParaRPr lang="en-US" sz="13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0.4207</a:t>
                      </a:r>
                      <a:endParaRPr lang="en-US" sz="13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14400"/>
            <a:ext cx="3981450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75260" y="152400"/>
            <a:ext cx="18865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u="sng" dirty="0"/>
              <a:t>Second Step FPLC </a:t>
            </a:r>
            <a:endParaRPr lang="en-US" u="sng" dirty="0"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86200" y="5638800"/>
            <a:ext cx="3451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[Final purified SIRT3]= 1.085mg/ml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96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466927"/>
              </p:ext>
            </p:extLst>
          </p:nvPr>
        </p:nvGraphicFramePr>
        <p:xfrm>
          <a:off x="76200" y="1905000"/>
          <a:ext cx="3886200" cy="7696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7424"/>
                <a:gridCol w="827277"/>
                <a:gridCol w="750553"/>
                <a:gridCol w="640473"/>
                <a:gridCol w="640473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Control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5ul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10ul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20ul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No protein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His-tage (yes)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His-</a:t>
                      </a:r>
                      <a:r>
                        <a:rPr lang="en-US" sz="1200" b="1" u="none" strike="noStrike" dirty="0" err="1">
                          <a:effectLst/>
                        </a:rPr>
                        <a:t>tage</a:t>
                      </a:r>
                      <a:r>
                        <a:rPr lang="en-US" sz="1200" b="1" u="none" strike="noStrike" dirty="0">
                          <a:effectLst/>
                        </a:rPr>
                        <a:t> (No)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520984"/>
              </p:ext>
            </p:extLst>
          </p:nvPr>
        </p:nvGraphicFramePr>
        <p:xfrm>
          <a:off x="3810000" y="378767"/>
          <a:ext cx="53340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101768"/>
            <a:ext cx="6781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15. Protein activity measurement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4948297"/>
            <a:ext cx="8390502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Commons: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SIRT3</a:t>
            </a:r>
            <a:r>
              <a:rPr lang="en-US" sz="1600" baseline="30000" dirty="0" smtClean="0"/>
              <a:t>His</a:t>
            </a:r>
            <a:r>
              <a:rPr lang="en-US" sz="1600" dirty="0" smtClean="0"/>
              <a:t> </a:t>
            </a:r>
            <a:r>
              <a:rPr lang="en-US" sz="1600" dirty="0" smtClean="0"/>
              <a:t>also has activity.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2-mercaptoethanol has </a:t>
            </a:r>
            <a:r>
              <a:rPr lang="en-US" sz="1600" dirty="0" err="1" smtClean="0"/>
              <a:t>adsorbtion</a:t>
            </a:r>
            <a:r>
              <a:rPr lang="en-US" sz="1600" dirty="0" smtClean="0"/>
              <a:t> at 280 nm.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Cleavage step needs more modification.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Purified protein need to be concentrated.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Specific activity need to be measured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Activity comparison between commercial protein and in-house made protein need to be done. </a:t>
            </a:r>
          </a:p>
          <a:p>
            <a:endParaRPr lang="en-US" sz="16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082274"/>
              </p:ext>
            </p:extLst>
          </p:nvPr>
        </p:nvGraphicFramePr>
        <p:xfrm>
          <a:off x="304800" y="381000"/>
          <a:ext cx="2971800" cy="13468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6249"/>
                <a:gridCol w="1325551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[NAD+]=750 </a:t>
                      </a:r>
                      <a:r>
                        <a:rPr lang="en-US" sz="1200" u="none" strike="noStrike" dirty="0" err="1">
                          <a:effectLst/>
                        </a:rPr>
                        <a:t>uM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[Fluor-de-Lys substrate]= 25 uM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 dirty="0">
                          <a:effectLst/>
                        </a:rPr>
                        <a:t>purified protein= </a:t>
                      </a:r>
                      <a:r>
                        <a:rPr lang="en-US" sz="1200" u="none" strike="noStrike" dirty="0" smtClean="0">
                          <a:effectLst/>
                        </a:rPr>
                        <a:t>5</a:t>
                      </a:r>
                      <a:r>
                        <a:rPr lang="pl-PL" sz="1200" u="none" strike="noStrike" dirty="0" smtClean="0">
                          <a:effectLst/>
                        </a:rPr>
                        <a:t>ul</a:t>
                      </a:r>
                      <a:r>
                        <a:rPr lang="pl-PL" sz="1200" u="none" strike="noStrike" dirty="0">
                          <a:effectLst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</a:rPr>
                        <a:t>10</a:t>
                      </a:r>
                      <a:r>
                        <a:rPr lang="pl-PL" sz="1200" u="none" strike="noStrike" dirty="0" smtClean="0">
                          <a:effectLst/>
                        </a:rPr>
                        <a:t>ul</a:t>
                      </a:r>
                      <a:r>
                        <a:rPr lang="pl-PL" sz="1200" u="none" strike="noStrike" dirty="0">
                          <a:effectLst/>
                        </a:rPr>
                        <a:t>, </a:t>
                      </a:r>
                      <a:r>
                        <a:rPr lang="en-US" sz="1200" u="none" strike="noStrike" dirty="0" smtClean="0">
                          <a:effectLst/>
                        </a:rPr>
                        <a:t>2</a:t>
                      </a:r>
                      <a:r>
                        <a:rPr lang="pl-PL" sz="1200" u="none" strike="noStrike" dirty="0" smtClean="0">
                          <a:effectLst/>
                        </a:rPr>
                        <a:t>0 </a:t>
                      </a:r>
                      <a:r>
                        <a:rPr lang="pl-PL" sz="1200" u="none" strike="noStrike" dirty="0">
                          <a:effectLst/>
                        </a:rPr>
                        <a:t>ul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1xdeveloperII/ 2mM NAM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37oC 40 min incubation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Ex=360 nm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Em</a:t>
                      </a:r>
                      <a:r>
                        <a:rPr lang="en-US" sz="1200" u="none" strike="noStrike" dirty="0">
                          <a:effectLst/>
                        </a:rPr>
                        <a:t>= 460 nm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636894"/>
              </p:ext>
            </p:extLst>
          </p:nvPr>
        </p:nvGraphicFramePr>
        <p:xfrm>
          <a:off x="88216" y="2971800"/>
          <a:ext cx="3874184" cy="76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1741"/>
                <a:gridCol w="597841"/>
                <a:gridCol w="735578"/>
                <a:gridCol w="759024"/>
              </a:tblGrid>
              <a:tr h="2506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[Protein], mg/ml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Protein, </a:t>
                      </a:r>
                      <a:r>
                        <a:rPr lang="en-US" sz="1200" b="1" u="none" strike="noStrike" dirty="0" err="1">
                          <a:effectLst/>
                        </a:rPr>
                        <a:t>ug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06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effectLst/>
                        </a:rPr>
                        <a:t>His-tag (yes)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11.572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23.144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46.288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6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His-tag</a:t>
                      </a:r>
                      <a:r>
                        <a:rPr lang="en-US" sz="12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(No)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5.425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10.85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21.7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844880"/>
              </p:ext>
            </p:extLst>
          </p:nvPr>
        </p:nvGraphicFramePr>
        <p:xfrm>
          <a:off x="152399" y="4038600"/>
          <a:ext cx="3810001" cy="838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47444"/>
                <a:gridCol w="687519"/>
                <a:gridCol w="687519"/>
                <a:gridCol w="687519"/>
              </a:tblGrid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% activity per </a:t>
                      </a:r>
                      <a:r>
                        <a:rPr lang="en-US" sz="1200" b="1" u="none" strike="noStrike" dirty="0" err="1">
                          <a:effectLst/>
                        </a:rPr>
                        <a:t>ug</a:t>
                      </a:r>
                      <a:r>
                        <a:rPr lang="en-US" sz="1200" b="1" u="none" strike="noStrike" dirty="0">
                          <a:effectLst/>
                        </a:rPr>
                        <a:t> protein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5ul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10ul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20ul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His-</a:t>
                      </a:r>
                      <a:r>
                        <a:rPr lang="en-US" sz="1200" b="1" u="none" strike="noStrike" dirty="0" err="1">
                          <a:effectLst/>
                        </a:rPr>
                        <a:t>tage</a:t>
                      </a:r>
                      <a:r>
                        <a:rPr lang="en-US" sz="1200" b="1" u="none" strike="noStrike" dirty="0">
                          <a:effectLst/>
                        </a:rPr>
                        <a:t> (yes)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</a:rPr>
                        <a:t>0.220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</a:rPr>
                        <a:t>0.220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</a:rPr>
                        <a:t>0.238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His-tage (No)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effectLst/>
                        </a:rPr>
                        <a:t>1.103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effectLst/>
                        </a:rPr>
                        <a:t>1.182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</a:rPr>
                        <a:t>1.260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>
            <a:off x="2057400" y="2743200"/>
            <a:ext cx="40005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2057400" y="3810000"/>
            <a:ext cx="40005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2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563</Words>
  <Application>Microsoft Office PowerPoint</Application>
  <PresentationFormat>On-screen Show (4:3)</PresentationFormat>
  <Paragraphs>187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xguan</dc:creator>
  <cp:lastModifiedBy>xguan</cp:lastModifiedBy>
  <cp:revision>24</cp:revision>
  <dcterms:created xsi:type="dcterms:W3CDTF">2015-05-18T13:24:28Z</dcterms:created>
  <dcterms:modified xsi:type="dcterms:W3CDTF">2015-06-03T20:26:41Z</dcterms:modified>
</cp:coreProperties>
</file>