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4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0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5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8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0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9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1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8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4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75FD1-E567-4303-825F-E88C7EF7723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43EC-DA26-4724-B163-31771984B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57027"/>
              </p:ext>
            </p:extLst>
          </p:nvPr>
        </p:nvGraphicFramePr>
        <p:xfrm>
          <a:off x="609600" y="1143000"/>
          <a:ext cx="7848600" cy="3931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2290"/>
                <a:gridCol w="2990285"/>
                <a:gridCol w="263602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Enzo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FdL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assay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 smtClean="0">
                          <a:effectLst/>
                          <a:latin typeface="+mn-lt"/>
                        </a:rPr>
                        <a:t>SIRTainty</a:t>
                      </a:r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 assay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Plate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half volume white plate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half-volume black plate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Total reaction volume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50ul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25ul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8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Developer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50ul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of 1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xdeveloper II 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(diluted from concentrated solution)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25ul of ready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use Developer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2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Standard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FdL standard solution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NAM solution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Peptide substrate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FdL1, FdL2 substrate peptide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Acetylated peptide substrate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Ex wavelength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360 nm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420 nm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Em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. wavelength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460 nm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460 nm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Assay buffer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effectLst/>
                          <a:latin typeface="+mn-lt"/>
                        </a:rPr>
                        <a:t>FdL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assay buffer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effectLst/>
                          <a:latin typeface="+mn-lt"/>
                        </a:rPr>
                        <a:t>SIRTainty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assay buffer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493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Comparison of Enzo </a:t>
            </a:r>
            <a:r>
              <a:rPr lang="en-US" b="1" dirty="0" err="1" smtClean="0"/>
              <a:t>FdL</a:t>
            </a:r>
            <a:r>
              <a:rPr lang="en-US" b="1" dirty="0" smtClean="0"/>
              <a:t> assay and </a:t>
            </a:r>
            <a:r>
              <a:rPr lang="en-US" b="1" dirty="0" err="1" smtClean="0"/>
              <a:t>SIRTainty</a:t>
            </a:r>
            <a:r>
              <a:rPr lang="en-US" b="1" dirty="0" smtClean="0"/>
              <a:t> assay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8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4616045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91000" y="3581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/>
              <a:t>Step I</a:t>
            </a:r>
            <a:r>
              <a:rPr lang="en-US" sz="1600" dirty="0" smtClean="0"/>
              <a:t>: NAM formation, then </a:t>
            </a:r>
            <a:r>
              <a:rPr lang="en-US" sz="1600" dirty="0" err="1"/>
              <a:t>nicotinamidase</a:t>
            </a:r>
            <a:r>
              <a:rPr lang="en-US" sz="1600" dirty="0"/>
              <a:t> converts NAM into </a:t>
            </a:r>
            <a:r>
              <a:rPr lang="en-US" sz="1600" dirty="0" smtClean="0"/>
              <a:t>free amino and </a:t>
            </a:r>
            <a:r>
              <a:rPr lang="en-US" sz="1600" dirty="0"/>
              <a:t>nicotinic </a:t>
            </a:r>
            <a:r>
              <a:rPr lang="en-US" sz="1600" dirty="0" smtClean="0"/>
              <a:t>acid.</a:t>
            </a:r>
          </a:p>
          <a:p>
            <a:r>
              <a:rPr lang="en-US" sz="1600" b="1" dirty="0" smtClean="0"/>
              <a:t>Step II</a:t>
            </a:r>
            <a:r>
              <a:rPr lang="en-US" sz="1600" dirty="0" smtClean="0"/>
              <a:t>: </a:t>
            </a:r>
            <a:r>
              <a:rPr lang="en-US" sz="1600" dirty="0"/>
              <a:t>To generate a signal for readout, a proprietary developer reagent is added and the signal is read using a fluorescent plate reader.</a:t>
            </a:r>
          </a:p>
          <a:p>
            <a:r>
              <a:rPr lang="en-US" sz="1600" i="1" u="sng" dirty="0" smtClean="0"/>
              <a:t>(Chemistry behind is :The obtained ammonia is then </a:t>
            </a:r>
            <a:r>
              <a:rPr lang="en-US" sz="1600" i="1" u="sng" dirty="0" err="1" smtClean="0"/>
              <a:t>quntized</a:t>
            </a:r>
            <a:r>
              <a:rPr lang="en-US" sz="1600" i="1" u="sng" dirty="0" smtClean="0"/>
              <a:t> by reacting with </a:t>
            </a:r>
            <a:r>
              <a:rPr lang="en-US" sz="1600" i="1" u="sng" dirty="0" err="1" smtClean="0"/>
              <a:t>ortho-phathalaldehyde</a:t>
            </a:r>
            <a:r>
              <a:rPr lang="en-US" sz="1600" i="1" u="sng" dirty="0" smtClean="0"/>
              <a:t> (OPT) and </a:t>
            </a:r>
            <a:r>
              <a:rPr lang="en-US" sz="1600" i="1" u="sng" dirty="0" err="1" smtClean="0"/>
              <a:t>dithiothreitol</a:t>
            </a:r>
            <a:r>
              <a:rPr lang="en-US" sz="1600" i="1" u="sng" dirty="0" smtClean="0"/>
              <a:t> (DTT), with the formation of 1-alkylthioisoindoles detected at 460nnm.)</a:t>
            </a:r>
            <a:endParaRPr lang="en-US" sz="1600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9752" y="0"/>
            <a:ext cx="446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SIRTainty</a:t>
            </a:r>
            <a:r>
              <a:rPr lang="en-US" b="1" dirty="0"/>
              <a:t>™ Class III HDAC </a:t>
            </a:r>
            <a:r>
              <a:rPr lang="en-US" b="1" dirty="0"/>
              <a:t>Assay </a:t>
            </a:r>
            <a:r>
              <a:rPr lang="en-US" b="1" dirty="0" smtClean="0"/>
              <a:t>- Mechanism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69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456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SIRTainty</a:t>
            </a:r>
            <a:r>
              <a:rPr lang="en-US" b="1" dirty="0"/>
              <a:t>™ Class III HDAC </a:t>
            </a:r>
            <a:r>
              <a:rPr lang="en-US" b="1" dirty="0" smtClean="0"/>
              <a:t>Assay – Advantages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98238" y="457200"/>
            <a:ext cx="83296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Flexibility in the choice of peptide substrate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/>
              <a:t>Flexibility in the choice of </a:t>
            </a:r>
            <a:r>
              <a:rPr lang="en-US" sz="1400" dirty="0" smtClean="0"/>
              <a:t>SIRTUIN enzyme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Avoid potential artifacts due to the presence of bulky fluorophore.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57435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04800" y="4955738"/>
            <a:ext cx="832961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300" b="1" dirty="0" smtClean="0"/>
              <a:t>Activity </a:t>
            </a:r>
            <a:r>
              <a:rPr lang="en-US" sz="1300" b="1" dirty="0"/>
              <a:t>of Sirt1, 2, and 3 with a panel of Acetylated Peptide Substrates. </a:t>
            </a:r>
            <a:r>
              <a:rPr lang="en-US" sz="1300" dirty="0"/>
              <a:t>Peptide </a:t>
            </a:r>
            <a:r>
              <a:rPr lang="en-US" sz="1300" dirty="0" smtClean="0"/>
              <a:t>substrates corresponding </a:t>
            </a:r>
            <a:r>
              <a:rPr lang="en-US" sz="1300" dirty="0"/>
              <a:t>to p53, histone H3 and histone H4 acetylation sites were selected. Peptides </a:t>
            </a:r>
            <a:r>
              <a:rPr lang="en-US" sz="1300" dirty="0" smtClean="0"/>
              <a:t>were either </a:t>
            </a:r>
            <a:r>
              <a:rPr lang="en-US" sz="1300" dirty="0" err="1"/>
              <a:t>unacetylated</a:t>
            </a:r>
            <a:r>
              <a:rPr lang="en-US" sz="1300" dirty="0"/>
              <a:t> (H4, H3 and p53), acetylated at one site (e.g. H4K8), or acetylated at </a:t>
            </a:r>
            <a:r>
              <a:rPr lang="en-US" sz="1300" dirty="0" smtClean="0"/>
              <a:t>more than </a:t>
            </a:r>
            <a:r>
              <a:rPr lang="en-US" sz="1300" dirty="0"/>
              <a:t>one site (e.g. H3K9,14). All peptides used are available from Millipore. Recombinant </a:t>
            </a:r>
            <a:r>
              <a:rPr lang="en-US" sz="1300" dirty="0" smtClean="0"/>
              <a:t>Sirt1 (5 </a:t>
            </a:r>
            <a:r>
              <a:rPr lang="en-US" sz="1300" dirty="0"/>
              <a:t>Unit), Sirt2 (0.7 Unit) and Sirt3 (3 Unit) were incubated with indicated acetylated </a:t>
            </a:r>
            <a:r>
              <a:rPr lang="en-US" sz="1300" dirty="0" smtClean="0"/>
              <a:t>peptide substrates </a:t>
            </a:r>
            <a:r>
              <a:rPr lang="en-US" sz="1300" dirty="0"/>
              <a:t>(25 </a:t>
            </a:r>
            <a:r>
              <a:rPr lang="en-US" sz="1300" dirty="0" err="1"/>
              <a:t>μM</a:t>
            </a:r>
            <a:r>
              <a:rPr lang="en-US" sz="1300" dirty="0"/>
              <a:t>) and 1mM β-NAD with the </a:t>
            </a:r>
            <a:r>
              <a:rPr lang="en-US" sz="1300" dirty="0" err="1"/>
              <a:t>SIRTainty</a:t>
            </a:r>
            <a:r>
              <a:rPr lang="en-US" sz="1300" dirty="0"/>
              <a:t> assay. H3K9, H3K9/14, H4K8, </a:t>
            </a:r>
            <a:r>
              <a:rPr lang="en-US" sz="1300" dirty="0" smtClean="0"/>
              <a:t>and H4K5/8/12/16 </a:t>
            </a:r>
            <a:r>
              <a:rPr lang="en-US" sz="1300" dirty="0"/>
              <a:t>displayed high efficiency for deacetylation as compared to the </a:t>
            </a:r>
            <a:r>
              <a:rPr lang="en-US" sz="1300" dirty="0" smtClean="0"/>
              <a:t>corresponding non-acetylated </a:t>
            </a:r>
            <a:r>
              <a:rPr lang="en-US" sz="1300" dirty="0"/>
              <a:t>peptides for all 3 enzymes tested.</a:t>
            </a:r>
          </a:p>
        </p:txBody>
      </p:sp>
    </p:spTree>
    <p:extLst>
      <p:ext uri="{BB962C8B-B14F-4D97-AF65-F5344CB8AC3E}">
        <p14:creationId xmlns:p14="http://schemas.microsoft.com/office/powerpoint/2010/main" val="169021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83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SIRTainty</a:t>
            </a:r>
            <a:r>
              <a:rPr lang="en-US" b="1" dirty="0"/>
              <a:t>™ Class III HDAC </a:t>
            </a:r>
            <a:r>
              <a:rPr lang="en-US" b="1" dirty="0" smtClean="0"/>
              <a:t>Assay – Disadvantages 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81000" y="457200"/>
                <a:ext cx="838200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US" sz="1400" dirty="0" smtClean="0"/>
                  <a:t>The readout </a:t>
                </a:r>
                <a:r>
                  <a:rPr lang="en-US" sz="1400" dirty="0" err="1" smtClean="0"/>
                  <a:t>Em</a:t>
                </a:r>
                <a:r>
                  <a:rPr lang="en-US" sz="1400" dirty="0" smtClean="0"/>
                  <a:t> wavelength is 460nm. For compounds who emit light at 460nm (DHPs), the intrinsic fluorescence will be detected. 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US" sz="1400" dirty="0" smtClean="0"/>
                  <a:t>Controls for calculation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Background control: NAD+, acetylated peptide substrate, DMSO (solvent used)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Positive control: NAD+, </a:t>
                </a:r>
                <a:r>
                  <a:rPr lang="en-US" sz="1400" dirty="0"/>
                  <a:t>acetylated peptide substrate, DMSO (solvent </a:t>
                </a:r>
                <a:r>
                  <a:rPr lang="en-US" sz="1400" dirty="0" smtClean="0"/>
                  <a:t>used), enzyme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Intrinsic fluorescent </a:t>
                </a:r>
                <a:r>
                  <a:rPr lang="en-US" sz="1400" dirty="0"/>
                  <a:t>control: NAD+, acetylated peptide substrate, </a:t>
                </a:r>
                <a:r>
                  <a:rPr lang="en-US" sz="1400" dirty="0" smtClean="0"/>
                  <a:t>the </a:t>
                </a:r>
                <a:r>
                  <a:rPr lang="en-US" sz="1400" dirty="0"/>
                  <a:t>compound at the same concentration as </a:t>
                </a:r>
                <a:r>
                  <a:rPr lang="en-US" sz="1400" dirty="0"/>
                  <a:t>its experimental </a:t>
                </a:r>
                <a:r>
                  <a:rPr lang="en-US" sz="1400" dirty="0"/>
                  <a:t>counterpart. </a:t>
                </a:r>
                <a:endParaRPr lang="en-US" sz="140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i="1" dirty="0" smtClean="0"/>
                  <a:t>+ IF </a:t>
                </a:r>
                <a:r>
                  <a:rPr lang="en-US" sz="1400" dirty="0" smtClean="0"/>
                  <a:t>= </a:t>
                </a:r>
                <a:r>
                  <a:rPr lang="en-US" sz="1400" dirty="0"/>
                  <a:t>Experimental well signals at all tested compound doses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i="1" dirty="0" smtClean="0"/>
                  <a:t>- IF </a:t>
                </a:r>
                <a:r>
                  <a:rPr lang="en-US" sz="1400" dirty="0"/>
                  <a:t>= Experimental well signals at all tested compound doses </a:t>
                </a:r>
                <a:r>
                  <a:rPr lang="en-US" sz="1400" dirty="0" smtClean="0"/>
                  <a:t>– </a:t>
                </a:r>
                <a:r>
                  <a:rPr lang="en-US" sz="1400" dirty="0" err="1" smtClean="0"/>
                  <a:t>intrisic</a:t>
                </a:r>
                <a:r>
                  <a:rPr lang="en-US" sz="1400" dirty="0" smtClean="0"/>
                  <a:t> fluorescent </a:t>
                </a:r>
                <a:r>
                  <a:rPr lang="en-US" sz="1400" dirty="0"/>
                  <a:t>background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err="1">
                    <a:latin typeface="Symbol" panose="05050102010706020507" pitchFamily="18" charset="2"/>
                  </a:rPr>
                  <a:t>D</a:t>
                </a:r>
                <a:r>
                  <a:rPr lang="en-US" sz="1400" i="1" dirty="0" err="1"/>
                  <a:t>AFU</a:t>
                </a:r>
                <a:r>
                  <a:rPr lang="en-US" sz="1400" i="1" baseline="-25000" dirty="0" err="1"/>
                  <a:t>control</a:t>
                </a:r>
                <a:r>
                  <a:rPr lang="en-US" sz="1400" dirty="0"/>
                  <a:t> = Positive control – background control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% activation was derived from </a:t>
                </a:r>
              </a:p>
              <a:p>
                <a:pPr algn="ctr"/>
                <a:r>
                  <a:rPr lang="en-US" sz="1400" dirty="0"/>
                  <a:t>% </a:t>
                </a:r>
                <a:r>
                  <a:rPr lang="en-US" sz="1400" dirty="0" smtClean="0"/>
                  <a:t>Activity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𝐼𝐹</m:t>
                        </m:r>
                        <m:r>
                          <a:rPr lang="en-US" sz="1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𝑜𝑟</m:t>
                        </m:r>
                        <m:r>
                          <a:rPr lang="en-US" sz="1400" b="0" i="1" smtClean="0">
                            <a:latin typeface="Cambria Math"/>
                          </a:rPr>
                          <m:t> −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𝐼𝐹</m:t>
                        </m:r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400" i="1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  <a:ea typeface="Cambria Math"/>
                              </a:rPr>
                              <m:t>𝑐𝑜𝑛𝑡𝑟𝑜𝑙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/>
                  <a:t> 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:endParaRPr lang="en-US" sz="1400" dirty="0"/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US" sz="1400" dirty="0"/>
                  <a:t>30min was mentioned as incubation time for reactions in the user manual. It’s not clear if the readout is accurate enough at earlier time point (5min? 10min? or …?). 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57200"/>
                <a:ext cx="8382000" cy="3447098"/>
              </a:xfrm>
              <a:prstGeom prst="rect">
                <a:avLst/>
              </a:prstGeom>
              <a:blipFill rotWithShape="1">
                <a:blip r:embed="rId2"/>
                <a:stretch>
                  <a:fillRect l="-145" t="-177" b="-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1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59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Reported SIRT1 activation by DHP1c Results - I</a:t>
            </a:r>
            <a:endParaRPr lang="en-US" b="1" u="sng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04" y="1219200"/>
            <a:ext cx="3942214" cy="244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" y="543580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Antonello </a:t>
            </a:r>
            <a:r>
              <a:rPr lang="en-US" sz="1400" dirty="0"/>
              <a:t>Mai et. al</a:t>
            </a:r>
            <a:r>
              <a:rPr lang="en-US" sz="1400" dirty="0" smtClean="0"/>
              <a:t>. </a:t>
            </a:r>
            <a:r>
              <a:rPr lang="en-US" sz="1400" u="sng" dirty="0"/>
              <a:t>Study of </a:t>
            </a:r>
            <a:r>
              <a:rPr lang="en-US" sz="1400" u="sng" dirty="0" smtClean="0"/>
              <a:t>1,4-Dihydropyridine </a:t>
            </a:r>
            <a:r>
              <a:rPr lang="en-US" sz="1400" u="sng" dirty="0"/>
              <a:t>Structural Scaffold: Discovery of Novel </a:t>
            </a:r>
            <a:r>
              <a:rPr lang="en-US" sz="1400" u="sng" dirty="0" err="1"/>
              <a:t>Sirtuin</a:t>
            </a:r>
            <a:r>
              <a:rPr lang="en-US" sz="1400" u="sng" dirty="0"/>
              <a:t> Activators and </a:t>
            </a:r>
            <a:r>
              <a:rPr lang="en-US" sz="1400" u="sng" dirty="0" smtClean="0"/>
              <a:t>Inhibitors</a:t>
            </a:r>
            <a:r>
              <a:rPr lang="en-US" sz="1400" dirty="0"/>
              <a:t> </a:t>
            </a:r>
            <a:r>
              <a:rPr lang="en-US" sz="1400" dirty="0" smtClean="0"/>
              <a:t>(2009) J</a:t>
            </a:r>
            <a:r>
              <a:rPr lang="en-US" sz="1400" dirty="0"/>
              <a:t>. Med. Chem. </a:t>
            </a:r>
            <a:r>
              <a:rPr lang="en-US" sz="1400" dirty="0" smtClean="0"/>
              <a:t>52</a:t>
            </a:r>
            <a:r>
              <a:rPr lang="en-US" sz="1400" dirty="0"/>
              <a:t>, 5496–5504.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787842"/>
            <a:ext cx="30194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" y="381000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In the </a:t>
            </a:r>
            <a:r>
              <a:rPr lang="en-US" sz="1400" dirty="0" err="1" smtClean="0"/>
              <a:t>FdL</a:t>
            </a:r>
            <a:r>
              <a:rPr lang="en-US" sz="1400" dirty="0" smtClean="0"/>
              <a:t> SIRT1 </a:t>
            </a:r>
            <a:r>
              <a:rPr lang="en-US" sz="1400" dirty="0"/>
              <a:t>assay, 1c and 2c were the </a:t>
            </a:r>
            <a:r>
              <a:rPr lang="en-US" sz="1400" dirty="0" smtClean="0"/>
              <a:t>most potent </a:t>
            </a:r>
            <a:r>
              <a:rPr lang="en-US" sz="1400" dirty="0"/>
              <a:t>derivatives, with a EC150 (effective concentration </a:t>
            </a:r>
            <a:r>
              <a:rPr lang="en-US" sz="1400" dirty="0" smtClean="0"/>
              <a:t>able to </a:t>
            </a:r>
            <a:r>
              <a:rPr lang="en-US" sz="1400" dirty="0"/>
              <a:t>increase the enzyme activity of 150%) around 1 </a:t>
            </a:r>
            <a:r>
              <a:rPr lang="en-US" sz="1400" dirty="0" err="1"/>
              <a:t>μM</a:t>
            </a:r>
            <a:r>
              <a:rPr lang="en-US" sz="1400" dirty="0"/>
              <a:t>,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12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547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Reported SIRT1 activation by DHP1c Results-II</a:t>
            </a:r>
            <a:endParaRPr lang="en-US" b="1" u="sng" dirty="0"/>
          </a:p>
        </p:txBody>
      </p:sp>
      <p:sp>
        <p:nvSpPr>
          <p:cNvPr id="3" name="Rectangle 2"/>
          <p:cNvSpPr/>
          <p:nvPr/>
        </p:nvSpPr>
        <p:spPr>
          <a:xfrm>
            <a:off x="76200" y="543580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Sergio </a:t>
            </a:r>
            <a:r>
              <a:rPr lang="en-US" sz="1400" dirty="0" smtClean="0"/>
              <a:t>Valente et</a:t>
            </a:r>
            <a:r>
              <a:rPr lang="en-US" sz="1400" dirty="0"/>
              <a:t>. al</a:t>
            </a:r>
            <a:r>
              <a:rPr lang="en-US" sz="1400" dirty="0" smtClean="0"/>
              <a:t>. </a:t>
            </a:r>
            <a:r>
              <a:rPr lang="en-US" sz="1400" u="sng" dirty="0"/>
              <a:t>1,4-Dihydropyridines Active on the SIRT1/AMPK Pathway </a:t>
            </a:r>
            <a:r>
              <a:rPr lang="en-US" sz="1400" u="sng" dirty="0" smtClean="0"/>
              <a:t>Ameliorate Skin </a:t>
            </a:r>
            <a:r>
              <a:rPr lang="en-US" sz="1400" u="sng" dirty="0"/>
              <a:t>Repair and Mitochondrial Function and Exhibit Inhibition </a:t>
            </a:r>
            <a:r>
              <a:rPr lang="en-US" sz="1400" u="sng" dirty="0" smtClean="0"/>
              <a:t>of Proliferation </a:t>
            </a:r>
            <a:r>
              <a:rPr lang="en-US" sz="1400" u="sng" dirty="0"/>
              <a:t>in Cancer </a:t>
            </a:r>
            <a:r>
              <a:rPr lang="en-US" sz="1400" u="sng" dirty="0" smtClean="0"/>
              <a:t>Cells </a:t>
            </a:r>
            <a:r>
              <a:rPr lang="en-US" sz="1400" dirty="0" smtClean="0"/>
              <a:t>(2015) J</a:t>
            </a:r>
            <a:r>
              <a:rPr lang="en-US" sz="1400" dirty="0"/>
              <a:t>. Med. </a:t>
            </a:r>
            <a:r>
              <a:rPr lang="en-US" sz="1400" dirty="0" smtClean="0"/>
              <a:t>Chem. xx, </a:t>
            </a:r>
            <a:r>
              <a:rPr lang="en-US" sz="1400" dirty="0" err="1" smtClean="0"/>
              <a:t>xxxx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114300" y="381000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In the </a:t>
            </a:r>
            <a:r>
              <a:rPr lang="en-US" sz="1400" dirty="0" err="1" smtClean="0"/>
              <a:t>SIRTainty</a:t>
            </a:r>
            <a:r>
              <a:rPr lang="en-US" sz="1400" dirty="0" smtClean="0"/>
              <a:t> </a:t>
            </a:r>
            <a:r>
              <a:rPr lang="en-US" sz="1400" dirty="0"/>
              <a:t>assay, </a:t>
            </a:r>
            <a:r>
              <a:rPr lang="en-US" sz="1400" dirty="0" smtClean="0"/>
              <a:t>50uM of compound 3a (DHP1c) provide 217%  (with intrinsic fluorescence) and 164% (after </a:t>
            </a:r>
            <a:r>
              <a:rPr lang="en-US" sz="1400" dirty="0"/>
              <a:t>intrinsic fluorescence </a:t>
            </a:r>
            <a:r>
              <a:rPr lang="en-US" sz="1400" dirty="0" smtClean="0"/>
              <a:t>subtraction) SIRT1 activity.</a:t>
            </a:r>
            <a:endParaRPr lang="en-US" sz="1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12382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3474"/>
            <a:ext cx="72009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81200"/>
            <a:ext cx="7086600" cy="152400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3068" y="4920883"/>
            <a:ext cx="8228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It would be necessary to purchase a </a:t>
            </a:r>
            <a:r>
              <a:rPr lang="en-US" sz="1600" b="1" u="sng" dirty="0" err="1" smtClean="0"/>
              <a:t>SIRTainty</a:t>
            </a:r>
            <a:r>
              <a:rPr lang="en-US" sz="1600" b="1" u="sng" dirty="0" smtClean="0"/>
              <a:t> assay kit to repeat the SIRT1/DHP1c experiment.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5959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669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18</cp:revision>
  <dcterms:created xsi:type="dcterms:W3CDTF">2016-05-10T19:18:10Z</dcterms:created>
  <dcterms:modified xsi:type="dcterms:W3CDTF">2016-05-11T20:09:27Z</dcterms:modified>
</cp:coreProperties>
</file>