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2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1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4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9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97B5-6C96-466C-B045-B026F55CBD7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8343-E190-4B8D-A7B8-D30D72DF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57200" y="0"/>
            <a:ext cx="7475477" cy="6156974"/>
            <a:chOff x="457200" y="0"/>
            <a:chExt cx="7475477" cy="6156974"/>
          </a:xfrm>
        </p:grpSpPr>
        <p:grpSp>
          <p:nvGrpSpPr>
            <p:cNvPr id="4" name="Group 3"/>
            <p:cNvGrpSpPr/>
            <p:nvPr/>
          </p:nvGrpSpPr>
          <p:grpSpPr>
            <a:xfrm>
              <a:off x="725161" y="0"/>
              <a:ext cx="7207516" cy="6156974"/>
              <a:chOff x="725161" y="152401"/>
              <a:chExt cx="7207516" cy="61569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590800" y="152401"/>
                <a:ext cx="5341877" cy="6156974"/>
                <a:chOff x="2590800" y="152401"/>
                <a:chExt cx="5341877" cy="6156974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 rot="16200000">
                  <a:off x="2180519" y="1283025"/>
                  <a:ext cx="6156974" cy="3895725"/>
                  <a:chOff x="2180519" y="2104318"/>
                  <a:chExt cx="6156974" cy="3895725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 rot="5400000">
                    <a:off x="2890919" y="1393918"/>
                    <a:ext cx="3895725" cy="5316525"/>
                    <a:chOff x="2890919" y="1393918"/>
                    <a:chExt cx="3895725" cy="5316525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 rot="16200000">
                      <a:off x="2180519" y="2104318"/>
                      <a:ext cx="5316525" cy="3895725"/>
                      <a:chOff x="2180519" y="2104318"/>
                      <a:chExt cx="5316525" cy="3895725"/>
                    </a:xfrm>
                  </p:grpSpPr>
                  <p:grpSp>
                    <p:nvGrpSpPr>
                      <p:cNvPr id="28" name="Group 27"/>
                      <p:cNvGrpSpPr/>
                      <p:nvPr/>
                    </p:nvGrpSpPr>
                    <p:grpSpPr>
                      <a:xfrm rot="5400000">
                        <a:off x="2581275" y="1703562"/>
                        <a:ext cx="3895725" cy="4697238"/>
                        <a:chOff x="2581275" y="1703562"/>
                        <a:chExt cx="3895725" cy="4697238"/>
                      </a:xfrm>
                    </p:grpSpPr>
                    <p:pic>
                      <p:nvPicPr>
                        <p:cNvPr id="33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1275" y="1703562"/>
                          <a:ext cx="3895725" cy="4697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cxnSp>
                      <p:nvCxnSpPr>
                        <p:cNvPr id="34" name="Straight Connector 33"/>
                        <p:cNvCxnSpPr/>
                        <p:nvPr/>
                      </p:nvCxnSpPr>
                      <p:spPr>
                        <a:xfrm>
                          <a:off x="3429000" y="2209800"/>
                          <a:ext cx="6096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Connector 34"/>
                        <p:cNvCxnSpPr/>
                        <p:nvPr/>
                      </p:nvCxnSpPr>
                      <p:spPr>
                        <a:xfrm>
                          <a:off x="4114800" y="2209800"/>
                          <a:ext cx="6096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>
                          <a:off x="4800600" y="2209800"/>
                          <a:ext cx="6096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>
                          <a:off x="5791200" y="2209800"/>
                          <a:ext cx="6096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6477000" y="3126039"/>
                        <a:ext cx="982961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>
                            <a:latin typeface="San"/>
                          </a:rPr>
                          <a:t>0.5 % NP-40</a:t>
                        </a:r>
                        <a:endParaRPr lang="en-US" sz="1100" b="1" dirty="0">
                          <a:latin typeface="San"/>
                        </a:endParaRPr>
                      </a:p>
                    </p:txBody>
                  </p:sp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6489590" y="3811839"/>
                        <a:ext cx="87395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>
                            <a:latin typeface="San"/>
                          </a:rPr>
                          <a:t>0.4 % SDS</a:t>
                        </a:r>
                        <a:endParaRPr lang="en-US" sz="1100" b="1" dirty="0">
                          <a:latin typeface="San"/>
                        </a:endParaRPr>
                      </a:p>
                    </p:txBody>
                  </p: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6514083" y="4497639"/>
                        <a:ext cx="982961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>
                            <a:latin typeface="San"/>
                          </a:rPr>
                          <a:t>0.5 % NP-40</a:t>
                        </a:r>
                        <a:endParaRPr lang="en-US" sz="1100" b="1" dirty="0">
                          <a:latin typeface="San"/>
                        </a:endParaRPr>
                      </a:p>
                    </p:txBody>
                  </p:sp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6537937" y="5488239"/>
                        <a:ext cx="87395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>
                            <a:latin typeface="San"/>
                          </a:rPr>
                          <a:t>0.4 % SDS</a:t>
                        </a:r>
                        <a:endParaRPr lang="en-US" sz="1100" b="1" dirty="0">
                          <a:latin typeface="San"/>
                        </a:endParaRPr>
                      </a:p>
                    </p:txBody>
                  </p:sp>
                </p:grp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3976482" y="1479067"/>
                      <a:ext cx="824118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5284240" y="1447800"/>
                      <a:ext cx="1252211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391400" y="3430839"/>
                    <a:ext cx="94609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>
                        <a:latin typeface="San"/>
                      </a:rPr>
                      <a:t>50 </a:t>
                    </a:r>
                    <a:r>
                      <a:rPr lang="en-US" sz="1100" b="1" dirty="0" smtClean="0">
                        <a:latin typeface="San"/>
                        <a:cs typeface="Arial"/>
                      </a:rPr>
                      <a:t>µM IPTG</a:t>
                    </a:r>
                    <a:endParaRPr lang="en-US" sz="1100" b="1" dirty="0">
                      <a:latin typeface="San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415254" y="4953000"/>
                    <a:ext cx="9108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>
                        <a:latin typeface="San"/>
                      </a:rPr>
                      <a:t>1 m</a:t>
                    </a:r>
                    <a:r>
                      <a:rPr lang="en-US" sz="1100" b="1" dirty="0" smtClean="0">
                        <a:latin typeface="San"/>
                        <a:cs typeface="Arial"/>
                      </a:rPr>
                      <a:t>M IPTG</a:t>
                    </a:r>
                    <a:endParaRPr lang="en-US" sz="1100" b="1" dirty="0">
                      <a:latin typeface="San"/>
                    </a:endParaRPr>
                  </a:p>
                </p:txBody>
              </p:sp>
            </p:grp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169347" y="4267200"/>
                  <a:ext cx="25510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2590800" y="4136395"/>
                  <a:ext cx="63991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latin typeface="San"/>
                    </a:rPr>
                    <a:t>50 kDa</a:t>
                  </a:r>
                  <a:endParaRPr lang="en-US" sz="1100" b="1" dirty="0">
                    <a:latin typeface="San"/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173896" y="4681210"/>
                  <a:ext cx="25510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2595349" y="4550405"/>
                  <a:ext cx="63991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>
                      <a:latin typeface="San"/>
                    </a:rPr>
                    <a:t>4</a:t>
                  </a:r>
                  <a:r>
                    <a:rPr lang="en-US" sz="1100" b="1" dirty="0" smtClean="0">
                      <a:latin typeface="San"/>
                    </a:rPr>
                    <a:t>0 kDa</a:t>
                  </a:r>
                  <a:endParaRPr lang="en-US" sz="1100" b="1" dirty="0">
                    <a:latin typeface="San"/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173896" y="5160005"/>
                  <a:ext cx="25510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2595349" y="5029200"/>
                  <a:ext cx="63991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>
                      <a:latin typeface="San"/>
                    </a:rPr>
                    <a:t>3</a:t>
                  </a:r>
                  <a:r>
                    <a:rPr lang="en-US" sz="1100" b="1" dirty="0" smtClean="0">
                      <a:latin typeface="San"/>
                    </a:rPr>
                    <a:t>0 kDa</a:t>
                  </a:r>
                  <a:endParaRPr lang="en-US" sz="1100" b="1" dirty="0">
                    <a:latin typeface="San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173896" y="5541005"/>
                  <a:ext cx="25510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2595349" y="5410200"/>
                  <a:ext cx="63991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>
                      <a:latin typeface="San"/>
                    </a:rPr>
                    <a:t>2</a:t>
                  </a:r>
                  <a:r>
                    <a:rPr lang="en-US" sz="1100" b="1" dirty="0" smtClean="0">
                      <a:latin typeface="San"/>
                    </a:rPr>
                    <a:t>0 kDa</a:t>
                  </a:r>
                  <a:endParaRPr lang="en-US" sz="1100" b="1" dirty="0">
                    <a:latin typeface="San"/>
                  </a:endParaRP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141928" y="3960755"/>
                  <a:ext cx="25510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7315200" y="3829950"/>
                  <a:ext cx="61747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latin typeface="San"/>
                    </a:rPr>
                    <a:t>Cpn60</a:t>
                  </a:r>
                  <a:endParaRPr lang="en-US" sz="1100" b="1" dirty="0">
                    <a:latin typeface="San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141928" y="6085549"/>
                  <a:ext cx="25510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7315200" y="5954744"/>
                  <a:ext cx="61747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>
                      <a:latin typeface="San"/>
                    </a:rPr>
                    <a:t>Cpn10</a:t>
                  </a:r>
                  <a:endParaRPr lang="en-US" sz="1100" b="1" dirty="0">
                    <a:latin typeface="San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678472" y="4898395"/>
                  <a:ext cx="3463456" cy="20700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 flipH="1">
                  <a:off x="7086600" y="4974595"/>
                  <a:ext cx="304800" cy="130805"/>
                </a:xfrm>
                <a:prstGeom prst="rightArrow">
                  <a:avLst>
                    <a:gd name="adj1" fmla="val 36554"/>
                    <a:gd name="adj2" fmla="val 61547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725161" y="2667000"/>
                <a:ext cx="186563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 = Marker</a:t>
                </a:r>
              </a:p>
              <a:p>
                <a:r>
                  <a:rPr lang="en-US" sz="1200" dirty="0" smtClean="0"/>
                  <a:t>P = Pellet </a:t>
                </a:r>
              </a:p>
              <a:p>
                <a:r>
                  <a:rPr lang="en-US" sz="1200" dirty="0" smtClean="0"/>
                  <a:t>S = Supernatant</a:t>
                </a:r>
              </a:p>
              <a:p>
                <a:r>
                  <a:rPr lang="en-US" sz="1200" dirty="0" smtClean="0"/>
                  <a:t>Un-I = Un-induced</a:t>
                </a:r>
              </a:p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Red Arrow </a:t>
                </a:r>
                <a:r>
                  <a:rPr lang="en-US" sz="1200" dirty="0" smtClean="0"/>
                  <a:t>= </a:t>
                </a:r>
                <a:r>
                  <a:rPr lang="en-US" sz="1200" dirty="0"/>
                  <a:t>T</a:t>
                </a:r>
                <a:r>
                  <a:rPr lang="en-US" sz="1200" dirty="0" smtClean="0"/>
                  <a:t>arget Protein</a:t>
                </a:r>
                <a:endParaRPr lang="en-US" sz="1200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57200" y="111548"/>
              <a:ext cx="335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SIRT3 expression using Arctic cells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060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81000" y="773668"/>
            <a:ext cx="7620000" cy="5691664"/>
            <a:chOff x="381000" y="773668"/>
            <a:chExt cx="7620000" cy="5691664"/>
          </a:xfrm>
        </p:grpSpPr>
        <p:grpSp>
          <p:nvGrpSpPr>
            <p:cNvPr id="22" name="Group 21"/>
            <p:cNvGrpSpPr/>
            <p:nvPr/>
          </p:nvGrpSpPr>
          <p:grpSpPr>
            <a:xfrm>
              <a:off x="381000" y="836065"/>
              <a:ext cx="7620000" cy="5629267"/>
              <a:chOff x="381000" y="836065"/>
              <a:chExt cx="7620000" cy="562926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836065"/>
                <a:ext cx="7315200" cy="4982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81000" y="3429000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50 kDa-</a:t>
                </a:r>
                <a:endParaRPr lang="en-U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2971" y="4419600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3</a:t>
                </a:r>
                <a:r>
                  <a:rPr lang="en-US" b="1" dirty="0" smtClean="0"/>
                  <a:t>0 kDa-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2971" y="3821668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4</a:t>
                </a:r>
                <a:r>
                  <a:rPr lang="en-US" b="1" dirty="0" smtClean="0"/>
                  <a:t>0 kDa-</a:t>
                </a:r>
                <a:endParaRPr lang="en-US" b="1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524000" y="6077211"/>
                <a:ext cx="16764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276600" y="6067240"/>
                <a:ext cx="16764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105400" y="6096000"/>
                <a:ext cx="16764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371600" y="5715000"/>
                <a:ext cx="1980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    1      3     5    10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48428" y="5715000"/>
                <a:ext cx="1821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   1     3    5    10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00400" y="5715000"/>
                <a:ext cx="1980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    1      3     5    10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5000" y="6096000"/>
                <a:ext cx="88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Clone 1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82013" y="6096000"/>
                <a:ext cx="88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Clone 2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14100" y="6096000"/>
                <a:ext cx="88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Clone 5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43000" y="4311134"/>
                <a:ext cx="6096000" cy="2608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noFill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38400" y="847456"/>
                <a:ext cx="3733800" cy="230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514600" y="773668"/>
              <a:ext cx="3879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IPTG optimization in Arctic Express cells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46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76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SIRT3 purification from clone 2 using Arctic express cells, 3 mM IPTG; 0.5% NP-40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4508" y="1143000"/>
            <a:ext cx="7467600" cy="5086350"/>
            <a:chOff x="1134508" y="1143000"/>
            <a:chExt cx="7467600" cy="5086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08" y="1143000"/>
              <a:ext cx="7467600" cy="508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1219200"/>
              <a:ext cx="6781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7800" y="36576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kDa-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9771" y="46482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0 kDa-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9771" y="405026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0 kDa-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09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   T     P      S   FT  W1  W2 W3 XG E1 E2   E3   E4   E5   E6     E7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6934200" y="3200400"/>
            <a:ext cx="4572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934200" y="4737794"/>
            <a:ext cx="4572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304800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4591228"/>
            <a:ext cx="7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SIRT3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836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expression analysis in different clones in Arctic express, 2 mM IPTG; 0.5% NP-40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43000" y="914400"/>
            <a:ext cx="7467600" cy="5181600"/>
            <a:chOff x="1143000" y="1066800"/>
            <a:chExt cx="7467600" cy="5181600"/>
          </a:xfrm>
        </p:grpSpPr>
        <p:grpSp>
          <p:nvGrpSpPr>
            <p:cNvPr id="3" name="Group 2"/>
            <p:cNvGrpSpPr/>
            <p:nvPr/>
          </p:nvGrpSpPr>
          <p:grpSpPr>
            <a:xfrm>
              <a:off x="1143000" y="1066800"/>
              <a:ext cx="7467600" cy="5181600"/>
              <a:chOff x="1143000" y="762000"/>
              <a:chExt cx="7467600" cy="51816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857250"/>
                <a:ext cx="7467600" cy="5086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447800" y="762000"/>
                <a:ext cx="6781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38400" y="3821668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50 kDa-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40371" y="4888468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  <a:r>
                <a:rPr lang="en-US" b="1" dirty="0" smtClean="0"/>
                <a:t>0 kDa-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40371" y="4278868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  <a:r>
                <a:rPr lang="en-US" b="1" dirty="0" smtClean="0"/>
                <a:t>0 kDa-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590800" y="4888468"/>
              <a:ext cx="1295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81200" y="4724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Sirt3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24200" y="6019800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  UI    2    6     7    8     9   10  11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38600" y="6400800"/>
            <a:ext cx="2209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6563" y="64008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Clones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0853" y="824984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Date: 10/16/2015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2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838200"/>
            <a:ext cx="7467600" cy="5086350"/>
            <a:chOff x="990600" y="1143000"/>
            <a:chExt cx="7467600" cy="50863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143000"/>
              <a:ext cx="7467600" cy="508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28800" y="1143000"/>
              <a:ext cx="6324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0" y="359306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kDa-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5971" y="465986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0 kDa-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5971" y="405026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0 kDa-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4659868"/>
            <a:ext cx="1295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44958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Sirt3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81000"/>
            <a:ext cx="831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expression analysis in clone 2 in Arctic express, 200 uM-2 mM IPTG; 0.5% NP-40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96000"/>
            <a:ext cx="474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Modification from previous analysis: Fresh IPTG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853" y="722135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Date: 10/16/2015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1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0853" y="381000"/>
            <a:ext cx="8815564" cy="5931932"/>
            <a:chOff x="160853" y="381000"/>
            <a:chExt cx="8815564" cy="5931932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914400"/>
              <a:ext cx="7467600" cy="5398532"/>
              <a:chOff x="1219200" y="914400"/>
              <a:chExt cx="7467600" cy="539853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19200" y="914400"/>
                <a:ext cx="7467600" cy="5086350"/>
                <a:chOff x="1219200" y="914400"/>
                <a:chExt cx="7467600" cy="508635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914400"/>
                  <a:ext cx="7467600" cy="508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1447800" y="914400"/>
                  <a:ext cx="69342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1828800" y="3352800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50 kDa-</a:t>
                </a:r>
                <a:endParaRPr lang="en-U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30771" y="4419600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3</a:t>
                </a:r>
                <a:r>
                  <a:rPr lang="en-US" b="1" dirty="0" smtClean="0"/>
                  <a:t>0 kDa-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30771" y="3886200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4</a:t>
                </a:r>
                <a:r>
                  <a:rPr lang="en-US" b="1" dirty="0" smtClean="0"/>
                  <a:t>0 kDa-</a:t>
                </a:r>
                <a:endParaRPr lang="en-US" b="1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1981200" y="4419600"/>
                <a:ext cx="12954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371600" y="4255532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Sirt3</a:t>
                </a:r>
                <a:endParaRPr 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819400" y="5943600"/>
                <a:ext cx="4165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   UI    1     5    25   50  100  200 </a:t>
                </a:r>
                <a:r>
                  <a:rPr lang="en-US" dirty="0" err="1" smtClean="0"/>
                  <a:t>uM</a:t>
                </a:r>
                <a:r>
                  <a:rPr lang="en-US" dirty="0" smtClean="0"/>
                  <a:t> IPTG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0853" y="926068"/>
              <a:ext cx="1856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Date: 10/16/2015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381000"/>
              <a:ext cx="844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Protein expression analysis in clone 2 in Arctic express, </a:t>
              </a:r>
              <a:r>
                <a:rPr lang="en-US" dirty="0" smtClean="0"/>
                <a:t>1uM-200 </a:t>
              </a:r>
              <a:r>
                <a:rPr lang="en-US" dirty="0" err="1" smtClean="0"/>
                <a:t>uM</a:t>
              </a:r>
              <a:r>
                <a:rPr lang="en-US" dirty="0"/>
                <a:t> </a:t>
              </a:r>
              <a:r>
                <a:rPr lang="en-US" dirty="0" smtClean="0"/>
                <a:t>IPTG</a:t>
              </a:r>
              <a:r>
                <a:rPr lang="en-US" dirty="0" smtClean="0"/>
                <a:t>; 0.5% NP-40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006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233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Alok Upadhyay</dc:creator>
  <cp:lastModifiedBy>Alok Upadhyay</cp:lastModifiedBy>
  <cp:revision>12</cp:revision>
  <dcterms:created xsi:type="dcterms:W3CDTF">2015-10-06T20:08:42Z</dcterms:created>
  <dcterms:modified xsi:type="dcterms:W3CDTF">2015-10-16T19:24:54Z</dcterms:modified>
</cp:coreProperties>
</file>