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59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4.13.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4.13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6\04.14.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4.15.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Small%20molecule\9.4.14%201c%20and%201b%20abalog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4.15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380999854193748"/>
          <c:y val="8.8437591134441523E-2"/>
          <c:w val="0.74563466149081536"/>
          <c:h val="0.7955825313502479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Sheet1!$A$44:$A$45</c:f>
              <c:strCache>
                <c:ptCount val="2"/>
                <c:pt idx="0">
                  <c:v>25uM FdL1 peptide</c:v>
                </c:pt>
                <c:pt idx="1">
                  <c:v>50uM FdL1 peptide</c:v>
                </c:pt>
              </c:strCache>
            </c:strRef>
          </c:cat>
          <c:val>
            <c:numRef>
              <c:f>Sheet1!$H$44:$H$45</c:f>
              <c:numCache>
                <c:formatCode>0.0</c:formatCode>
                <c:ptCount val="2"/>
                <c:pt idx="0">
                  <c:v>431.4674735249622</c:v>
                </c:pt>
                <c:pt idx="1">
                  <c:v>235.6259659969088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860288"/>
        <c:axId val="347419776"/>
      </c:barChart>
      <c:catAx>
        <c:axId val="340860288"/>
        <c:scaling>
          <c:orientation val="minMax"/>
        </c:scaling>
        <c:delete val="0"/>
        <c:axPos val="b"/>
        <c:majorTickMark val="out"/>
        <c:minorTickMark val="none"/>
        <c:tickLblPos val="nextTo"/>
        <c:crossAx val="347419776"/>
        <c:crosses val="autoZero"/>
        <c:auto val="1"/>
        <c:lblAlgn val="ctr"/>
        <c:lblOffset val="100"/>
        <c:noMultiLvlLbl val="0"/>
      </c:catAx>
      <c:valAx>
        <c:axId val="3474197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Activation</a:t>
                </a:r>
              </a:p>
            </c:rich>
          </c:tx>
          <c:layout>
            <c:manualLayout>
              <c:xMode val="edge"/>
              <c:yMode val="edge"/>
              <c:x val="2.777787700252222E-3"/>
              <c:y val="0.3443983444377145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340860288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405162790320376"/>
          <c:y val="0.11007781450465091"/>
          <c:w val="0.76634657924113758"/>
          <c:h val="0.77394237680992906"/>
        </c:manualLayout>
      </c:layout>
      <c:barChart>
        <c:barDir val="col"/>
        <c:grouping val="clustered"/>
        <c:varyColors val="0"/>
        <c:ser>
          <c:idx val="0"/>
          <c:order val="0"/>
          <c:tx>
            <c:v>1% DMSO</c:v>
          </c:tx>
          <c:invertIfNegative val="0"/>
          <c:cat>
            <c:strRef>
              <c:f>Sheet1!$A$44:$A$45</c:f>
              <c:strCache>
                <c:ptCount val="2"/>
                <c:pt idx="0">
                  <c:v>25uM FdL1 peptide</c:v>
                </c:pt>
                <c:pt idx="1">
                  <c:v>50uM FdL1 peptide</c:v>
                </c:pt>
              </c:strCache>
            </c:strRef>
          </c:cat>
          <c:val>
            <c:numRef>
              <c:f>Sheet1!$D$49:$D$50</c:f>
              <c:numCache>
                <c:formatCode>General</c:formatCode>
                <c:ptCount val="2"/>
                <c:pt idx="0">
                  <c:v>661</c:v>
                </c:pt>
                <c:pt idx="1">
                  <c:v>1294</c:v>
                </c:pt>
              </c:numCache>
            </c:numRef>
          </c:val>
        </c:ser>
        <c:ser>
          <c:idx val="1"/>
          <c:order val="1"/>
          <c:tx>
            <c:v>50uM resveratrol</c:v>
          </c:tx>
          <c:invertIfNegative val="0"/>
          <c:cat>
            <c:strRef>
              <c:f>Sheet1!$A$44:$A$45</c:f>
              <c:strCache>
                <c:ptCount val="2"/>
                <c:pt idx="0">
                  <c:v>25uM FdL1 peptide</c:v>
                </c:pt>
                <c:pt idx="1">
                  <c:v>50uM FdL1 peptide</c:v>
                </c:pt>
              </c:strCache>
            </c:strRef>
          </c:cat>
          <c:val>
            <c:numRef>
              <c:f>Sheet1!$E$49:$E$50</c:f>
              <c:numCache>
                <c:formatCode>General</c:formatCode>
                <c:ptCount val="2"/>
                <c:pt idx="0">
                  <c:v>2852</c:v>
                </c:pt>
                <c:pt idx="1">
                  <c:v>3049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959744"/>
        <c:axId val="162961664"/>
      </c:barChart>
      <c:catAx>
        <c:axId val="16295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62961664"/>
        <c:crosses val="autoZero"/>
        <c:auto val="1"/>
        <c:lblAlgn val="ctr"/>
        <c:lblOffset val="100"/>
        <c:noMultiLvlLbl val="0"/>
      </c:catAx>
      <c:valAx>
        <c:axId val="162961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latin typeface="Symbol" panose="05050102010706020507" pitchFamily="18" charset="2"/>
                  </a:rPr>
                  <a:t>D</a:t>
                </a:r>
                <a:r>
                  <a:rPr lang="en-US" sz="1200"/>
                  <a:t> AFU</a:t>
                </a:r>
              </a:p>
            </c:rich>
          </c:tx>
          <c:layout>
            <c:manualLayout>
              <c:xMode val="edge"/>
              <c:yMode val="edge"/>
              <c:x val="2.8960314386931138E-3"/>
              <c:y val="0.394226450860309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2959744"/>
        <c:crosses val="autoZero"/>
        <c:crossBetween val="between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0876672222281153"/>
          <c:y val="0.12621470299065043"/>
          <c:w val="0.46620580650112975"/>
          <c:h val="7.3213110771565365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6270083291611"/>
          <c:y val="2.8252405949256341E-2"/>
          <c:w val="0.78039901081728946"/>
          <c:h val="0.92058253135024792"/>
        </c:manualLayout>
      </c:layout>
      <c:barChart>
        <c:barDir val="col"/>
        <c:grouping val="clustered"/>
        <c:varyColors val="0"/>
        <c:ser>
          <c:idx val="0"/>
          <c:order val="0"/>
          <c:tx>
            <c:v>Control</c:v>
          </c:tx>
          <c:invertIfNegative val="0"/>
          <c:errBars>
            <c:errBarType val="both"/>
            <c:errValType val="cust"/>
            <c:noEndCap val="0"/>
            <c:plus>
              <c:numRef>
                <c:f>Sheet1!$F$30</c:f>
                <c:numCache>
                  <c:formatCode>General</c:formatCode>
                  <c:ptCount val="1"/>
                  <c:pt idx="0">
                    <c:v>30.03886371574886</c:v>
                  </c:pt>
                </c:numCache>
              </c:numRef>
            </c:plus>
            <c:minus>
              <c:numRef>
                <c:f>Sheet1!$F$30</c:f>
                <c:numCache>
                  <c:formatCode>General</c:formatCode>
                  <c:ptCount val="1"/>
                  <c:pt idx="0">
                    <c:v>30.03886371574886</c:v>
                  </c:pt>
                </c:numCache>
              </c:numRef>
            </c:minus>
          </c:errBars>
          <c:cat>
            <c:strRef>
              <c:f>Sheet1!$C$33:$C$36</c:f>
              <c:strCache>
                <c:ptCount val="4"/>
                <c:pt idx="0">
                  <c:v>Run1</c:v>
                </c:pt>
                <c:pt idx="1">
                  <c:v>Run2</c:v>
                </c:pt>
                <c:pt idx="2">
                  <c:v>Run3</c:v>
                </c:pt>
                <c:pt idx="3">
                  <c:v>Mean</c:v>
                </c:pt>
              </c:strCache>
            </c:strRef>
          </c:cat>
          <c:val>
            <c:numRef>
              <c:f>Sheet1!$F$36</c:f>
              <c:numCache>
                <c:formatCode>General</c:formatCode>
                <c:ptCount val="1"/>
                <c:pt idx="0">
                  <c:v>1310</c:v>
                </c:pt>
              </c:numCache>
            </c:numRef>
          </c:val>
        </c:ser>
        <c:ser>
          <c:idx val="1"/>
          <c:order val="1"/>
          <c:tx>
            <c:v>50uM Resveratrol</c:v>
          </c:tx>
          <c:invertIfNegative val="0"/>
          <c:errBars>
            <c:errBarType val="both"/>
            <c:errValType val="cust"/>
            <c:noEndCap val="0"/>
            <c:plus>
              <c:numRef>
                <c:f>Sheet1!$I$30</c:f>
                <c:numCache>
                  <c:formatCode>General</c:formatCode>
                  <c:ptCount val="1"/>
                  <c:pt idx="0">
                    <c:v>154.92901600410428</c:v>
                  </c:pt>
                </c:numCache>
              </c:numRef>
            </c:plus>
            <c:minus>
              <c:numRef>
                <c:f>Sheet1!$I$30</c:f>
                <c:numCache>
                  <c:formatCode>General</c:formatCode>
                  <c:ptCount val="1"/>
                  <c:pt idx="0">
                    <c:v>154.92901600410428</c:v>
                  </c:pt>
                </c:numCache>
              </c:numRef>
            </c:minus>
          </c:errBars>
          <c:cat>
            <c:strRef>
              <c:f>Sheet1!$C$33:$C$36</c:f>
              <c:strCache>
                <c:ptCount val="4"/>
                <c:pt idx="0">
                  <c:v>Run1</c:v>
                </c:pt>
                <c:pt idx="1">
                  <c:v>Run2</c:v>
                </c:pt>
                <c:pt idx="2">
                  <c:v>Run3</c:v>
                </c:pt>
                <c:pt idx="3">
                  <c:v>Mean</c:v>
                </c:pt>
              </c:strCache>
            </c:strRef>
          </c:cat>
          <c:val>
            <c:numRef>
              <c:f>Sheet1!$G$36</c:f>
              <c:numCache>
                <c:formatCode>General</c:formatCode>
                <c:ptCount val="1"/>
                <c:pt idx="0">
                  <c:v>3160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9076096"/>
        <c:axId val="332952704"/>
      </c:barChart>
      <c:catAx>
        <c:axId val="329076096"/>
        <c:scaling>
          <c:orientation val="minMax"/>
        </c:scaling>
        <c:delete val="1"/>
        <c:axPos val="b"/>
        <c:majorTickMark val="out"/>
        <c:minorTickMark val="none"/>
        <c:tickLblPos val="nextTo"/>
        <c:crossAx val="332952704"/>
        <c:crosses val="autoZero"/>
        <c:auto val="1"/>
        <c:lblAlgn val="ctr"/>
        <c:lblOffset val="100"/>
        <c:noMultiLvlLbl val="0"/>
      </c:catAx>
      <c:valAx>
        <c:axId val="3329527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>
                    <a:latin typeface="Symbol" panose="05050102010706020507" pitchFamily="18" charset="2"/>
                  </a:rPr>
                  <a:t>D </a:t>
                </a: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7.7920895726184519E-4"/>
              <c:y val="0.380337561971420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29076096"/>
        <c:crosses val="autoZero"/>
        <c:crossBetween val="between"/>
      </c:valAx>
      <c:spPr>
        <a:ln>
          <a:solidFill>
            <a:srgbClr val="000000"/>
          </a:solidFill>
        </a:ln>
      </c:spPr>
    </c:plotArea>
    <c:legend>
      <c:legendPos val="r"/>
      <c:layout>
        <c:manualLayout>
          <c:xMode val="edge"/>
          <c:yMode val="edge"/>
          <c:x val="0.17631784776902887"/>
          <c:y val="5.3319881889763776E-2"/>
          <c:w val="0.40492047244094481"/>
          <c:h val="0.1257677165354330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Sheet4!$O$127:$O$128</c:f>
              <c:numCache>
                <c:formatCode>General</c:formatCode>
                <c:ptCount val="2"/>
                <c:pt idx="0">
                  <c:v>300</c:v>
                </c:pt>
                <c:pt idx="1">
                  <c:v>400</c:v>
                </c:pt>
              </c:numCache>
            </c:numRef>
          </c:cat>
          <c:val>
            <c:numRef>
              <c:f>Sheet4!$P$127:$P$128</c:f>
              <c:numCache>
                <c:formatCode>General</c:formatCode>
                <c:ptCount val="2"/>
                <c:pt idx="0">
                  <c:v>114.3</c:v>
                </c:pt>
                <c:pt idx="1">
                  <c:v>103.6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611328"/>
        <c:axId val="330629888"/>
      </c:barChart>
      <c:catAx>
        <c:axId val="330611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[FdL1 peptide],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0629888"/>
        <c:crosses val="autoZero"/>
        <c:auto val="1"/>
        <c:lblAlgn val="ctr"/>
        <c:lblOffset val="100"/>
        <c:noMultiLvlLbl val="0"/>
      </c:catAx>
      <c:valAx>
        <c:axId val="330629888"/>
        <c:scaling>
          <c:orientation val="minMax"/>
          <c:max val="12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Symbol" panose="05050102010706020507" pitchFamily="18" charset="2"/>
                  </a:rPr>
                  <a:t>D</a:t>
                </a:r>
                <a:r>
                  <a:rPr lang="en-US"/>
                  <a:t> 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0611328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'9.10.14_SIRT1'!$K$4:$K$8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plus>
            <c:minus>
              <c:numRef>
                <c:f>'9.10.14_SIRT1'!$K$4:$K$8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minus>
          </c:errBars>
          <c:cat>
            <c:strRef>
              <c:f>'9.10.14_SIRT1'!$E$4:$E$8</c:f>
              <c:strCache>
                <c:ptCount val="5"/>
                <c:pt idx="0">
                  <c:v>positive control</c:v>
                </c:pt>
                <c:pt idx="1">
                  <c:v>NAM</c:v>
                </c:pt>
                <c:pt idx="2">
                  <c:v>Resveratrol</c:v>
                </c:pt>
                <c:pt idx="3">
                  <c:v>1b derivative</c:v>
                </c:pt>
                <c:pt idx="4">
                  <c:v>1c</c:v>
                </c:pt>
              </c:strCache>
            </c:strRef>
          </c:cat>
          <c:val>
            <c:numRef>
              <c:f>'9.10.14_SIRT1'!$J$4:$J$8</c:f>
              <c:numCache>
                <c:formatCode>0.0</c:formatCode>
                <c:ptCount val="5"/>
                <c:pt idx="0">
                  <c:v>100</c:v>
                </c:pt>
                <c:pt idx="1">
                  <c:v>64.306039310171457</c:v>
                </c:pt>
                <c:pt idx="2">
                  <c:v>148.07219689439182</c:v>
                </c:pt>
                <c:pt idx="3">
                  <c:v>250.22236687919204</c:v>
                </c:pt>
                <c:pt idx="4">
                  <c:v>445.04485626411235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667136"/>
        <c:axId val="330668672"/>
      </c:barChart>
      <c:catAx>
        <c:axId val="33066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330668672"/>
        <c:crosses val="autoZero"/>
        <c:auto val="1"/>
        <c:lblAlgn val="ctr"/>
        <c:lblOffset val="100"/>
        <c:noMultiLvlLbl val="0"/>
      </c:catAx>
      <c:valAx>
        <c:axId val="330668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Activity</a:t>
                </a:r>
              </a:p>
            </c:rich>
          </c:tx>
          <c:layout>
            <c:manualLayout>
              <c:xMode val="edge"/>
              <c:yMode val="edge"/>
              <c:x val="1.0075566750629723E-2"/>
              <c:y val="0.3035320064158647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330667136"/>
        <c:crosses val="autoZero"/>
        <c:crossBetween val="between"/>
      </c:valAx>
      <c:spPr>
        <a:ln>
          <a:solidFill>
            <a:schemeClr val="bg2">
              <a:lumMod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67995406824146"/>
          <c:y val="4.7446665320681071E-2"/>
          <c:w val="0.76112560148731412"/>
          <c:h val="0.7984864391951006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Sheet4!$D$120:$D$121</c:f>
              <c:strCache>
                <c:ptCount val="2"/>
                <c:pt idx="0">
                  <c:v>Control</c:v>
                </c:pt>
                <c:pt idx="1">
                  <c:v>50uM Resveratrol</c:v>
                </c:pt>
              </c:strCache>
            </c:strRef>
          </c:cat>
          <c:val>
            <c:numRef>
              <c:f>Sheet4!$G$120:$G$121</c:f>
              <c:numCache>
                <c:formatCode>General</c:formatCode>
                <c:ptCount val="2"/>
                <c:pt idx="0">
                  <c:v>1657</c:v>
                </c:pt>
                <c:pt idx="1">
                  <c:v>3214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680960"/>
        <c:axId val="330719616"/>
      </c:barChart>
      <c:catAx>
        <c:axId val="33068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60000"/>
          <a:lstStyle/>
          <a:p>
            <a:pPr>
              <a:defRPr/>
            </a:pPr>
            <a:endParaRPr lang="en-US"/>
          </a:p>
        </c:txPr>
        <c:crossAx val="330719616"/>
        <c:crosses val="autoZero"/>
        <c:auto val="1"/>
        <c:lblAlgn val="ctr"/>
        <c:lblOffset val="100"/>
        <c:noMultiLvlLbl val="0"/>
      </c:catAx>
      <c:valAx>
        <c:axId val="3307196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Symbol" panose="05050102010706020507" pitchFamily="18" charset="2"/>
                  </a:rPr>
                  <a:t>D </a:t>
                </a: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3.6330608537693005E-3"/>
              <c:y val="0.339272747156605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30680960"/>
        <c:crosses val="autoZero"/>
        <c:crossBetween val="between"/>
      </c:valAx>
      <c:spPr>
        <a:ln>
          <a:solidFill>
            <a:srgbClr val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4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3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9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5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7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7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5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6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4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0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74A6-B7F4-49B4-862D-023DA3582D4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CF7F-FD54-498B-9D78-806D87A65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5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 smtClean="0"/>
              <a:t>SIRT1 activation by Resveratrol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1" y="2495312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At sub-saturating conditions, SIRT1 activation by Resveratrol was detected. At fixed NAD concentration, % activation decreased as FdL1peptide concentration increasing (Slide2).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At sub-saturating conditions, SIRT1 activation by Resveratrol was detected. On reaction set was repeated in triplicated to check the reproducibility (Slide3).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At saturating conditions, SIRT1 activation by Resveratrol was not detected. Two peptide concentrations were used (Slide4).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experiment with previous conditions (500uM NAD+ and 100uM peptide with 50uM resveratrol) was repeated. The activation was observed(Slide5).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Related methods are in Slides 6 and 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9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440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Resveratrol/SIRT1 </a:t>
            </a:r>
            <a:r>
              <a:rPr lang="en-US" b="1" dirty="0" smtClean="0"/>
              <a:t>_ </a:t>
            </a:r>
            <a:r>
              <a:rPr lang="en-US" b="1" dirty="0" smtClean="0"/>
              <a:t>04.13.2016 - 04.18.2016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5760" y="3428999"/>
            <a:ext cx="26278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[SIRT1]=1U/reaction</a:t>
            </a:r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]=400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</a:t>
            </a:r>
            <a:r>
              <a:rPr lang="en-US" sz="1400" dirty="0" smtClean="0"/>
              <a:t>]=25, 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[Resveratrol]=</a:t>
            </a:r>
            <a:r>
              <a:rPr lang="en-US" sz="1400" dirty="0" smtClean="0"/>
              <a:t>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r>
              <a:rPr lang="en-US" sz="1400" dirty="0" smtClean="0"/>
              <a:t> in 1% DMSO</a:t>
            </a:r>
          </a:p>
          <a:p>
            <a:r>
              <a:rPr lang="en-US" sz="1400" dirty="0" smtClean="0"/>
              <a:t>Control = 1% DMSO</a:t>
            </a:r>
            <a:endParaRPr lang="en-US" sz="1400" dirty="0" smtClean="0"/>
          </a:p>
          <a:p>
            <a:r>
              <a:rPr lang="en-US" sz="1400" dirty="0" smtClean="0"/>
              <a:t>Time point = 0, 30 min</a:t>
            </a:r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23847"/>
              </p:ext>
            </p:extLst>
          </p:nvPr>
        </p:nvGraphicFramePr>
        <p:xfrm>
          <a:off x="304800" y="838200"/>
          <a:ext cx="8534400" cy="167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/>
                <a:gridCol w="914400"/>
                <a:gridCol w="914400"/>
                <a:gridCol w="914400"/>
                <a:gridCol w="914400"/>
                <a:gridCol w="990600"/>
                <a:gridCol w="914400"/>
                <a:gridCol w="1219200"/>
              </a:tblGrid>
              <a:tr h="4191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400uM NAD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0uM resveratrol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in 1% DMSO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50uM </a:t>
                      </a:r>
                      <a:r>
                        <a:rPr lang="en-US" sz="1400" b="1" u="none" strike="noStrike" dirty="0" smtClean="0">
                          <a:effectLst/>
                        </a:rPr>
                        <a:t>resveratrol in 1% DMSO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%activation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0 min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0 min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30min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25uM FdL1 peptide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721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661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2936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2852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431.5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50uM FdL1 peptide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1424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1294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270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3319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3049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235.6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492"/>
              </p:ext>
            </p:extLst>
          </p:nvPr>
        </p:nvGraphicFramePr>
        <p:xfrm>
          <a:off x="6019799" y="2895600"/>
          <a:ext cx="3079429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131904"/>
              </p:ext>
            </p:extLst>
          </p:nvPr>
        </p:nvGraphicFramePr>
        <p:xfrm>
          <a:off x="2814634" y="2749896"/>
          <a:ext cx="3205166" cy="4108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5562600" y="2819400"/>
            <a:ext cx="11528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400uM NAD</a:t>
            </a:r>
            <a:r>
              <a:rPr lang="en-US" baseline="30000" dirty="0"/>
              <a:t>+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7873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440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Resveratrol/SIRT1 _ 04.13.2016 - 04.18.2016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170392"/>
              </p:ext>
            </p:extLst>
          </p:nvPr>
        </p:nvGraphicFramePr>
        <p:xfrm>
          <a:off x="457200" y="1066800"/>
          <a:ext cx="8305799" cy="2311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8521"/>
                <a:gridCol w="891399"/>
                <a:gridCol w="891399"/>
                <a:gridCol w="891399"/>
                <a:gridCol w="891399"/>
                <a:gridCol w="891399"/>
                <a:gridCol w="974884"/>
                <a:gridCol w="1295399"/>
              </a:tblGrid>
              <a:tr h="381000">
                <a:tc rowSpan="2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Control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50uM </a:t>
                      </a:r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resveratrol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%Activation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30min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30min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7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Run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130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1424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1294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270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3319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3049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235.6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Run 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133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1478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1345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274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3611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3337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248.1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Run 3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174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1466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1292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498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3094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239.5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671">
                <a:tc rowSpan="3" gridSpan="6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AVG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241.1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671">
                <a:tc gridSpan="6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Stdv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6.4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671">
                <a:tc gridSpan="6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cv%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9881" y="3947160"/>
            <a:ext cx="26278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[SIRT1]=1U/reaction</a:t>
            </a:r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]=400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[Resveratrol]=50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r>
              <a:rPr lang="en-US" sz="1400" dirty="0" smtClean="0"/>
              <a:t> in 1% DMSO</a:t>
            </a:r>
          </a:p>
          <a:p>
            <a:r>
              <a:rPr lang="en-US" sz="1400" dirty="0" smtClean="0"/>
              <a:t>Control = 1% DMSO</a:t>
            </a:r>
          </a:p>
          <a:p>
            <a:r>
              <a:rPr lang="en-US" sz="1400" dirty="0" smtClean="0"/>
              <a:t>Time point = 0, 30 min</a:t>
            </a: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806924"/>
              </p:ext>
            </p:extLst>
          </p:nvPr>
        </p:nvGraphicFramePr>
        <p:xfrm>
          <a:off x="4648200" y="3581400"/>
          <a:ext cx="3810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075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7021" y="3281332"/>
            <a:ext cx="26278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[SIRT1]=1U/reaction</a:t>
            </a:r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]=2000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[Substrate]=300, 400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[Resveratrol]=50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r>
              <a:rPr lang="en-US" sz="1400" dirty="0" smtClean="0"/>
              <a:t> in 1% DMSO</a:t>
            </a:r>
          </a:p>
          <a:p>
            <a:r>
              <a:rPr lang="en-US" sz="1400" dirty="0" smtClean="0"/>
              <a:t>Control = 1% DMSO</a:t>
            </a:r>
          </a:p>
          <a:p>
            <a:r>
              <a:rPr lang="en-US" sz="1400" dirty="0" smtClean="0"/>
              <a:t>Time point = 0, 30 min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457152"/>
              </p:ext>
            </p:extLst>
          </p:nvPr>
        </p:nvGraphicFramePr>
        <p:xfrm>
          <a:off x="381001" y="990600"/>
          <a:ext cx="8458197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/>
                <a:gridCol w="1600200"/>
                <a:gridCol w="1295400"/>
                <a:gridCol w="1219200"/>
                <a:gridCol w="1219200"/>
                <a:gridCol w="1066798"/>
              </a:tblGrid>
              <a:tr h="4632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Experimental conditions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+mn-lt"/>
                        </a:rPr>
                        <a:t>60min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% Activation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300uM </a:t>
                      </a:r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FdL1 peptide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2000uM NAD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+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462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5310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4848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26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Resveratrol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473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6012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5539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114.3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400uM FdL1 peptide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2000uM NAD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+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835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6324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5489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26">
                <a:tc v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Resveratrol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6587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5687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103.6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152400"/>
            <a:ext cx="440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Resveratrol/SIRT1 _ 04.13.2016 - 04.18.2016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783419"/>
              </p:ext>
            </p:extLst>
          </p:nvPr>
        </p:nvGraphicFramePr>
        <p:xfrm>
          <a:off x="4191000" y="2667000"/>
          <a:ext cx="4572000" cy="3538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811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23538" y="3733800"/>
            <a:ext cx="26278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</a:t>
            </a:r>
            <a:r>
              <a:rPr lang="en-US" sz="1400" dirty="0" smtClean="0"/>
              <a:t>]=1U/reaction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[Substrate]=100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[Resveratrol]=50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r>
              <a:rPr lang="en-US" sz="1400" dirty="0" smtClean="0"/>
              <a:t> in 5% DMSO</a:t>
            </a:r>
          </a:p>
          <a:p>
            <a:r>
              <a:rPr lang="en-US" sz="1400" dirty="0" smtClean="0"/>
              <a:t>Control = Assay buffer</a:t>
            </a:r>
          </a:p>
          <a:p>
            <a:r>
              <a:rPr lang="en-US" sz="1400" dirty="0" smtClean="0"/>
              <a:t>Time point = 0, 30min</a:t>
            </a:r>
            <a:endParaRPr lang="en-US" sz="1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531088"/>
              </p:ext>
            </p:extLst>
          </p:nvPr>
        </p:nvGraphicFramePr>
        <p:xfrm>
          <a:off x="4463317" y="685800"/>
          <a:ext cx="4038824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525756"/>
              </p:ext>
            </p:extLst>
          </p:nvPr>
        </p:nvGraphicFramePr>
        <p:xfrm>
          <a:off x="4572037" y="5257800"/>
          <a:ext cx="4419601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821"/>
                <a:gridCol w="804445"/>
                <a:gridCol w="804445"/>
                <a:gridCol w="804445"/>
                <a:gridCol w="804445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0min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60min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Delta AFU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% Activity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Positive </a:t>
                      </a:r>
                      <a:r>
                        <a:rPr lang="en-US" sz="1400" u="none" strike="noStrike" dirty="0">
                          <a:effectLst/>
                        </a:rPr>
                        <a:t>control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566.1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905.6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339.5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772.1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211.7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Resveratrol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1097.1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530.9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1b </a:t>
                      </a:r>
                      <a:r>
                        <a:rPr lang="en-US" sz="1400" u="none" strike="noStrike" dirty="0">
                          <a:effectLst/>
                        </a:rPr>
                        <a:t>derivative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954.7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1828.6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873.9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988.1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2497.1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444.5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600" y="148352"/>
            <a:ext cx="3309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Modulators / SIRT1 _ 09.04.2014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881387"/>
              </p:ext>
            </p:extLst>
          </p:nvPr>
        </p:nvGraphicFramePr>
        <p:xfrm>
          <a:off x="228600" y="685800"/>
          <a:ext cx="3657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440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Resveratrol/SIRT1 _ 04.13.2016 - 04.18.2016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3733800"/>
            <a:ext cx="27253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</a:t>
            </a:r>
            <a:r>
              <a:rPr lang="en-US" sz="1400" dirty="0" smtClean="0"/>
              <a:t>]=1U/reaction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[Substrate]=100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err="1" smtClean="0"/>
              <a:t>Resveratrion</a:t>
            </a:r>
            <a:r>
              <a:rPr lang="en-US" sz="1400" dirty="0" smtClean="0"/>
              <a:t>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r>
              <a:rPr lang="en-US" sz="1400" dirty="0" smtClean="0"/>
              <a:t> in 1% DMSO</a:t>
            </a:r>
          </a:p>
          <a:p>
            <a:r>
              <a:rPr lang="en-US" sz="1400" dirty="0" smtClean="0"/>
              <a:t>Control = 1% DMSO</a:t>
            </a:r>
          </a:p>
          <a:p>
            <a:r>
              <a:rPr lang="en-US" sz="1400" dirty="0" smtClean="0"/>
              <a:t>Time point = 0, 30 min</a:t>
            </a:r>
            <a:endParaRPr lang="en-US" sz="1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55702"/>
              </p:ext>
            </p:extLst>
          </p:nvPr>
        </p:nvGraphicFramePr>
        <p:xfrm>
          <a:off x="323054" y="5257800"/>
          <a:ext cx="40640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8700"/>
                <a:gridCol w="609600"/>
                <a:gridCol w="609600"/>
                <a:gridCol w="736600"/>
                <a:gridCol w="1079500"/>
              </a:tblGrid>
              <a:tr h="2540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 Tiger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% Activation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Control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149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1806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1657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100.0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Resveratrol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3321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3214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193.9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5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2400" y="305498"/>
                <a:ext cx="8686800" cy="5157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/>
                  <a:t>Resveratrol/SIRT1 _ 04.13.2016 - 04.18.2016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Resveratrol stock solution (</a:t>
                </a:r>
                <a:r>
                  <a:rPr lang="en-US" sz="1600" dirty="0" smtClean="0"/>
                  <a:t>100mM</a:t>
                </a:r>
                <a:r>
                  <a:rPr lang="en-US" sz="1600" dirty="0" smtClean="0"/>
                  <a:t>) was prepared in </a:t>
                </a:r>
                <a:r>
                  <a:rPr lang="en-US" sz="1600" dirty="0" smtClean="0"/>
                  <a:t>100% </a:t>
                </a:r>
                <a:r>
                  <a:rPr lang="en-US" sz="1600" dirty="0" err="1" smtClean="0"/>
                  <a:t>dimethylsulphoxide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(DMSO) on the day of the assay. </a:t>
                </a:r>
                <a:r>
                  <a:rPr lang="en-US" sz="1600" dirty="0" smtClean="0"/>
                  <a:t>Then further diluted to </a:t>
                </a:r>
                <a:r>
                  <a:rPr lang="en-US" sz="1600" dirty="0" smtClean="0"/>
                  <a:t>5mM </a:t>
                </a:r>
                <a:r>
                  <a:rPr lang="en-US" sz="1600" dirty="0" smtClean="0"/>
                  <a:t>in </a:t>
                </a:r>
                <a:r>
                  <a:rPr lang="en-US" sz="1600" dirty="0" smtClean="0"/>
                  <a:t>100% DMSO.  </a:t>
                </a:r>
                <a:r>
                  <a:rPr lang="en-US" sz="1600" dirty="0" smtClean="0"/>
                  <a:t>200ul of 5mM RSV in 100% DMSO was diluted to 1 ml to get 1mM RSV in 20% DMSO (v/v DMSO/H2O). 2.5 </a:t>
                </a:r>
                <a:r>
                  <a:rPr lang="en-US" sz="1600" dirty="0" err="1" smtClean="0"/>
                  <a:t>ul</a:t>
                </a:r>
                <a:r>
                  <a:rPr lang="en-US" sz="1600" dirty="0" smtClean="0"/>
                  <a:t> of 1mM RSV used in reaction to get 50uM RSV in 1% DMSO final.</a:t>
                </a: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reaction was initiated by the addition of SIRT1 </a:t>
                </a:r>
                <a:r>
                  <a:rPr lang="en-US" sz="1600" dirty="0" smtClean="0"/>
                  <a:t>enzyme (1U).</a:t>
                </a: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At desired time point, the reaction was quenched by 1Xdeveloper containing 2mM NAM.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 vitro fluorescence assays were read in white, half-volume 96-well microplates (Corning) with a </a:t>
                </a:r>
                <a:r>
                  <a:rPr lang="en-US" sz="1600" dirty="0" err="1" smtClean="0"/>
                  <a:t>TeCan</a:t>
                </a:r>
                <a:r>
                  <a:rPr lang="en-US" sz="1600" dirty="0" smtClean="0"/>
                  <a:t> plate reader (Excitation 360 nm, emission 460 nm, gain: 45).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Specific steps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Reaction solutions at 0, 30 min time points were prepared without enzyme.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Add enzyme in 30min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sample, and incubate 30min at 37oC.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Stop the reaction by addition of 1X </a:t>
                </a:r>
                <a:r>
                  <a:rPr lang="en-US" sz="1600" dirty="0" err="1" smtClean="0"/>
                  <a:t>Devloper</a:t>
                </a:r>
                <a:r>
                  <a:rPr lang="en-US" sz="1600" dirty="0" smtClean="0"/>
                  <a:t>/2mM NAM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Add enzyme at 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sample, then add Developer+2mM NAM solution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Incubate for 15 min at 37oC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Read on plate reader and record the data.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Control </a:t>
                </a:r>
                <a:r>
                  <a:rPr lang="en-US" sz="1600" dirty="0" smtClean="0"/>
                  <a:t>: </a:t>
                </a:r>
                <a:r>
                  <a:rPr lang="en-US" sz="1600" dirty="0" smtClean="0"/>
                  <a:t>NAD, FdL1 Peptide, and 1</a:t>
                </a:r>
                <a:r>
                  <a:rPr lang="en-US" sz="1600" dirty="0" smtClean="0"/>
                  <a:t>% </a:t>
                </a:r>
                <a:r>
                  <a:rPr lang="en-US" sz="1600" dirty="0" smtClean="0"/>
                  <a:t>DMSO.</a:t>
                </a:r>
                <a:endParaRPr lang="en-US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% activation was derived from </a:t>
                </a:r>
              </a:p>
              <a:p>
                <a:pPr algn="ctr"/>
                <a:r>
                  <a:rPr lang="en-US" sz="1600" dirty="0" smtClean="0"/>
                  <a:t>% Activation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50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𝑢𝑀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𝑟𝑒𝑠𝑣𝑒𝑟𝑎𝑡𝑟𝑜𝑙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𝑢𝑀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𝑟𝑒𝑠𝑣𝑒𝑟𝑎𝑡𝑟𝑜𝑙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 smtClean="0"/>
                  <a:t> </a:t>
                </a:r>
              </a:p>
              <a:p>
                <a:pPr algn="ctr"/>
                <a:r>
                  <a:rPr lang="en-US" sz="1600" dirty="0" smtClean="0">
                    <a:latin typeface="Symbol" panose="05050102010706020507" pitchFamily="18" charset="2"/>
                  </a:rPr>
                  <a:t>D</a:t>
                </a:r>
                <a:r>
                  <a:rPr lang="en-US" sz="1600" i="1" dirty="0" smtClean="0"/>
                  <a:t>AFU</a:t>
                </a:r>
                <a:r>
                  <a:rPr lang="en-US" sz="1600" dirty="0" smtClean="0"/>
                  <a:t> = </a:t>
                </a:r>
                <a:r>
                  <a:rPr lang="en-US" sz="1600" i="1" dirty="0" smtClean="0"/>
                  <a:t>AFU</a:t>
                </a:r>
                <a:r>
                  <a:rPr lang="en-US" sz="1600" baseline="-25000" dirty="0" smtClean="0"/>
                  <a:t>60min</a:t>
                </a:r>
                <a:r>
                  <a:rPr lang="en-US" sz="1600" dirty="0" smtClean="0"/>
                  <a:t> – </a:t>
                </a:r>
                <a:r>
                  <a:rPr lang="en-US" sz="1600" i="1" dirty="0" smtClean="0"/>
                  <a:t>AFU</a:t>
                </a:r>
                <a:r>
                  <a:rPr lang="en-US" sz="1600" baseline="-25000" dirty="0" smtClean="0"/>
                  <a:t>0min</a:t>
                </a:r>
                <a:r>
                  <a:rPr lang="en-US" sz="1600" dirty="0" smtClean="0"/>
                  <a:t> </a:t>
                </a:r>
                <a:endParaRPr lang="en-US" sz="16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5498"/>
                <a:ext cx="8686800" cy="5157566"/>
              </a:xfrm>
              <a:prstGeom prst="rect">
                <a:avLst/>
              </a:prstGeom>
              <a:blipFill rotWithShape="1">
                <a:blip r:embed="rId2"/>
                <a:stretch>
                  <a:fillRect l="-351" t="-355" r="-421" b="-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36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2400" y="304800"/>
                <a:ext cx="8686800" cy="49113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/>
                  <a:t>Modulator/SIRT1 _ 09.04.2014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Resveratrol stock solution (100mM) was prepared in </a:t>
                </a:r>
                <a:r>
                  <a:rPr lang="en-US" sz="1600" dirty="0" smtClean="0"/>
                  <a:t>100% DMSO </a:t>
                </a:r>
                <a:r>
                  <a:rPr lang="en-US" sz="1600" dirty="0"/>
                  <a:t>on the day of the assay. </a:t>
                </a:r>
                <a:r>
                  <a:rPr lang="en-US" sz="1600" dirty="0" smtClean="0"/>
                  <a:t>Then further diluted to 50uM in 5% DMSO final.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reaction was initiated by the addition of SIRT1 enzyme.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At desired time point, the reaction was quenched by 1Xdeveloper containing 2mM NAM.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 vitro fluorescence assays were read in white, half-volume 96-well microplates (Corning) with a </a:t>
                </a:r>
                <a:r>
                  <a:rPr lang="en-US" sz="1600" dirty="0" err="1" smtClean="0"/>
                  <a:t>FluoreScan</a:t>
                </a:r>
                <a:r>
                  <a:rPr lang="en-US" sz="1600" dirty="0" smtClean="0"/>
                  <a:t> plate reader (Excitation 355nm, emission 455 nm).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Specific steps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Reaction solutions at 0, 30 min time points were prepared without enzyme.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Add enzyme at 0 and 30min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samples, then add Developer+2mM NAM solution in 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 to stop the reaction.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Shake and Read on plate reader, and record the data.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Incubate 30min at 37oC.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Stop the 30min-timpoint reaction by addition of 1X </a:t>
                </a:r>
                <a:r>
                  <a:rPr lang="en-US" sz="1600" dirty="0" err="1" smtClean="0"/>
                  <a:t>Devloper</a:t>
                </a:r>
                <a:r>
                  <a:rPr lang="en-US" sz="1600" dirty="0" smtClean="0"/>
                  <a:t>/2mM NAM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Shake and Read on plate reader, and record the data.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Control : NAD, FdL1 </a:t>
                </a:r>
                <a:r>
                  <a:rPr lang="en-US" sz="1600" dirty="0" smtClean="0"/>
                  <a:t>Peptide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in assay buffer.</a:t>
                </a: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</a:t>
                </a:r>
                <a:r>
                  <a:rPr lang="en-US" sz="1600" dirty="0" smtClean="0"/>
                  <a:t>% activation was derived from </a:t>
                </a:r>
              </a:p>
              <a:p>
                <a:pPr algn="ctr"/>
                <a:r>
                  <a:rPr lang="en-US" sz="1600" dirty="0" smtClean="0"/>
                  <a:t>% Activation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50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𝑢𝑀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𝑟𝑒𝑠𝑣𝑒𝑟𝑎𝑡𝑟𝑜𝑙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𝑢𝑀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𝑟𝑒𝑠𝑣𝑒𝑟𝑎𝑡𝑟𝑜𝑙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 smtClean="0"/>
                  <a:t> </a:t>
                </a:r>
              </a:p>
              <a:p>
                <a:pPr algn="ctr"/>
                <a:r>
                  <a:rPr lang="en-US" sz="1600" dirty="0" smtClean="0">
                    <a:latin typeface="Symbol" panose="05050102010706020507" pitchFamily="18" charset="2"/>
                  </a:rPr>
                  <a:t>D</a:t>
                </a:r>
                <a:r>
                  <a:rPr lang="en-US" sz="1600" i="1" dirty="0" smtClean="0"/>
                  <a:t>AFU</a:t>
                </a:r>
                <a:r>
                  <a:rPr lang="en-US" sz="1600" dirty="0" smtClean="0"/>
                  <a:t> = </a:t>
                </a:r>
                <a:r>
                  <a:rPr lang="en-US" sz="1600" i="1" dirty="0" smtClean="0"/>
                  <a:t>AFU</a:t>
                </a:r>
                <a:r>
                  <a:rPr lang="en-US" sz="1600" baseline="-25000" dirty="0" smtClean="0"/>
                  <a:t>60min</a:t>
                </a:r>
                <a:r>
                  <a:rPr lang="en-US" sz="1600" dirty="0" smtClean="0"/>
                  <a:t> – </a:t>
                </a:r>
                <a:r>
                  <a:rPr lang="en-US" sz="1600" i="1" dirty="0" smtClean="0"/>
                  <a:t>AFU</a:t>
                </a:r>
                <a:r>
                  <a:rPr lang="en-US" sz="1600" baseline="-25000" dirty="0" smtClean="0"/>
                  <a:t>0min</a:t>
                </a:r>
                <a:r>
                  <a:rPr lang="en-US" sz="1600" dirty="0" smtClean="0"/>
                  <a:t> </a:t>
                </a:r>
                <a:endParaRPr lang="en-US" sz="16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8686800" cy="4911344"/>
              </a:xfrm>
              <a:prstGeom prst="rect">
                <a:avLst/>
              </a:prstGeom>
              <a:blipFill rotWithShape="1">
                <a:blip r:embed="rId2"/>
                <a:stretch>
                  <a:fillRect l="-351" t="-372" b="-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57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6809</TotalTime>
  <Words>958</Words>
  <Application>Microsoft Office PowerPoint</Application>
  <PresentationFormat>On-screen Show (4:3)</PresentationFormat>
  <Paragraphs>220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SIRT1 activation by Resveratrol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SIRT1 activation by Resverstrol</dc:title>
  <dc:creator>xguan</dc:creator>
  <cp:lastModifiedBy>xguan</cp:lastModifiedBy>
  <cp:revision>20</cp:revision>
  <dcterms:created xsi:type="dcterms:W3CDTF">2016-04-14T17:31:22Z</dcterms:created>
  <dcterms:modified xsi:type="dcterms:W3CDTF">2016-04-19T15:11:17Z</dcterms:modified>
</cp:coreProperties>
</file>