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70" r:id="rId5"/>
    <p:sldId id="266" r:id="rId6"/>
    <p:sldId id="267" r:id="rId7"/>
    <p:sldId id="268" r:id="rId8"/>
    <p:sldId id="269" r:id="rId9"/>
    <p:sldId id="271" r:id="rId10"/>
    <p:sldId id="259" r:id="rId11"/>
    <p:sldId id="272" r:id="rId12"/>
    <p:sldId id="262" r:id="rId13"/>
    <p:sldId id="260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74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806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9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3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0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4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0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3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62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8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5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F5994-9517-489D-BEA8-069260B7FBEF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6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1526590"/>
            <a:ext cx="853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Aim: </a:t>
            </a:r>
            <a:r>
              <a:rPr kumimoji="0" lang="en-US" altLang="en-US" b="1" i="0" u="sng" strike="noStrike" cap="none" normalizeH="0" baseline="0" dirty="0" err="1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Deacetylated</a:t>
            </a:r>
            <a:r>
              <a:rPr kumimoji="0" lang="en-US" altLang="en-US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FdL2 peptide to check the detection limitation of old HPLC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04800" y="1905000"/>
            <a:ext cx="5105400" cy="127852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66700" y="3147536"/>
            <a:ext cx="8191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Peptide-3 (P53 317-320-AMC) is the deacetylation product of FdL2 peptide. </a:t>
            </a:r>
          </a:p>
          <a:p>
            <a:r>
              <a:rPr lang="en-US" sz="1400" dirty="0"/>
              <a:t>[Peptide 3]= 0.25, 0.5, 1, 1.5 </a:t>
            </a:r>
            <a:r>
              <a:rPr lang="en-US" sz="1400" dirty="0" err="1"/>
              <a:t>uM</a:t>
            </a:r>
            <a:r>
              <a:rPr lang="en-US" sz="1400" dirty="0"/>
              <a:t> (10, 20, 40, 60 </a:t>
            </a:r>
            <a:r>
              <a:rPr lang="en-US" sz="1400" dirty="0" err="1"/>
              <a:t>pmole</a:t>
            </a:r>
            <a:r>
              <a:rPr lang="en-US" sz="1400" dirty="0"/>
              <a:t>)</a:t>
            </a:r>
          </a:p>
          <a:p>
            <a:r>
              <a:rPr lang="en-US" sz="1400" dirty="0"/>
              <a:t>The samples will be run </a:t>
            </a:r>
            <a:r>
              <a:rPr lang="en-US" sz="1400" dirty="0" smtClean="0"/>
              <a:t>2/3 </a:t>
            </a:r>
            <a:r>
              <a:rPr lang="en-US" sz="1400" dirty="0"/>
              <a:t>times for </a:t>
            </a:r>
            <a:r>
              <a:rPr lang="en-US" sz="1400" dirty="0" smtClean="0"/>
              <a:t>intra/inter-day variation. </a:t>
            </a:r>
            <a:r>
              <a:rPr lang="en-US" sz="1400" dirty="0"/>
              <a:t>  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914400" y="838200"/>
            <a:ext cx="7239000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Proposed</a:t>
            </a:r>
            <a:r>
              <a:rPr kumimoji="0" lang="en-US" altLang="en-US" sz="3700" b="1" i="0" u="sng" strike="noStrike" cap="none" normalizeH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Experiment</a:t>
            </a:r>
            <a:r>
              <a:rPr kumimoji="0" lang="en-US" altLang="en-US" sz="3700" b="1" i="0" u="sng" strike="noStrike" cap="none" normalizeH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PMC-XG1-1</a:t>
            </a:r>
            <a:endParaRPr kumimoji="0" lang="en-US" altLang="en-US" sz="37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704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11350"/>
            <a:ext cx="8686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Aim: Deacetylation </a:t>
            </a:r>
            <a:r>
              <a:rPr lang="en-US" b="1" u="sng" dirty="0"/>
              <a:t>reactions condition modification within HPLC detection limitation</a:t>
            </a:r>
            <a:r>
              <a:rPr lang="en-US" dirty="0"/>
              <a:t>-</a:t>
            </a:r>
            <a:r>
              <a:rPr lang="en-US" b="1" u="sng" dirty="0"/>
              <a:t>FdL2 peptide.</a:t>
            </a:r>
            <a:r>
              <a:rPr lang="en-US" dirty="0"/>
              <a:t>   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[</a:t>
            </a:r>
            <a:r>
              <a:rPr lang="en-US" dirty="0"/>
              <a:t>FdL2 peptide] = </a:t>
            </a:r>
            <a:r>
              <a:rPr lang="en-US" u="sng" dirty="0" smtClean="0">
                <a:solidFill>
                  <a:srgbClr val="FF0000"/>
                </a:solidFill>
              </a:rPr>
              <a:t>3uM</a:t>
            </a:r>
            <a:r>
              <a:rPr lang="en-US" dirty="0" smtClean="0">
                <a:solidFill>
                  <a:srgbClr val="FF0000"/>
                </a:solidFill>
              </a:rPr>
              <a:t> from PMC XG1-1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[NAD+] = </a:t>
            </a:r>
            <a:r>
              <a:rPr lang="en-US" dirty="0" smtClean="0"/>
              <a:t>3000 </a:t>
            </a:r>
            <a:r>
              <a:rPr lang="en-US" dirty="0" err="1" smtClean="0"/>
              <a:t>uM</a:t>
            </a:r>
            <a:endParaRPr lang="en-US" dirty="0"/>
          </a:p>
          <a:p>
            <a:r>
              <a:rPr lang="en-US" dirty="0"/>
              <a:t>[Enzo SIRT3 and in-house SIRT3] = 10 </a:t>
            </a:r>
            <a:r>
              <a:rPr lang="en-US" dirty="0" smtClean="0"/>
              <a:t>U</a:t>
            </a:r>
          </a:p>
          <a:p>
            <a:r>
              <a:rPr lang="en-US" dirty="0" smtClean="0"/>
              <a:t>Enzo SIRT3:  Bulk order, 11U/</a:t>
            </a:r>
            <a:r>
              <a:rPr lang="en-US" dirty="0" err="1" smtClean="0"/>
              <a:t>ul</a:t>
            </a:r>
            <a:endParaRPr lang="en-US" dirty="0" smtClean="0"/>
          </a:p>
          <a:p>
            <a:r>
              <a:rPr lang="en-US" dirty="0" smtClean="0"/>
              <a:t>In-house SIRT3: SM batch 6+7, 1.6U/</a:t>
            </a:r>
            <a:r>
              <a:rPr lang="en-US" dirty="0" err="1" smtClean="0"/>
              <a:t>ul</a:t>
            </a:r>
            <a:r>
              <a:rPr lang="en-US" dirty="0" smtClean="0"/>
              <a:t>, no FPLC used</a:t>
            </a:r>
            <a:endParaRPr lang="en-US" dirty="0"/>
          </a:p>
          <a:p>
            <a:r>
              <a:rPr lang="en-US" dirty="0"/>
              <a:t>Time point = 5, 30 </a:t>
            </a:r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14400" y="838200"/>
            <a:ext cx="7239000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Proposed</a:t>
            </a:r>
            <a:r>
              <a:rPr kumimoji="0" lang="en-US" altLang="en-US" sz="3700" b="1" i="0" u="sng" strike="noStrike" cap="none" normalizeH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Experiment</a:t>
            </a:r>
            <a:r>
              <a:rPr kumimoji="0" lang="en-US" altLang="en-US" sz="3700" b="1" i="0" u="sng" strike="noStrike" cap="none" normalizeH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PMC-XG2</a:t>
            </a:r>
            <a:endParaRPr kumimoji="0" lang="en-US" altLang="en-US" sz="37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038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66800" y="2362200"/>
            <a:ext cx="7239000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Results for Experiment</a:t>
            </a:r>
            <a:r>
              <a:rPr kumimoji="0" lang="en-US" altLang="en-US" sz="3700" b="1" i="0" u="sng" strike="noStrike" cap="none" normalizeH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PMC-XG2</a:t>
            </a:r>
            <a:endParaRPr kumimoji="0" lang="en-US" altLang="en-US" sz="37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018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3400"/>
            <a:ext cx="8458200" cy="290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" y="3581400"/>
            <a:ext cx="8458200" cy="2974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0"/>
            <a:ext cx="4333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Overview of the Results - </a:t>
            </a:r>
            <a:r>
              <a:rPr lang="en-US" b="1" u="sng" dirty="0" err="1" smtClean="0"/>
              <a:t>Interday</a:t>
            </a:r>
            <a:r>
              <a:rPr lang="en-US" b="1" u="sng" dirty="0" smtClean="0"/>
              <a:t> variation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253068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726511"/>
              </p:ext>
            </p:extLst>
          </p:nvPr>
        </p:nvGraphicFramePr>
        <p:xfrm>
          <a:off x="393699" y="937022"/>
          <a:ext cx="7988301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2676"/>
                <a:gridCol w="1098228"/>
                <a:gridCol w="1333562"/>
                <a:gridCol w="1255118"/>
                <a:gridCol w="1255118"/>
                <a:gridCol w="1163599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endParaRPr lang="en-US" sz="1400" b="1" i="0" u="sng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Enzo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In-house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Avg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Stdv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%cv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Product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12684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11841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12262.5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596.1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4.9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Peptide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191507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194059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192783.0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1804.5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0.9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Total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204191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205900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205045.5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1208.4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0.6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 product formation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6.212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5.751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5.982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0.326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5.4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pmol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7.454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6.901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7.178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0.391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5.4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17499" y="533400"/>
            <a:ext cx="1791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u="sng" strike="noStrike" dirty="0" smtClean="0">
                <a:effectLst/>
              </a:rPr>
              <a:t>5 min incubation</a:t>
            </a:r>
            <a:endParaRPr lang="en-US" b="1" i="0" u="sng" strike="noStrike" dirty="0">
              <a:effectLst/>
              <a:latin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006310"/>
              </p:ext>
            </p:extLst>
          </p:nvPr>
        </p:nvGraphicFramePr>
        <p:xfrm>
          <a:off x="393699" y="3874532"/>
          <a:ext cx="7988301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2676"/>
                <a:gridCol w="1098228"/>
                <a:gridCol w="1333562"/>
                <a:gridCol w="1255118"/>
                <a:gridCol w="1255118"/>
                <a:gridCol w="1163599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endParaRPr lang="en-US" sz="1400" b="1" i="0" u="sng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Enzo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In-house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Avg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Stdv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%cv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Product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45584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45714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45649.0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91.9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Peptide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162220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165358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163789.0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2218.9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Total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207804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211072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209438.0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2310.8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 product formation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21.936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21.658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21.797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pmol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26.323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25.990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26.157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13514" y="3470910"/>
            <a:ext cx="1908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u="sng" strike="noStrike" dirty="0" smtClean="0">
                <a:effectLst/>
              </a:rPr>
              <a:t>30 min incubation</a:t>
            </a:r>
            <a:endParaRPr lang="en-US" b="1" i="0" u="sng" strike="noStrike" dirty="0">
              <a:effectLst/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275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Details of the Results-Day1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4244246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791250"/>
              </p:ext>
            </p:extLst>
          </p:nvPr>
        </p:nvGraphicFramePr>
        <p:xfrm>
          <a:off x="393699" y="937022"/>
          <a:ext cx="7988301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2676"/>
                <a:gridCol w="1098228"/>
                <a:gridCol w="1333562"/>
                <a:gridCol w="1255118"/>
                <a:gridCol w="1255118"/>
                <a:gridCol w="1163599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endParaRPr lang="en-US" sz="1400" b="1" i="0" u="sng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Enzo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In-house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Avg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Stdv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%cv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Product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12147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12681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12414.0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377.6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Peptide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206633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201178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203905.5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3857.3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Total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218780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213859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216319.5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3479.7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 product formation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5.552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5.930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5.741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pmol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6.663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7.116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6.889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17499" y="533400"/>
            <a:ext cx="1791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u="sng" strike="noStrike" dirty="0" smtClean="0">
                <a:effectLst/>
              </a:rPr>
              <a:t>5 min incubation</a:t>
            </a:r>
            <a:endParaRPr lang="en-US" b="1" i="0" u="sng" strike="noStrike" dirty="0">
              <a:effectLst/>
              <a:latin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627790"/>
              </p:ext>
            </p:extLst>
          </p:nvPr>
        </p:nvGraphicFramePr>
        <p:xfrm>
          <a:off x="393699" y="3874532"/>
          <a:ext cx="7988301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2676"/>
                <a:gridCol w="1098228"/>
                <a:gridCol w="1333562"/>
                <a:gridCol w="1255118"/>
                <a:gridCol w="1255118"/>
                <a:gridCol w="1163599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endParaRPr lang="en-US" sz="1400" b="1" i="0" u="sng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Enzo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In-house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Avg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Stdv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%cv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Product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45372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48240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46806.0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2028.0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Peptide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203254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199119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201186.5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2923.9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Total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248626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247359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247992.5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895.9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 product formation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18.249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19.502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18.876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0.886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pmol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21.899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23.402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22.651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1.063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13514" y="3470910"/>
            <a:ext cx="1908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u="sng" strike="noStrike" dirty="0" smtClean="0">
                <a:effectLst/>
              </a:rPr>
              <a:t>30 min incubation</a:t>
            </a:r>
            <a:endParaRPr lang="en-US" b="1" i="0" u="sng" strike="noStrike" dirty="0">
              <a:effectLst/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275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Details of the Results-Day2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652097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90"/>
          <p:cNvSpPr txBox="1">
            <a:spLocks noChangeArrowheads="1"/>
          </p:cNvSpPr>
          <p:nvPr/>
        </p:nvSpPr>
        <p:spPr bwMode="auto">
          <a:xfrm>
            <a:off x="228600" y="304800"/>
            <a:ext cx="12884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 smtClean="0"/>
              <a:t>Remarks</a:t>
            </a:r>
            <a:endParaRPr lang="en-US" alt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33450" y="914400"/>
            <a:ext cx="79533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Deacetylation reaction can proceed at conditions of 3uM </a:t>
            </a:r>
            <a:r>
              <a:rPr lang="en-US" dirty="0" smtClean="0"/>
              <a:t>of </a:t>
            </a:r>
            <a:r>
              <a:rPr lang="en-US" dirty="0" smtClean="0"/>
              <a:t>FdL2 peptide with saturating NAD (3mM).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Enzo and In-house SIRT3 were tested respectively. The product peak area  for both of the enzyme (10 U) are comparable.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In-house SIRT3 provide smaller %cv for inter-day repeat, which are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For Enzo SIRT3, %cv: 3.1 – 15.9%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For in-house SIRT3, %cv: 2.2-13.1%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535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66800" y="2362200"/>
            <a:ext cx="7239000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Results for Experiment</a:t>
            </a:r>
            <a:r>
              <a:rPr kumimoji="0" lang="en-US" altLang="en-US" sz="3700" b="1" i="0" u="sng" strike="noStrike" cap="none" normalizeH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PMC-XG1-1</a:t>
            </a:r>
            <a:endParaRPr kumimoji="0" lang="en-US" altLang="en-US" sz="37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523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52400" y="457200"/>
            <a:ext cx="8511554" cy="5867400"/>
            <a:chOff x="152400" y="457200"/>
            <a:chExt cx="8511554" cy="5867400"/>
          </a:xfrm>
        </p:grpSpPr>
        <p:pic>
          <p:nvPicPr>
            <p:cNvPr id="13319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457200"/>
              <a:ext cx="8511554" cy="5867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13320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200400"/>
              <a:ext cx="5233115" cy="2133600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2819400" y="2590800"/>
              <a:ext cx="914400" cy="304800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 flipH="1">
              <a:off x="2286001" y="2895600"/>
              <a:ext cx="533399" cy="304800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33800" y="2895600"/>
              <a:ext cx="3785315" cy="304800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848600" y="2466201"/>
              <a:ext cx="6960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0.25uM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848600" y="2133600"/>
              <a:ext cx="6960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FF"/>
                  </a:solidFill>
                </a:rPr>
                <a:t>0.50uM</a:t>
              </a:r>
              <a:endParaRPr lang="en-US" sz="1200" dirty="0">
                <a:solidFill>
                  <a:srgbClr val="FF00FF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848600" y="1752600"/>
              <a:ext cx="6960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993300"/>
                  </a:solidFill>
                </a:rPr>
                <a:t>1.00uM</a:t>
              </a:r>
              <a:endParaRPr lang="en-US" sz="1200" dirty="0">
                <a:solidFill>
                  <a:srgbClr val="9933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848600" y="1371600"/>
              <a:ext cx="6960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1.50uM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0" y="78224"/>
            <a:ext cx="3005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Overview Chromatograph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0890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05" name="Group 3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006608"/>
              </p:ext>
            </p:extLst>
          </p:nvPr>
        </p:nvGraphicFramePr>
        <p:xfrm>
          <a:off x="609600" y="671513"/>
          <a:ext cx="7696200" cy="2743200"/>
        </p:xfrm>
        <a:graphic>
          <a:graphicData uri="http://schemas.openxmlformats.org/drawingml/2006/table">
            <a:tbl>
              <a:tblPr/>
              <a:tblGrid>
                <a:gridCol w="1805282"/>
                <a:gridCol w="1425222"/>
                <a:gridCol w="1425222"/>
                <a:gridCol w="1520237"/>
                <a:gridCol w="1520237"/>
              </a:tblGrid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[Peptide3], </a:t>
                      </a: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uM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# of repeats 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Avg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Stdv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cv%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0.25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repeats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11394.5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382.1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 repeats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10861.0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108.7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0.50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 repeats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25355.0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1224.9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repeats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24379.0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680.2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1.00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repeats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45223.5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743.2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repeats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49786.0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189.5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1.50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repeats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75019.0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1476.8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repeats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77767.5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2535.0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3.3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97" name="Group 3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961875"/>
              </p:ext>
            </p:extLst>
          </p:nvPr>
        </p:nvGraphicFramePr>
        <p:xfrm>
          <a:off x="609600" y="4114800"/>
          <a:ext cx="7696200" cy="1524000"/>
        </p:xfrm>
        <a:graphic>
          <a:graphicData uri="http://schemas.openxmlformats.org/drawingml/2006/table">
            <a:tbl>
              <a:tblPr/>
              <a:tblGrid>
                <a:gridCol w="1805282"/>
                <a:gridCol w="1425222"/>
                <a:gridCol w="1425222"/>
                <a:gridCol w="1520237"/>
                <a:gridCol w="1520237"/>
              </a:tblGrid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[Peptide3], </a:t>
                      </a: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uM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# of days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Avg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Stdv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cv%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0.25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days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11165.9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397.8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0.50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days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24936.7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1084.7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1.00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days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47504.8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2671.1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2.00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days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76118.4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2227.9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2.9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606" name="Text Box 390"/>
          <p:cNvSpPr txBox="1">
            <a:spLocks noChangeArrowheads="1"/>
          </p:cNvSpPr>
          <p:nvPr/>
        </p:nvSpPr>
        <p:spPr bwMode="auto">
          <a:xfrm>
            <a:off x="228600" y="304800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Intra-day repeat</a:t>
            </a:r>
          </a:p>
        </p:txBody>
      </p:sp>
      <p:sp>
        <p:nvSpPr>
          <p:cNvPr id="9607" name="Text Box 391"/>
          <p:cNvSpPr txBox="1">
            <a:spLocks noChangeArrowheads="1"/>
          </p:cNvSpPr>
          <p:nvPr/>
        </p:nvSpPr>
        <p:spPr bwMode="auto">
          <a:xfrm>
            <a:off x="243840" y="3748087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Inter-day repeat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2456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Overview of the Results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00705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65" name="Group 3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379749"/>
              </p:ext>
            </p:extLst>
          </p:nvPr>
        </p:nvGraphicFramePr>
        <p:xfrm>
          <a:off x="533400" y="776287"/>
          <a:ext cx="4826000" cy="36576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063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1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13.417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73561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13.450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76514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13.417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74982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75019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0.01905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1476.8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2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13.400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75975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13.367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79560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13.383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77767.5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0.02333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2535.0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82550" y="395287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Intra-day repeat</a:t>
            </a:r>
          </a:p>
        </p:txBody>
      </p:sp>
      <p:sp>
        <p:nvSpPr>
          <p:cNvPr id="11328" name="Rectangle 64"/>
          <p:cNvSpPr>
            <a:spLocks noChangeArrowheads="1"/>
          </p:cNvSpPr>
          <p:nvPr/>
        </p:nvSpPr>
        <p:spPr bwMode="auto">
          <a:xfrm>
            <a:off x="76200" y="4586287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Inter-day repeat</a:t>
            </a:r>
          </a:p>
        </p:txBody>
      </p:sp>
      <p:graphicFrame>
        <p:nvGraphicFramePr>
          <p:cNvPr id="7" name="Group 4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608880"/>
              </p:ext>
            </p:extLst>
          </p:nvPr>
        </p:nvGraphicFramePr>
        <p:xfrm>
          <a:off x="533400" y="4953000"/>
          <a:ext cx="4876801" cy="1219200"/>
        </p:xfrm>
        <a:graphic>
          <a:graphicData uri="http://schemas.openxmlformats.org/drawingml/2006/table">
            <a:tbl>
              <a:tblPr/>
              <a:tblGrid>
                <a:gridCol w="1193533"/>
                <a:gridCol w="2030931"/>
                <a:gridCol w="1652337"/>
              </a:tblGrid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76118.4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0.03019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2227.9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0"/>
            <a:ext cx="4238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Details of the Results-[peptide-3] = 1.5 </a:t>
            </a:r>
            <a:r>
              <a:rPr lang="en-US" b="1" u="sng" dirty="0" err="1" smtClean="0"/>
              <a:t>uM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56527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65" name="Group 3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003948"/>
              </p:ext>
            </p:extLst>
          </p:nvPr>
        </p:nvGraphicFramePr>
        <p:xfrm>
          <a:off x="533400" y="776287"/>
          <a:ext cx="4826000" cy="33528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1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13.417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49652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13.450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49920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49786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189.5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2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13.400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45749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13.400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44698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45223.5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743.2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82550" y="395287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Intra-day repeat</a:t>
            </a:r>
          </a:p>
        </p:txBody>
      </p:sp>
      <p:sp>
        <p:nvSpPr>
          <p:cNvPr id="11328" name="Rectangle 64"/>
          <p:cNvSpPr>
            <a:spLocks noChangeArrowheads="1"/>
          </p:cNvSpPr>
          <p:nvPr/>
        </p:nvSpPr>
        <p:spPr bwMode="auto">
          <a:xfrm>
            <a:off x="76200" y="4586287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Inter-day repeat</a:t>
            </a:r>
          </a:p>
        </p:txBody>
      </p:sp>
      <p:graphicFrame>
        <p:nvGraphicFramePr>
          <p:cNvPr id="8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657616"/>
              </p:ext>
            </p:extLst>
          </p:nvPr>
        </p:nvGraphicFramePr>
        <p:xfrm>
          <a:off x="533400" y="4968240"/>
          <a:ext cx="4826000" cy="12192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47504.8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0.02357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2671.1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4238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Details of the Results-[peptide-3] = 1.0 </a:t>
            </a:r>
            <a:r>
              <a:rPr lang="en-US" b="1" u="sng" dirty="0" err="1" smtClean="0"/>
              <a:t>uM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39550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65" name="Group 3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466541"/>
              </p:ext>
            </p:extLst>
          </p:nvPr>
        </p:nvGraphicFramePr>
        <p:xfrm>
          <a:off x="533400" y="533400"/>
          <a:ext cx="4826000" cy="42672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063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1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13.383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25766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13.350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25851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13.383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26257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13.383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23546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13.375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25355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0.0165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1224.9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2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24928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24591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13.483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23618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13.439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24379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0.03811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680.2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0" y="166687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Intra-day repeat</a:t>
            </a:r>
          </a:p>
        </p:txBody>
      </p:sp>
      <p:sp>
        <p:nvSpPr>
          <p:cNvPr id="11328" name="Rectangle 64"/>
          <p:cNvSpPr>
            <a:spLocks noChangeArrowheads="1"/>
          </p:cNvSpPr>
          <p:nvPr/>
        </p:nvSpPr>
        <p:spPr bwMode="auto">
          <a:xfrm>
            <a:off x="234950" y="4953000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Inter-day repeat</a:t>
            </a:r>
          </a:p>
        </p:txBody>
      </p:sp>
      <p:graphicFrame>
        <p:nvGraphicFramePr>
          <p:cNvPr id="11510" name="Group 2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982993"/>
              </p:ext>
            </p:extLst>
          </p:nvPr>
        </p:nvGraphicFramePr>
        <p:xfrm>
          <a:off x="533400" y="5416550"/>
          <a:ext cx="4826000" cy="12192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0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13.402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24936.7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0.04242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1084.7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4.3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4238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Details of the Results-[peptide-3] = 0.5 </a:t>
            </a:r>
            <a:r>
              <a:rPr lang="en-US" b="1" u="sng" dirty="0" err="1" smtClean="0"/>
              <a:t>uM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94139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228600" y="304800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Intra-day repeat</a:t>
            </a:r>
          </a:p>
        </p:txBody>
      </p:sp>
      <p:sp>
        <p:nvSpPr>
          <p:cNvPr id="12352" name="Rectangle 64"/>
          <p:cNvSpPr>
            <a:spLocks noChangeArrowheads="1"/>
          </p:cNvSpPr>
          <p:nvPr/>
        </p:nvSpPr>
        <p:spPr bwMode="auto">
          <a:xfrm>
            <a:off x="234950" y="4953000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Inter-day repeat</a:t>
            </a:r>
          </a:p>
        </p:txBody>
      </p:sp>
      <p:graphicFrame>
        <p:nvGraphicFramePr>
          <p:cNvPr id="12354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81134"/>
              </p:ext>
            </p:extLst>
          </p:nvPr>
        </p:nvGraphicFramePr>
        <p:xfrm>
          <a:off x="533400" y="5416550"/>
          <a:ext cx="4826000" cy="12192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13.419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11165.9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397.8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477" name="Group 1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268036"/>
              </p:ext>
            </p:extLst>
          </p:nvPr>
        </p:nvGraphicFramePr>
        <p:xfrm>
          <a:off x="533400" y="609600"/>
          <a:ext cx="4826000" cy="42672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Day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11166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10976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11693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11394.5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382.1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0.073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2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11743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10889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10953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10741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13.429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10861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0.02494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108.7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4355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Details of the Results-[peptide-3] = 0.25 </a:t>
            </a:r>
            <a:r>
              <a:rPr lang="en-US" b="1" u="sng" dirty="0" err="1" smtClean="0"/>
              <a:t>uM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03535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90"/>
          <p:cNvSpPr txBox="1">
            <a:spLocks noChangeArrowheads="1"/>
          </p:cNvSpPr>
          <p:nvPr/>
        </p:nvSpPr>
        <p:spPr bwMode="auto">
          <a:xfrm>
            <a:off x="228600" y="304800"/>
            <a:ext cx="12884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 smtClean="0"/>
              <a:t>Remarks</a:t>
            </a:r>
            <a:endParaRPr lang="en-US" alt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33450" y="914400"/>
            <a:ext cx="79533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0.25uM of peptide 3 (10 </a:t>
            </a:r>
            <a:r>
              <a:rPr lang="en-US" dirty="0" err="1" smtClean="0"/>
              <a:t>pmole</a:t>
            </a:r>
            <a:r>
              <a:rPr lang="en-US" dirty="0" smtClean="0"/>
              <a:t>) provide </a:t>
            </a:r>
            <a:r>
              <a:rPr lang="en-US" dirty="0" err="1" smtClean="0"/>
              <a:t>quantitable</a:t>
            </a:r>
            <a:r>
              <a:rPr lang="en-US" dirty="0" smtClean="0"/>
              <a:t> peak.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Assuming  the % of product formation </a:t>
            </a:r>
            <a:r>
              <a:rPr lang="en-US" dirty="0" smtClean="0"/>
              <a:t>is </a:t>
            </a:r>
            <a:r>
              <a:rPr lang="en-US" dirty="0" smtClean="0"/>
              <a:t>8.0%, </a:t>
            </a:r>
            <a:r>
              <a:rPr lang="en-US" dirty="0" smtClean="0"/>
              <a:t>then the lowest FdL2 peptide concentration can be used will be </a:t>
            </a:r>
            <a:r>
              <a:rPr lang="en-US" dirty="0" smtClean="0"/>
              <a:t>3.125 </a:t>
            </a:r>
            <a:r>
              <a:rPr lang="en-US" dirty="0" err="1" smtClean="0"/>
              <a:t>uM</a:t>
            </a:r>
            <a:r>
              <a:rPr lang="en-US" dirty="0" smtClean="0"/>
              <a:t>.  Therefore, 3uM will be chosen as the lowest FdL2 peptide concentration for experiment PMC-XG2.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 above finding need to be retested on PMC-XG2, which aim for the successful deacetylation of reaction under such conditions.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Intra/inter-day variations are </a:t>
            </a:r>
            <a:r>
              <a:rPr lang="en-US" dirty="0" smtClean="0"/>
              <a:t>reasonable (&lt; 6%) under </a:t>
            </a:r>
            <a:r>
              <a:rPr lang="en-US" dirty="0" smtClean="0"/>
              <a:t>current conditions. Old HPLC + new column are </a:t>
            </a:r>
            <a:r>
              <a:rPr lang="en-US" dirty="0" smtClean="0"/>
              <a:t>in </a:t>
            </a:r>
            <a:r>
              <a:rPr lang="en-US" dirty="0" smtClean="0"/>
              <a:t>the good condition.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00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848</Words>
  <Application>Microsoft Office PowerPoint</Application>
  <PresentationFormat>On-screen Show (4:3)</PresentationFormat>
  <Paragraphs>438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14</cp:revision>
  <cp:lastPrinted>2016-08-11T18:19:07Z</cp:lastPrinted>
  <dcterms:created xsi:type="dcterms:W3CDTF">2016-08-11T17:34:59Z</dcterms:created>
  <dcterms:modified xsi:type="dcterms:W3CDTF">2016-08-12T21:00:35Z</dcterms:modified>
</cp:coreProperties>
</file>