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61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D2D9-AFE6-4FFB-92A2-5F0892EBE792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443E-2147-4A65-A6EB-9F26A5934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2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D2D9-AFE6-4FFB-92A2-5F0892EBE792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443E-2147-4A65-A6EB-9F26A5934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638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D2D9-AFE6-4FFB-92A2-5F0892EBE792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443E-2147-4A65-A6EB-9F26A5934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413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D2D9-AFE6-4FFB-92A2-5F0892EBE792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443E-2147-4A65-A6EB-9F26A5934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656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D2D9-AFE6-4FFB-92A2-5F0892EBE792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443E-2147-4A65-A6EB-9F26A5934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186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D2D9-AFE6-4FFB-92A2-5F0892EBE792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443E-2147-4A65-A6EB-9F26A5934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243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D2D9-AFE6-4FFB-92A2-5F0892EBE792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443E-2147-4A65-A6EB-9F26A5934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054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D2D9-AFE6-4FFB-92A2-5F0892EBE792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443E-2147-4A65-A6EB-9F26A5934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15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D2D9-AFE6-4FFB-92A2-5F0892EBE792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443E-2147-4A65-A6EB-9F26A5934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477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D2D9-AFE6-4FFB-92A2-5F0892EBE792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443E-2147-4A65-A6EB-9F26A5934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39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ED2D9-AFE6-4FFB-92A2-5F0892EBE792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443E-2147-4A65-A6EB-9F26A5934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903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ED2D9-AFE6-4FFB-92A2-5F0892EBE792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1443E-2147-4A65-A6EB-9F26A5934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849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609600"/>
            <a:ext cx="6957534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6522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520" y="3124200"/>
            <a:ext cx="6633910" cy="3657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543962"/>
              </p:ext>
            </p:extLst>
          </p:nvPr>
        </p:nvGraphicFramePr>
        <p:xfrm>
          <a:off x="381000" y="152400"/>
          <a:ext cx="8339980" cy="2895600"/>
        </p:xfrm>
        <a:graphic>
          <a:graphicData uri="http://schemas.openxmlformats.org/drawingml/2006/table">
            <a:tbl>
              <a:tblPr/>
              <a:tblGrid>
                <a:gridCol w="1524000"/>
                <a:gridCol w="1371600"/>
                <a:gridCol w="990600"/>
                <a:gridCol w="1143000"/>
                <a:gridCol w="1295400"/>
                <a:gridCol w="990600"/>
                <a:gridCol w="1024780"/>
              </a:tblGrid>
              <a:tr h="371231">
                <a:tc rowSpan="2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PMC-AT Refitting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4569">
                <a:tc v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325uM Max.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625uM Max.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1.25 </a:t>
                      </a:r>
                      <a:r>
                        <a:rPr lang="en-US" sz="1400" b="1" dirty="0" err="1" smtClean="0"/>
                        <a:t>mM</a:t>
                      </a:r>
                      <a:r>
                        <a:rPr lang="en-US" sz="1400" b="1" dirty="0" smtClean="0"/>
                        <a:t> Max.</a:t>
                      </a:r>
                      <a:endParaRPr lang="en-US" sz="1400" b="1" dirty="0"/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2.5mM Max.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5mM Max.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Full Range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5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 smtClean="0">
                          <a:effectLst/>
                          <a:latin typeface="+mn-lt"/>
                        </a:rPr>
                        <a:t>Kd</a:t>
                      </a:r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, </a:t>
                      </a:r>
                      <a:r>
                        <a:rPr lang="en-US" sz="1400" b="1" i="0" u="none" strike="noStrike" dirty="0" err="1" smtClean="0">
                          <a:effectLst/>
                          <a:latin typeface="+mn-lt"/>
                        </a:rPr>
                        <a:t>uM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104.8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79.4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76.3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79.1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73.3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78.7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5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Fu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689.4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689.5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689.5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689.5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689.5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689.5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Fb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672.5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674.6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674.8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674.6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675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674.6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Std. Error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>
                          <a:effectLst/>
                          <a:latin typeface="+mn-lt"/>
                        </a:rPr>
                        <a:t>Kd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74427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42000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32996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29290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25245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24996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Fu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0.8664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0.8468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0.7986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0.7535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0.7386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0.717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Fb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4.619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2.243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1.509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1.151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0.9225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0.8019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R square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0.8759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0.9003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0.9208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0.9351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0.9398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0.9457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Ab. </a:t>
                      </a:r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Sum of Squares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27.89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29.37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29.45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29.58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30.66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32.15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>
                          <a:effectLst/>
                          <a:latin typeface="+mn-lt"/>
                        </a:rPr>
                        <a:t>Sy.x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1.867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1.806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1.716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1.64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1.598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1.573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24379" y="337066"/>
            <a:ext cx="1228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Sirt3-NAD</a:t>
            </a:r>
            <a:r>
              <a:rPr lang="en-US" b="1" u="sng" baseline="30000" dirty="0" smtClean="0">
                <a:solidFill>
                  <a:srgbClr val="FF0000"/>
                </a:solidFill>
              </a:rPr>
              <a:t>+</a:t>
            </a:r>
            <a:endParaRPr lang="en-US" b="1" u="sng" baseline="300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24200" y="76200"/>
            <a:ext cx="5715000" cy="3124200"/>
          </a:xfrm>
          <a:prstGeom prst="rect">
            <a:avLst/>
          </a:prstGeom>
          <a:solidFill>
            <a:schemeClr val="accent6">
              <a:lumMod val="20000"/>
              <a:lumOff val="8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3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4173" y="3171825"/>
            <a:ext cx="6219825" cy="368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944604"/>
              </p:ext>
            </p:extLst>
          </p:nvPr>
        </p:nvGraphicFramePr>
        <p:xfrm>
          <a:off x="381000" y="152400"/>
          <a:ext cx="8534401" cy="2895600"/>
        </p:xfrm>
        <a:graphic>
          <a:graphicData uri="http://schemas.openxmlformats.org/drawingml/2006/table">
            <a:tbl>
              <a:tblPr/>
              <a:tblGrid>
                <a:gridCol w="2056482"/>
                <a:gridCol w="1850834"/>
                <a:gridCol w="1336714"/>
                <a:gridCol w="1542362"/>
                <a:gridCol w="1748009"/>
              </a:tblGrid>
              <a:tr h="371231">
                <a:tc rowSpan="2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PMC-AT Refitting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4569">
                <a:tc v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125uM Max.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250uM Max.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500uM Max.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Full </a:t>
                      </a:r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range _1mM</a:t>
                      </a:r>
                      <a:r>
                        <a:rPr lang="en-US" sz="1400" b="1" i="0" u="none" strike="noStrike" baseline="0" dirty="0" smtClean="0">
                          <a:effectLst/>
                          <a:latin typeface="+mn-lt"/>
                        </a:rPr>
                        <a:t> Max.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5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 smtClean="0">
                          <a:effectLst/>
                          <a:latin typeface="+mn-lt"/>
                        </a:rPr>
                        <a:t>Kd</a:t>
                      </a:r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, </a:t>
                      </a:r>
                      <a:r>
                        <a:rPr lang="en-US" sz="1400" b="1" i="0" u="none" strike="noStrike" dirty="0" err="1" smtClean="0">
                          <a:effectLst/>
                          <a:latin typeface="+mn-lt"/>
                        </a:rPr>
                        <a:t>uM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3.1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5.2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5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Fu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642.1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642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641.9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641.9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Fb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635.6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635.2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634.9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634.8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Std. Error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>
                          <a:effectLst/>
                          <a:latin typeface="+mn-lt"/>
                        </a:rPr>
                        <a:t>Kd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1405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1635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1945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1836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Fu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0.5046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0.4794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0.467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0.4437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Fb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0.5373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0.4839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0.4506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0.384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R square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0.9198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0.9264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0.9295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0.9362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Ab. </a:t>
                      </a:r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Sum of Squares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5.858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6.657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7.746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7.767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>
                          <a:effectLst/>
                          <a:latin typeface="+mn-lt"/>
                        </a:rPr>
                        <a:t>Sy.x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0.8067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0.8159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0.8391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0.8045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24379" y="337066"/>
            <a:ext cx="1326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TSirt3-NAD</a:t>
            </a:r>
            <a:r>
              <a:rPr lang="en-US" b="1" u="sng" baseline="30000" dirty="0" smtClean="0">
                <a:solidFill>
                  <a:srgbClr val="FF0000"/>
                </a:solidFill>
              </a:rPr>
              <a:t>+</a:t>
            </a:r>
            <a:endParaRPr lang="en-US" b="1" u="sng" baseline="300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15000" y="76200"/>
            <a:ext cx="3276600" cy="3124200"/>
          </a:xfrm>
          <a:prstGeom prst="rect">
            <a:avLst/>
          </a:prstGeom>
          <a:solidFill>
            <a:schemeClr val="accent6">
              <a:lumMod val="20000"/>
              <a:lumOff val="8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345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311494"/>
            <a:ext cx="6429375" cy="356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4504180"/>
              </p:ext>
            </p:extLst>
          </p:nvPr>
        </p:nvGraphicFramePr>
        <p:xfrm>
          <a:off x="228599" y="438150"/>
          <a:ext cx="8763000" cy="2857500"/>
        </p:xfrm>
        <a:graphic>
          <a:graphicData uri="http://schemas.openxmlformats.org/drawingml/2006/table">
            <a:tbl>
              <a:tblPr/>
              <a:tblGrid>
                <a:gridCol w="1072263"/>
                <a:gridCol w="965038"/>
                <a:gridCol w="965038"/>
                <a:gridCol w="965038"/>
                <a:gridCol w="965038"/>
                <a:gridCol w="696971"/>
                <a:gridCol w="804199"/>
                <a:gridCol w="911424"/>
                <a:gridCol w="696971"/>
                <a:gridCol w="721020"/>
              </a:tblGrid>
              <a:tr h="314569"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39.06uM Max.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78.13uM Max.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156.25uM Max.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325uM </a:t>
                      </a:r>
                      <a:endParaRPr lang="en-US" sz="1400" b="1" i="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Max</a:t>
                      </a:r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.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625uM Max.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1.25 </a:t>
                      </a:r>
                      <a:r>
                        <a:rPr lang="en-US" sz="1400" b="1" dirty="0" err="1" smtClean="0"/>
                        <a:t>mM</a:t>
                      </a:r>
                      <a:r>
                        <a:rPr lang="en-US" sz="1400" b="1" dirty="0" smtClean="0"/>
                        <a:t> Max.</a:t>
                      </a:r>
                      <a:endParaRPr lang="en-US" sz="1400" b="1" dirty="0"/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2.5mM Max.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5mM Max.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Full Range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5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 smtClean="0">
                          <a:effectLst/>
                          <a:latin typeface="+mn-lt"/>
                        </a:rPr>
                        <a:t>Kd</a:t>
                      </a:r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, </a:t>
                      </a:r>
                      <a:r>
                        <a:rPr lang="en-US" sz="1400" b="1" i="0" u="none" strike="noStrike" dirty="0" err="1" smtClean="0">
                          <a:effectLst/>
                          <a:latin typeface="+mn-lt"/>
                        </a:rPr>
                        <a:t>uM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4.3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6.0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6.7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6.9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8.5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8.2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9.4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8.6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7.4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5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Fu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782.6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782.3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782.1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782.1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781.8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781.8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781.6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781.7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782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Fb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767.1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764.9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764.3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764.1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763.1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763.3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762.7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763.1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763.7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Std. Error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>
                          <a:effectLst/>
                          <a:latin typeface="+mn-lt"/>
                        </a:rPr>
                        <a:t>Kd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3814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4200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3788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3342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3789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3377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3656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3317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3224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Fu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2.517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2.182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1.926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1.759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1.684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1.604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1.556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1.58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1.815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Fb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3.063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2.562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1.891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1.444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1.317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1.088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1.005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0.8998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0.9027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R square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0.8503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0.8792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0.903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0.9175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0.9208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0.927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0.9284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0.9255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0.9029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Ab. </a:t>
                      </a:r>
                      <a:r>
                        <a:rPr lang="en-US" sz="1400" b="1" i="0" u="none" strike="noStrike" dirty="0">
                          <a:effectLst/>
                          <a:latin typeface="+mn-lt"/>
                        </a:rPr>
                        <a:t>Sum of Squares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30.44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38.04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39.05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39.18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46.85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47.06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53.11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57.09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74.83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>
                          <a:effectLst/>
                          <a:latin typeface="+mn-lt"/>
                        </a:rPr>
                        <a:t>Sy.x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2.467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2.518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2.362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2.213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2.282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2.169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2.197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2.181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2.399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0647" y="0"/>
            <a:ext cx="2561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Sirt3-Deac-MnSOD-NAD</a:t>
            </a:r>
            <a:r>
              <a:rPr lang="en-US" b="1" u="sng" baseline="30000" dirty="0" smtClean="0">
                <a:solidFill>
                  <a:srgbClr val="FF0000"/>
                </a:solidFill>
              </a:rPr>
              <a:t>+</a:t>
            </a:r>
            <a:endParaRPr lang="en-US" b="1" u="sng" baseline="300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76600" y="304800"/>
            <a:ext cx="5791200" cy="3124200"/>
          </a:xfrm>
          <a:prstGeom prst="rect">
            <a:avLst/>
          </a:prstGeom>
          <a:solidFill>
            <a:schemeClr val="accent6">
              <a:lumMod val="20000"/>
              <a:lumOff val="8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220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298</Words>
  <Application>Microsoft Office PowerPoint</Application>
  <PresentationFormat>On-screen Show (4:3)</PresentationFormat>
  <Paragraphs>226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PMC Lab</dc:creator>
  <cp:lastModifiedBy>xguan</cp:lastModifiedBy>
  <cp:revision>16</cp:revision>
  <dcterms:created xsi:type="dcterms:W3CDTF">2017-03-21T14:16:47Z</dcterms:created>
  <dcterms:modified xsi:type="dcterms:W3CDTF">2017-03-22T18:51:43Z</dcterms:modified>
</cp:coreProperties>
</file>