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HPLC%20data\Alok-HPLC-Data\AU49\AU49-PMC-AU4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Effect</a:t>
            </a:r>
            <a:r>
              <a:rPr lang="en-US" sz="1400" baseline="0"/>
              <a:t> of Honokiol on Sirt3 activity in unsaturated NAD condition</a:t>
            </a:r>
            <a:endParaRPr lang="en-US" sz="140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trendline>
            <c:spPr>
              <a:ln w="19050">
                <a:solidFill>
                  <a:schemeClr val="tx1"/>
                </a:solidFill>
              </a:ln>
            </c:spPr>
            <c:trendlineType val="poly"/>
            <c:order val="2"/>
            <c:dispRSqr val="1"/>
            <c:dispEq val="1"/>
            <c:trendlineLbl>
              <c:layout/>
              <c:numFmt formatCode="General" sourceLinked="0"/>
            </c:trendlineLbl>
          </c:trendline>
          <c:errBars>
            <c:errDir val="y"/>
            <c:errBarType val="both"/>
            <c:errValType val="cust"/>
            <c:noEndCap val="0"/>
            <c:plus>
              <c:numRef>
                <c:f>Sheet3!$AA$8:$AA$16</c:f>
                <c:numCache>
                  <c:formatCode>General</c:formatCode>
                  <c:ptCount val="9"/>
                  <c:pt idx="0">
                    <c:v>0</c:v>
                  </c:pt>
                  <c:pt idx="1">
                    <c:v>1.8525059784109981</c:v>
                  </c:pt>
                  <c:pt idx="2">
                    <c:v>6.6978976980268019</c:v>
                  </c:pt>
                  <c:pt idx="3">
                    <c:v>1.7707940885807683</c:v>
                  </c:pt>
                  <c:pt idx="4">
                    <c:v>3.5551566945375508</c:v>
                  </c:pt>
                  <c:pt idx="5">
                    <c:v>4.1007817263803457</c:v>
                  </c:pt>
                  <c:pt idx="6">
                    <c:v>3.586922647884168</c:v>
                  </c:pt>
                  <c:pt idx="7">
                    <c:v>2.8680297996883182</c:v>
                  </c:pt>
                  <c:pt idx="8">
                    <c:v>0.44740000000000002</c:v>
                  </c:pt>
                </c:numCache>
              </c:numRef>
            </c:plus>
            <c:minus>
              <c:numRef>
                <c:f>Sheet3!$AA$8:$AA$16</c:f>
                <c:numCache>
                  <c:formatCode>General</c:formatCode>
                  <c:ptCount val="9"/>
                  <c:pt idx="0">
                    <c:v>0</c:v>
                  </c:pt>
                  <c:pt idx="1">
                    <c:v>1.8525059784109981</c:v>
                  </c:pt>
                  <c:pt idx="2">
                    <c:v>6.6978976980268019</c:v>
                  </c:pt>
                  <c:pt idx="3">
                    <c:v>1.7707940885807683</c:v>
                  </c:pt>
                  <c:pt idx="4">
                    <c:v>3.5551566945375508</c:v>
                  </c:pt>
                  <c:pt idx="5">
                    <c:v>4.1007817263803457</c:v>
                  </c:pt>
                  <c:pt idx="6">
                    <c:v>3.586922647884168</c:v>
                  </c:pt>
                  <c:pt idx="7">
                    <c:v>2.8680297996883182</c:v>
                  </c:pt>
                  <c:pt idx="8">
                    <c:v>0.44740000000000002</c:v>
                  </c:pt>
                </c:numCache>
              </c:numRef>
            </c:minus>
          </c:errBars>
          <c:xVal>
            <c:numRef>
              <c:f>Sheet3!$AA$27:$AA$35</c:f>
              <c:numCache>
                <c:formatCode>General</c:formatCode>
                <c:ptCount val="9"/>
                <c:pt idx="0">
                  <c:v>0.1</c:v>
                </c:pt>
                <c:pt idx="1">
                  <c:v>1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  <c:pt idx="5">
                  <c:v>50</c:v>
                </c:pt>
                <c:pt idx="6">
                  <c:v>100</c:v>
                </c:pt>
                <c:pt idx="7">
                  <c:v>200</c:v>
                </c:pt>
                <c:pt idx="8">
                  <c:v>350</c:v>
                </c:pt>
              </c:numCache>
            </c:numRef>
          </c:xVal>
          <c:yVal>
            <c:numRef>
              <c:f>Sheet3!$AB$27:$AB$35</c:f>
              <c:numCache>
                <c:formatCode>0.0</c:formatCode>
                <c:ptCount val="9"/>
                <c:pt idx="0" formatCode="General">
                  <c:v>100</c:v>
                </c:pt>
                <c:pt idx="1">
                  <c:v>99.770956115248751</c:v>
                </c:pt>
                <c:pt idx="2">
                  <c:v>95.748719333438643</c:v>
                </c:pt>
                <c:pt idx="3">
                  <c:v>94.402305981138397</c:v>
                </c:pt>
                <c:pt idx="4">
                  <c:v>86.223822644979634</c:v>
                </c:pt>
                <c:pt idx="5">
                  <c:v>79.451324122453983</c:v>
                </c:pt>
                <c:pt idx="6">
                  <c:v>60.433877941968703</c:v>
                </c:pt>
                <c:pt idx="7">
                  <c:v>41.813202677716625</c:v>
                </c:pt>
                <c:pt idx="8">
                  <c:v>23.55232752279257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10848"/>
        <c:axId val="65335296"/>
      </c:scatterChart>
      <c:valAx>
        <c:axId val="21310848"/>
        <c:scaling>
          <c:logBase val="10"/>
          <c:orientation val="minMax"/>
          <c:min val="0.1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[Honokiol], uM</a:t>
                </a:r>
              </a:p>
            </c:rich>
          </c:tx>
          <c:layout>
            <c:manualLayout>
              <c:xMode val="edge"/>
              <c:yMode val="edge"/>
              <c:x val="0.44270056043438027"/>
              <c:y val="0.942540708966325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5335296"/>
        <c:crosses val="autoZero"/>
        <c:crossBetween val="midCat"/>
      </c:valAx>
      <c:valAx>
        <c:axId val="65335296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Sirt3  Activity</a:t>
                </a:r>
              </a:p>
            </c:rich>
          </c:tx>
          <c:layout>
            <c:manualLayout>
              <c:xMode val="edge"/>
              <c:yMode val="edge"/>
              <c:x val="7.9873829518538556E-3"/>
              <c:y val="0.361822883584112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310848"/>
        <c:crossesAt val="0.1"/>
        <c:crossBetween val="midCat"/>
        <c:majorUnit val="1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1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1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2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9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0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4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4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8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9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2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EC8F4-37E3-4AD6-84E9-39A8A813FE7B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19707-BA12-48F4-8D7D-8A61D6690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66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300" dirty="0" smtClean="0"/>
              <a:t>Reactions with 350 </a:t>
            </a:r>
            <a:r>
              <a:rPr lang="en-US" sz="3300" dirty="0" err="1" smtClean="0"/>
              <a:t>uM</a:t>
            </a:r>
            <a:r>
              <a:rPr lang="en-US" sz="3300" dirty="0" smtClean="0"/>
              <a:t> </a:t>
            </a:r>
            <a:r>
              <a:rPr lang="en-US" sz="3300" dirty="0" err="1" smtClean="0"/>
              <a:t>Honokiol</a:t>
            </a:r>
            <a:endParaRPr lang="en-US" sz="33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529329"/>
              </p:ext>
            </p:extLst>
          </p:nvPr>
        </p:nvGraphicFramePr>
        <p:xfrm>
          <a:off x="1981200" y="990600"/>
          <a:ext cx="5505448" cy="2578930"/>
        </p:xfrm>
        <a:graphic>
          <a:graphicData uri="http://schemas.openxmlformats.org/drawingml/2006/table">
            <a:tbl>
              <a:tblPr/>
              <a:tblGrid>
                <a:gridCol w="1470080"/>
                <a:gridCol w="705638"/>
                <a:gridCol w="705638"/>
                <a:gridCol w="1212816"/>
                <a:gridCol w="705638"/>
                <a:gridCol w="705638"/>
              </a:tblGrid>
              <a:tr h="24153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5U in-house Sirt3/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                  37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degreeC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NAD-600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Rxn-49a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Rxn-50a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Rxn-51a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Rxn-52a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Rxn-53a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250.7357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269.0309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59.7984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61.7543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62.4284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28408.9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28295.7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28417.5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28518.4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28920.3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28659.64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28564.73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28477.298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28580.15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28982.73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pmoles produced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03714"/>
              </p:ext>
            </p:extLst>
          </p:nvPr>
        </p:nvGraphicFramePr>
        <p:xfrm>
          <a:off x="2057400" y="4114800"/>
          <a:ext cx="5372098" cy="590550"/>
        </p:xfrm>
        <a:graphic>
          <a:graphicData uri="http://schemas.openxmlformats.org/drawingml/2006/table">
            <a:tbl>
              <a:tblPr/>
              <a:tblGrid>
                <a:gridCol w="1271503"/>
                <a:gridCol w="610321"/>
                <a:gridCol w="610321"/>
                <a:gridCol w="1048990"/>
                <a:gridCol w="610321"/>
                <a:gridCol w="610321"/>
                <a:gridCol w="610321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Reactions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e-D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uM NAD-600 uM K122 (% product)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%CV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uM (Control)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 uM honokiol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99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051830"/>
              </p:ext>
            </p:extLst>
          </p:nvPr>
        </p:nvGraphicFramePr>
        <p:xfrm>
          <a:off x="228600" y="1524000"/>
          <a:ext cx="5105400" cy="4519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543184"/>
              </p:ext>
            </p:extLst>
          </p:nvPr>
        </p:nvGraphicFramePr>
        <p:xfrm>
          <a:off x="5334000" y="2438402"/>
          <a:ext cx="3517900" cy="2714754"/>
        </p:xfrm>
        <a:graphic>
          <a:graphicData uri="http://schemas.openxmlformats.org/drawingml/2006/table">
            <a:tbl>
              <a:tblPr/>
              <a:tblGrid>
                <a:gridCol w="1094387"/>
                <a:gridCol w="1002395"/>
                <a:gridCol w="710559"/>
                <a:gridCol w="710559"/>
              </a:tblGrid>
              <a:tr h="3809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[HNK],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activity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Stdv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cv%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2819400" y="304800"/>
            <a:ext cx="3078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Updated dose response curve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34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185</Words>
  <Application>Microsoft Office PowerPoint</Application>
  <PresentationFormat>On-screen Show (4:3)</PresentationFormat>
  <Paragraphs>118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Reactions with 350 uM Honokiol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Reactions with 350 uM Honokiol</dc:title>
  <dc:creator>admin</dc:creator>
  <cp:lastModifiedBy>Alok Upadhyay</cp:lastModifiedBy>
  <cp:revision>3</cp:revision>
  <dcterms:created xsi:type="dcterms:W3CDTF">2016-09-20T17:23:50Z</dcterms:created>
  <dcterms:modified xsi:type="dcterms:W3CDTF">2016-09-20T20:42:18Z</dcterms:modified>
</cp:coreProperties>
</file>