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9E39-A798-4B3D-85F8-4988AA0EAAE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BC2C-25FD-462A-8B12-E503F472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89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SIRT3 purification from clone 2 using Arctic express cells, 3 mM IPTG; 0.5% NP-40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34508" y="1143000"/>
            <a:ext cx="7467600" cy="5086350"/>
            <a:chOff x="1134508" y="1143000"/>
            <a:chExt cx="7467600" cy="5086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08" y="1143000"/>
              <a:ext cx="7467600" cy="508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1219200"/>
              <a:ext cx="6781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3657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kDa-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9771" y="46482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0 kDa-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9771" y="40502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 kDa-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09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   T     P      S   FT  W1  W2 W3 XG E1 E2   E3   E4   E5   E6     E7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934200" y="3200400"/>
            <a:ext cx="4572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934200" y="4737794"/>
            <a:ext cx="4572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30480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591228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SIRT3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19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50uM IPTG induction, BL21</a:t>
            </a:r>
          </a:p>
          <a:p>
            <a:r>
              <a:rPr lang="en-US" sz="1400" b="1" dirty="0" smtClean="0"/>
              <a:t>Urea medium</a:t>
            </a:r>
          </a:p>
        </p:txBody>
      </p:sp>
      <p:grpSp>
        <p:nvGrpSpPr>
          <p:cNvPr id="2048" name="Group 2047"/>
          <p:cNvGrpSpPr/>
          <p:nvPr/>
        </p:nvGrpSpPr>
        <p:grpSpPr>
          <a:xfrm>
            <a:off x="350032" y="228600"/>
            <a:ext cx="8381999" cy="5214713"/>
            <a:chOff x="381000" y="347887"/>
            <a:chExt cx="8381999" cy="52147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4" y="1219201"/>
              <a:ext cx="8372475" cy="434339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15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8543348">
              <a:off x="457200" y="720076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Protein ladder</a:t>
              </a:r>
              <a:endParaRPr lang="en-US" sz="1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8543348">
              <a:off x="897247" y="886919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Total</a:t>
              </a:r>
              <a:endParaRPr lang="en-US" sz="1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8543348">
              <a:off x="1269883" y="759635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Supernatant</a:t>
              </a:r>
              <a:endParaRPr lang="en-US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8543348">
              <a:off x="1806090" y="772583"/>
              <a:ext cx="1051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Urea (sup)</a:t>
              </a:r>
              <a:endParaRPr lang="en-US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8543348">
              <a:off x="2844917" y="759635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Flow Through</a:t>
              </a:r>
              <a:endParaRPr lang="en-US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543348">
              <a:off x="3302117" y="759635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buffer B</a:t>
              </a:r>
              <a:endParaRPr lang="en-US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543348">
              <a:off x="3759317" y="766690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 buffer C</a:t>
              </a:r>
              <a:endParaRPr lang="en-US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543348">
              <a:off x="4267551" y="759635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 buffer D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543348">
              <a:off x="4673717" y="759635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buffer E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543348">
              <a:off x="5181840" y="891376"/>
              <a:ext cx="8173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1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543348">
              <a:off x="5632132" y="906655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2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543348">
              <a:off x="6102969" y="906655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3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8543348">
              <a:off x="6560169" y="906655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4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8543348">
              <a:off x="7091459" y="914497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5</a:t>
              </a:r>
              <a:endParaRPr lang="en-US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543348">
              <a:off x="7626969" y="914497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6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8543348">
              <a:off x="2323888" y="753742"/>
              <a:ext cx="1051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Urea (Pellet)</a:t>
              </a:r>
              <a:endParaRPr 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543348">
              <a:off x="8084169" y="914497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Dialysis</a:t>
              </a:r>
              <a:endParaRPr lang="en-US" sz="1000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1000" y="1169312"/>
              <a:ext cx="338554" cy="4317088"/>
              <a:chOff x="381000" y="1626512"/>
              <a:chExt cx="338554" cy="43170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32296" y="57281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10</a:t>
                </a:r>
                <a:endParaRPr lang="en-US" sz="8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2296" y="54995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15</a:t>
                </a:r>
                <a:endParaRPr lang="en-US" sz="8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2296" y="50423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20</a:t>
                </a:r>
                <a:endParaRPr lang="en-US" sz="8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2296" y="48899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25</a:t>
                </a:r>
                <a:endParaRPr lang="en-US" sz="8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2296" y="45851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30</a:t>
                </a:r>
                <a:endParaRPr lang="en-US" sz="8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2296" y="40517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40</a:t>
                </a:r>
                <a:endParaRPr lang="en-US" sz="8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2296" y="35945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50</a:t>
                </a:r>
                <a:endParaRPr lang="en-US" sz="8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2296" y="32135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60</a:t>
                </a:r>
                <a:endParaRPr lang="en-US" sz="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2296" y="29849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70</a:t>
                </a:r>
                <a:endParaRPr lang="en-US" sz="8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2296" y="26801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80</a:t>
                </a:r>
                <a:endParaRPr lang="en-US" sz="8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2296" y="246471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90</a:t>
                </a:r>
                <a:endParaRPr lang="en-US" sz="8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1000" y="1626512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220</a:t>
                </a:r>
                <a:endParaRPr lang="en-US" sz="8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000" y="18419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160</a:t>
                </a:r>
                <a:endParaRPr lang="en-US" sz="8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1000" y="20705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120</a:t>
                </a:r>
                <a:endParaRPr lang="en-US" sz="8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1000" y="23753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100</a:t>
                </a:r>
                <a:endParaRPr lang="en-US" sz="800" b="1" dirty="0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 rot="19380777" flipH="1">
              <a:off x="7062985" y="3983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9380777" flipH="1">
              <a:off x="2768195" y="3983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9380777" flipH="1">
              <a:off x="2307617" y="3983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9380777" flipH="1">
              <a:off x="6609163" y="3983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9380777" flipH="1">
              <a:off x="3222017" y="3983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2297" y="5453286"/>
            <a:ext cx="8330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After treatment of 8M Urea solution, ~50% of the target protein goes to pellet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In Flow through, 20-30% target protein was observed, which indicated that some lost during binding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From Elution 2, the target protein was observed and the purity is  </a:t>
            </a:r>
            <a:r>
              <a:rPr lang="en-US" sz="1400" dirty="0"/>
              <a:t>&gt;90% </a:t>
            </a:r>
          </a:p>
        </p:txBody>
      </p:sp>
    </p:spTree>
    <p:extLst>
      <p:ext uri="{BB962C8B-B14F-4D97-AF65-F5344CB8AC3E}">
        <p14:creationId xmlns:p14="http://schemas.microsoft.com/office/powerpoint/2010/main" val="7014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19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25uM IPTG induction, BL21</a:t>
            </a:r>
          </a:p>
          <a:p>
            <a:r>
              <a:rPr lang="en-US" sz="1400" b="1" dirty="0" smtClean="0"/>
              <a:t>Urea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1000" y="228600"/>
            <a:ext cx="8382000" cy="5224686"/>
            <a:chOff x="381000" y="642714"/>
            <a:chExt cx="8382000" cy="52246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1524001"/>
              <a:ext cx="8372475" cy="434339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15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8543348">
              <a:off x="457200" y="1014903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Protein ladder</a:t>
              </a:r>
              <a:endParaRPr lang="en-US" sz="1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8543348">
              <a:off x="897247" y="1181746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Total</a:t>
              </a:r>
              <a:endParaRPr lang="en-US" sz="1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8543348">
              <a:off x="1269883" y="1054462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Supernatant</a:t>
              </a:r>
              <a:endParaRPr lang="en-US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8543348">
              <a:off x="1806090" y="1067410"/>
              <a:ext cx="1051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Urea (sup)</a:t>
              </a:r>
              <a:endParaRPr lang="en-US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8543348">
              <a:off x="2844917" y="1054462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Flow Through</a:t>
              </a:r>
              <a:endParaRPr lang="en-US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543348">
              <a:off x="3302117" y="1054462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buffer B</a:t>
              </a:r>
              <a:endParaRPr lang="en-US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543348">
              <a:off x="3759317" y="1061517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 buffer C</a:t>
              </a:r>
              <a:endParaRPr lang="en-US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543348">
              <a:off x="4267551" y="1054462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 buffer D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543348">
              <a:off x="4673717" y="1054462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Wash buffer E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543348">
              <a:off x="5181840" y="1186203"/>
              <a:ext cx="8173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1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543348">
              <a:off x="5632132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2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543348">
              <a:off x="6102969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3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8543348">
              <a:off x="6560169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4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8543348">
              <a:off x="7169769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5</a:t>
              </a:r>
              <a:endParaRPr lang="en-US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543348">
              <a:off x="7703169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6</a:t>
              </a:r>
              <a:endParaRPr 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543348">
              <a:off x="2323888" y="1048569"/>
              <a:ext cx="1051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Urea (Pellet)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8543348">
              <a:off x="8160369" y="1201482"/>
              <a:ext cx="9025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Elution 7</a:t>
              </a:r>
              <a:endParaRPr lang="en-US" sz="10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1000" y="1550312"/>
              <a:ext cx="338554" cy="4240888"/>
              <a:chOff x="381000" y="1550312"/>
              <a:chExt cx="338554" cy="424088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32296" y="55757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10</a:t>
                </a:r>
                <a:endParaRPr lang="en-US" sz="8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2296" y="54233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15</a:t>
                </a:r>
                <a:endParaRPr lang="en-US" sz="8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2296" y="49661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20</a:t>
                </a:r>
                <a:endParaRPr lang="en-US" sz="8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2296" y="48137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25</a:t>
                </a:r>
                <a:endParaRPr lang="en-US" sz="8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2296" y="45089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30</a:t>
                </a:r>
                <a:endParaRPr lang="en-US" sz="8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2296" y="39755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40</a:t>
                </a:r>
                <a:endParaRPr lang="en-US" sz="8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2296" y="35183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50</a:t>
                </a:r>
                <a:endParaRPr lang="en-US" sz="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2296" y="31373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60</a:t>
                </a:r>
                <a:endParaRPr lang="en-US" sz="8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2296" y="29087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70</a:t>
                </a:r>
                <a:endParaRPr lang="en-US" sz="8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2296" y="260395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80</a:t>
                </a:r>
                <a:endParaRPr lang="en-US" sz="8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2296" y="238851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90</a:t>
                </a:r>
                <a:endParaRPr lang="en-US" sz="8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000" y="1550312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220</a:t>
                </a:r>
                <a:endParaRPr lang="en-US" sz="8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1000" y="17657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160</a:t>
                </a:r>
                <a:endParaRPr lang="en-US" sz="8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1000" y="19943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120</a:t>
                </a:r>
                <a:endParaRPr lang="en-US" sz="8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1000" y="2299156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100</a:t>
                </a:r>
                <a:endParaRPr lang="en-US" sz="800" b="1" dirty="0"/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 rot="19380777" flipH="1">
              <a:off x="6574817" y="4364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9380777" flipH="1">
              <a:off x="2844395" y="4364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9380777" flipH="1">
              <a:off x="2383817" y="4364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9380777" flipH="1">
              <a:off x="6117617" y="4364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19380777" flipH="1">
              <a:off x="3301595" y="4364433"/>
              <a:ext cx="105788" cy="107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2297" y="5453286"/>
            <a:ext cx="8330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After treatment of 8M Urea solution, ~50% of the target protein goes to pellet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In Flow through, ~15% target protein was observed, which indicated that some lost during binding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From Elution 2, the target protein was observed and the purity is  </a:t>
            </a:r>
            <a:r>
              <a:rPr lang="en-US" sz="1400" dirty="0"/>
              <a:t>&gt;90% </a:t>
            </a:r>
          </a:p>
        </p:txBody>
      </p:sp>
    </p:spTree>
    <p:extLst>
      <p:ext uri="{BB962C8B-B14F-4D97-AF65-F5344CB8AC3E}">
        <p14:creationId xmlns:p14="http://schemas.microsoft.com/office/powerpoint/2010/main" val="16805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Specific Activity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1" y="533400"/>
            <a:ext cx="48210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Enzo protein</a:t>
            </a:r>
            <a:r>
              <a:rPr lang="en-US" sz="1400" dirty="0" smtClean="0"/>
              <a:t>: 1.5 - 2.5U/</a:t>
            </a:r>
            <a:r>
              <a:rPr lang="en-US" sz="1400" dirty="0" err="1" smtClean="0"/>
              <a:t>ug</a:t>
            </a:r>
            <a:endParaRPr lang="en-US" sz="1400" dirty="0"/>
          </a:p>
          <a:p>
            <a:r>
              <a:rPr lang="en-US" sz="1400" b="1" dirty="0" smtClean="0"/>
              <a:t>Purified protein- Arctic Express</a:t>
            </a:r>
          </a:p>
          <a:p>
            <a:r>
              <a:rPr lang="en-US" sz="1400" dirty="0" smtClean="0"/>
              <a:t>Purified protein (3mM IPTG, Clone 2, 0.5 % NP40) : 0.9787 U/</a:t>
            </a:r>
            <a:r>
              <a:rPr lang="en-US" sz="1400" dirty="0" err="1" smtClean="0"/>
              <a:t>ug</a:t>
            </a:r>
            <a:endParaRPr lang="en-US" sz="1400" dirty="0" smtClean="0"/>
          </a:p>
          <a:p>
            <a:r>
              <a:rPr lang="en-US" sz="1400" b="1" dirty="0" smtClean="0"/>
              <a:t>Purified protein-BL 21 </a:t>
            </a:r>
          </a:p>
          <a:p>
            <a:r>
              <a:rPr lang="en-US" sz="1400" dirty="0" smtClean="0"/>
              <a:t>Purified protein (3uM IPTG, 0.4% SDS): 0.1339 U/</a:t>
            </a:r>
            <a:r>
              <a:rPr lang="en-US" sz="1400" dirty="0" err="1" smtClean="0"/>
              <a:t>ug</a:t>
            </a:r>
            <a:endParaRPr lang="en-US" sz="1400" dirty="0" smtClean="0"/>
          </a:p>
          <a:p>
            <a:r>
              <a:rPr lang="en-US" sz="1400" dirty="0" smtClean="0"/>
              <a:t>Purified protein (50uM IPTG, 8M urea): 0.4134 U/</a:t>
            </a:r>
            <a:r>
              <a:rPr lang="en-US" sz="1400" dirty="0" err="1" smtClean="0"/>
              <a:t>ug</a:t>
            </a:r>
            <a:endParaRPr lang="en-US" sz="1400" dirty="0" smtClean="0"/>
          </a:p>
          <a:p>
            <a:r>
              <a:rPr lang="en-US" sz="1400" dirty="0" smtClean="0"/>
              <a:t>Purified protein (25uM IPTG, 8M urea): 0.3869 U/</a:t>
            </a:r>
            <a:r>
              <a:rPr lang="en-US" sz="1400" dirty="0" err="1" smtClean="0"/>
              <a:t>ug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" y="2209800"/>
            <a:ext cx="91439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Arctic express </a:t>
            </a:r>
            <a:r>
              <a:rPr lang="en-US" sz="1400" dirty="0" smtClean="0"/>
              <a:t>cells gives about 30% soluble protein with 0.5 % NP-40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40-45% </a:t>
            </a:r>
            <a:r>
              <a:rPr lang="en-US" sz="1400" dirty="0" smtClean="0"/>
              <a:t>purity with </a:t>
            </a:r>
            <a:r>
              <a:rPr lang="en-US" sz="1400" dirty="0" smtClean="0"/>
              <a:t>high specific activity (~1U/</a:t>
            </a:r>
            <a:r>
              <a:rPr lang="en-US" sz="1400" dirty="0" err="1" smtClean="0"/>
              <a:t>ug</a:t>
            </a:r>
            <a:r>
              <a:rPr lang="en-US" sz="1400" dirty="0" smtClean="0"/>
              <a:t>)- purified once!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There is extra protein band eluting with the target protein ~70kDa, we don’t know what it is. Because of this the overall purity is low. If this extra band is not there, the purity will be &gt;80%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To</a:t>
            </a:r>
            <a:r>
              <a:rPr lang="en-US" sz="1400" dirty="0" smtClean="0"/>
              <a:t> </a:t>
            </a:r>
            <a:r>
              <a:rPr lang="en-US" sz="1400" dirty="0" smtClean="0"/>
              <a:t>get better idea, we might have to screen more clones to see if others have better </a:t>
            </a:r>
            <a:r>
              <a:rPr lang="en-US" sz="1400" dirty="0" smtClean="0"/>
              <a:t>expression and subsequent purity data.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We have dye which binds specifically to His-tag. We will use this to see if the higher molecular band also contain His-tag or not. In any case, we have to find out why this band is eluting with the target protein? Is Chaperon 60 binding to Sirt3 and co-eluting (a speculation)?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Urea method </a:t>
            </a:r>
            <a:r>
              <a:rPr lang="en-US" sz="1400" dirty="0" smtClean="0"/>
              <a:t>increase the purity of protein to &gt; 90%. The results from this method is </a:t>
            </a:r>
            <a:r>
              <a:rPr lang="en-US" sz="1400" b="1" dirty="0" smtClean="0"/>
              <a:t>reproducible.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Specific activity was increased compare to 0.4% SDS method. However, the value is still relative low compare to Enzo’s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use of high concentration of Urea might damage some of the target protein.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Decrease the Urea concentration to eliminate the damage from use of urea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1M to 8M Urea can be applied (need to discuss within the group)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There is 50% lost during urea treatment step (50% of protein was in the pellet after urea treatment).</a:t>
            </a:r>
            <a:r>
              <a:rPr lang="en-US" sz="1400" dirty="0"/>
              <a:t> Therefore, further modification of the protocol of urea treatment is needed,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Increase </a:t>
            </a:r>
            <a:r>
              <a:rPr lang="en-US" sz="1400" dirty="0"/>
              <a:t>the incubation time </a:t>
            </a:r>
            <a:r>
              <a:rPr lang="en-US" sz="1400" dirty="0" smtClean="0"/>
              <a:t>with urea from </a:t>
            </a:r>
            <a:r>
              <a:rPr lang="en-US" sz="1400" dirty="0"/>
              <a:t>5 min to 10 – 15 min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/>
              <a:t>Put the sample on rocker Instead of staying on 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721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626</Words>
  <Application>Microsoft Office PowerPoint</Application>
  <PresentationFormat>On-screen Show (4:3)</PresentationFormat>
  <Paragraphs>105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Alok Upadhyay</cp:lastModifiedBy>
  <cp:revision>7</cp:revision>
  <dcterms:created xsi:type="dcterms:W3CDTF">2015-10-09T16:49:09Z</dcterms:created>
  <dcterms:modified xsi:type="dcterms:W3CDTF">2015-10-09T19:44:37Z</dcterms:modified>
</cp:coreProperties>
</file>