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5CD22-8C46-4B44-8372-2FA4DC8CCC6F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AB63-3B10-4517-AE4F-1C15C1036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077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5CD22-8C46-4B44-8372-2FA4DC8CCC6F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AB63-3B10-4517-AE4F-1C15C1036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32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5CD22-8C46-4B44-8372-2FA4DC8CCC6F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AB63-3B10-4517-AE4F-1C15C1036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981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5CD22-8C46-4B44-8372-2FA4DC8CCC6F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AB63-3B10-4517-AE4F-1C15C1036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551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5CD22-8C46-4B44-8372-2FA4DC8CCC6F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AB63-3B10-4517-AE4F-1C15C1036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44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5CD22-8C46-4B44-8372-2FA4DC8CCC6F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AB63-3B10-4517-AE4F-1C15C1036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15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5CD22-8C46-4B44-8372-2FA4DC8CCC6F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AB63-3B10-4517-AE4F-1C15C1036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039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5CD22-8C46-4B44-8372-2FA4DC8CCC6F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AB63-3B10-4517-AE4F-1C15C1036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508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5CD22-8C46-4B44-8372-2FA4DC8CCC6F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AB63-3B10-4517-AE4F-1C15C1036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20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5CD22-8C46-4B44-8372-2FA4DC8CCC6F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AB63-3B10-4517-AE4F-1C15C1036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253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5CD22-8C46-4B44-8372-2FA4DC8CCC6F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5AB63-3B10-4517-AE4F-1C15C1036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690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5CD22-8C46-4B44-8372-2FA4DC8CCC6F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5AB63-3B10-4517-AE4F-1C15C1036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467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886" y="0"/>
            <a:ext cx="91331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/>
              <a:t>RC: Please </a:t>
            </a:r>
            <a:r>
              <a:rPr lang="en-US" b="1" u="sng" dirty="0"/>
              <a:t>also reply regarding reported Km of sirt3 in literature where it was highly pure and the substrate used. </a:t>
            </a:r>
            <a:r>
              <a:rPr lang="en-US" b="1" u="sng" dirty="0" smtClean="0"/>
              <a:t>Also </a:t>
            </a:r>
            <a:r>
              <a:rPr lang="en-US" b="1" u="sng" dirty="0"/>
              <a:t>indicate how much enzyme </a:t>
            </a:r>
            <a:r>
              <a:rPr lang="en-US" b="1" u="sng" dirty="0" err="1"/>
              <a:t>soln</a:t>
            </a:r>
            <a:r>
              <a:rPr lang="en-US" b="1" u="sng" dirty="0"/>
              <a:t> was used since as I understand that may give us some idea of its specific activity. </a:t>
            </a:r>
            <a:r>
              <a:rPr lang="en-US" b="1" u="sng" dirty="0" smtClean="0"/>
              <a:t>Finally</a:t>
            </a:r>
            <a:r>
              <a:rPr lang="en-US" b="1" u="sng" dirty="0"/>
              <a:t>, the activity assay used</a:t>
            </a:r>
            <a:r>
              <a:rPr lang="en-US" b="1" u="sng" dirty="0" smtClean="0"/>
              <a:t>.</a:t>
            </a:r>
          </a:p>
          <a:p>
            <a:endParaRPr lang="en-US" b="1" u="sng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1066800"/>
            <a:ext cx="91222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XG:  </a:t>
            </a:r>
          </a:p>
        </p:txBody>
      </p:sp>
      <p:sp>
        <p:nvSpPr>
          <p:cNvPr id="5" name="Rectangle 4"/>
          <p:cNvSpPr/>
          <p:nvPr/>
        </p:nvSpPr>
        <p:spPr>
          <a:xfrm>
            <a:off x="-21771" y="6324600"/>
            <a:ext cx="89916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/>
              <a:t>[1] </a:t>
            </a:r>
            <a:r>
              <a:rPr lang="en-US" sz="1000" i="1" dirty="0"/>
              <a:t>Crystal Structures of Human SIRT3 Displaying Substrate-induced Conformational Changes. L. </a:t>
            </a:r>
            <a:r>
              <a:rPr lang="en-US" sz="1000" i="1" dirty="0" err="1"/>
              <a:t>Jin</a:t>
            </a:r>
            <a:r>
              <a:rPr lang="en-US" sz="1000" i="1" dirty="0"/>
              <a:t>, W. Wei et al. JBC 284 (2009) 24394-24405</a:t>
            </a:r>
            <a:r>
              <a:rPr lang="en-US" sz="1000" i="1" dirty="0" smtClean="0"/>
              <a:t>.</a:t>
            </a:r>
          </a:p>
          <a:p>
            <a:r>
              <a:rPr lang="en-US" sz="1000" dirty="0" smtClean="0"/>
              <a:t>[2]</a:t>
            </a:r>
            <a:r>
              <a:rPr lang="en-US" sz="1000" i="1" dirty="0" smtClean="0"/>
              <a:t> </a:t>
            </a:r>
            <a:r>
              <a:rPr lang="en-US" sz="1000" i="1" dirty="0"/>
              <a:t>Ex-527 inhibits </a:t>
            </a:r>
            <a:r>
              <a:rPr lang="en-US" sz="1000" i="1" dirty="0" err="1"/>
              <a:t>Sirtuins</a:t>
            </a:r>
            <a:r>
              <a:rPr lang="en-US" sz="1000" i="1" dirty="0"/>
              <a:t> by exploiting their </a:t>
            </a:r>
            <a:r>
              <a:rPr lang="en-US" sz="1000" i="1" dirty="0" smtClean="0"/>
              <a:t>unique NAD</a:t>
            </a:r>
            <a:r>
              <a:rPr lang="en-US" sz="1000" i="1" dirty="0"/>
              <a:t>+-dependent deacetylation </a:t>
            </a:r>
            <a:r>
              <a:rPr lang="en-US" sz="1000" i="1" dirty="0" smtClean="0"/>
              <a:t>mechanism. M. </a:t>
            </a:r>
            <a:r>
              <a:rPr lang="en-US" sz="1000" i="1" dirty="0" err="1" smtClean="0"/>
              <a:t>Gertz</a:t>
            </a:r>
            <a:r>
              <a:rPr lang="en-US" sz="1000" i="1" dirty="0" smtClean="0"/>
              <a:t>, F. Fischer et al. PNAS (2013) E2772-E2781.</a:t>
            </a:r>
          </a:p>
          <a:p>
            <a:r>
              <a:rPr lang="en-US" sz="1000" dirty="0" smtClean="0"/>
              <a:t>[3] </a:t>
            </a:r>
            <a:r>
              <a:rPr lang="en-US" sz="1000" i="1" dirty="0"/>
              <a:t>A Novel Continuous Assay for the </a:t>
            </a:r>
            <a:r>
              <a:rPr lang="en-US" sz="1000" i="1" dirty="0" err="1"/>
              <a:t>Deacylase</a:t>
            </a:r>
            <a:r>
              <a:rPr lang="en-US" sz="1000" i="1" dirty="0"/>
              <a:t> </a:t>
            </a:r>
            <a:r>
              <a:rPr lang="en-US" sz="1000" i="1" dirty="0" err="1"/>
              <a:t>Sirtuin</a:t>
            </a:r>
            <a:r>
              <a:rPr lang="en-US" sz="1000" i="1" dirty="0"/>
              <a:t> 5 and </a:t>
            </a:r>
            <a:r>
              <a:rPr lang="en-US" sz="1000" i="1" dirty="0" smtClean="0"/>
              <a:t>Other Deacetylases. C. </a:t>
            </a:r>
            <a:r>
              <a:rPr lang="en-US" sz="1000" i="1" dirty="0" err="1" smtClean="0"/>
              <a:t>Roessler</a:t>
            </a:r>
            <a:r>
              <a:rPr lang="en-US" sz="1000" i="1" dirty="0" smtClean="0"/>
              <a:t>, et al. J. Med. Chem. 58(2015) 7217-7223.</a:t>
            </a:r>
            <a:endParaRPr lang="en-US" sz="1000" i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48898"/>
              </p:ext>
            </p:extLst>
          </p:nvPr>
        </p:nvGraphicFramePr>
        <p:xfrm>
          <a:off x="381000" y="1121310"/>
          <a:ext cx="8741229" cy="3526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1972"/>
                <a:gridCol w="2133600"/>
                <a:gridCol w="2438400"/>
                <a:gridCol w="2547257"/>
              </a:tblGrid>
              <a:tr h="315645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2009 JBC</a:t>
                      </a:r>
                      <a:r>
                        <a:rPr lang="en-US" sz="1400" b="0" baseline="30000" dirty="0" smtClean="0">
                          <a:solidFill>
                            <a:schemeClr val="tx1"/>
                          </a:solidFill>
                        </a:rPr>
                        <a:t> [1]</a:t>
                      </a:r>
                      <a:endParaRPr lang="en-US" sz="1400" b="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2013 PNAS </a:t>
                      </a:r>
                      <a:r>
                        <a:rPr lang="en-US" sz="1400" b="0" baseline="30000" dirty="0" smtClean="0">
                          <a:solidFill>
                            <a:schemeClr val="tx1"/>
                          </a:solidFill>
                        </a:rPr>
                        <a:t>[2]</a:t>
                      </a:r>
                      <a:endParaRPr lang="en-US" sz="1400" b="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2015 J Med. Chem.</a:t>
                      </a:r>
                      <a:r>
                        <a:rPr lang="en-US" sz="1400" b="0" baseline="30000" dirty="0" smtClean="0">
                          <a:solidFill>
                            <a:schemeClr val="tx1"/>
                          </a:solidFill>
                        </a:rPr>
                        <a:t>[3]</a:t>
                      </a:r>
                      <a:endParaRPr lang="en-US" sz="1400" b="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305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K</a:t>
                      </a:r>
                      <a:r>
                        <a:rPr lang="en-US" sz="1400" baseline="-25000" dirty="0" smtClean="0"/>
                        <a:t>m, NAD+</a:t>
                      </a:r>
                      <a:endParaRPr lang="en-US" sz="1400" baseline="-25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600uM for SIRT3(102-399) </a:t>
                      </a:r>
                    </a:p>
                    <a:p>
                      <a:pPr algn="ctr"/>
                      <a:r>
                        <a:rPr lang="en-US" sz="1400" dirty="0" smtClean="0"/>
                        <a:t>598uM for SIRT3 (118-399)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350 </a:t>
                      </a:r>
                      <a:r>
                        <a:rPr lang="en-US" sz="1400" dirty="0" err="1" smtClean="0"/>
                        <a:t>uM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4.1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uM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305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Enzyme purity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&gt;95% for SIRT3 (118-399)</a:t>
                      </a:r>
                    </a:p>
                    <a:p>
                      <a:pPr algn="ctr"/>
                      <a:r>
                        <a:rPr lang="en-US" sz="1400" dirty="0" smtClean="0"/>
                        <a:t>&gt;98% for SIRT3(102-399) 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His-</a:t>
                      </a:r>
                      <a:r>
                        <a:rPr lang="en-US" sz="1400" dirty="0" err="1" smtClean="0"/>
                        <a:t>Trx</a:t>
                      </a:r>
                      <a:r>
                        <a:rPr lang="en-US" sz="1400" baseline="0" dirty="0" smtClean="0"/>
                        <a:t> tagged SIRT3 (118-399)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Not mentioned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His-</a:t>
                      </a:r>
                      <a:r>
                        <a:rPr lang="en-US" sz="1400" dirty="0" err="1" smtClean="0"/>
                        <a:t>Trx</a:t>
                      </a:r>
                      <a:r>
                        <a:rPr lang="en-US" sz="1400" baseline="0" dirty="0" smtClean="0"/>
                        <a:t> tagged SIRT3 (118-399)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Not mentioned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305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[Enzyme] 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62.5 </a:t>
                      </a:r>
                      <a:r>
                        <a:rPr lang="en-US" sz="1400" dirty="0" err="1" smtClean="0"/>
                        <a:t>nM</a:t>
                      </a:r>
                      <a:r>
                        <a:rPr lang="en-US" sz="1400" dirty="0" smtClean="0"/>
                        <a:t> and serial diluted </a:t>
                      </a:r>
                    </a:p>
                    <a:p>
                      <a:pPr algn="ctr"/>
                      <a:r>
                        <a:rPr lang="en-US" sz="1400" dirty="0" smtClean="0"/>
                        <a:t>in a 1:2 ratio to 0.24 </a:t>
                      </a:r>
                      <a:r>
                        <a:rPr lang="en-US" sz="1400" dirty="0" err="1" smtClean="0"/>
                        <a:t>nM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2.5uM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0.001-0.1uM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56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[NAD</a:t>
                      </a:r>
                      <a:r>
                        <a:rPr lang="en-US" sz="1400" baseline="30000" dirty="0" smtClean="0"/>
                        <a:t>+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 </a:t>
                      </a:r>
                      <a:r>
                        <a:rPr lang="en-US" sz="1400" dirty="0" err="1" smtClean="0"/>
                        <a:t>mM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 </a:t>
                      </a:r>
                      <a:r>
                        <a:rPr lang="en-US" sz="1400" dirty="0" err="1" smtClean="0"/>
                        <a:t>mM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500uM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305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Substrate peptide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TRSGK</a:t>
                      </a:r>
                      <a:r>
                        <a:rPr lang="en-US" sz="1400" baseline="30000" dirty="0" smtClean="0"/>
                        <a:t>AC</a:t>
                      </a:r>
                      <a:r>
                        <a:rPr lang="en-US" sz="1400" dirty="0" smtClean="0"/>
                        <a:t>VMRRLLR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Acetyl—CoA </a:t>
                      </a:r>
                      <a:r>
                        <a:rPr lang="en-US" sz="1400" dirty="0" err="1" smtClean="0"/>
                        <a:t>synthetase</a:t>
                      </a:r>
                      <a:r>
                        <a:rPr lang="en-US" sz="1400" dirty="0" smtClean="0"/>
                        <a:t> 2 (ACS2) peptide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Abz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-GVLK(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Succ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)AY(NO</a:t>
                      </a:r>
                      <a:r>
                        <a:rPr lang="en-US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)GV-NH</a:t>
                      </a:r>
                      <a:r>
                        <a:rPr lang="en-US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400" baseline="-25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64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[Substrate peptide]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80 </a:t>
                      </a:r>
                      <a:r>
                        <a:rPr lang="en-US" sz="1400" dirty="0" err="1" smtClean="0"/>
                        <a:t>uM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500uM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5uM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305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Assay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MS based assay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Continuous assay (</a:t>
                      </a:r>
                      <a:r>
                        <a:rPr lang="en-US" sz="1400" dirty="0" err="1" smtClean="0"/>
                        <a:t>Denu</a:t>
                      </a:r>
                      <a:r>
                        <a:rPr lang="en-US" sz="1400" dirty="0" smtClean="0"/>
                        <a:t>)</a:t>
                      </a:r>
                    </a:p>
                    <a:p>
                      <a:pPr algn="ctr"/>
                      <a:r>
                        <a:rPr lang="en-US" sz="1400" dirty="0" smtClean="0"/>
                        <a:t>MS based assay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Novel continuous </a:t>
                      </a:r>
                      <a:r>
                        <a:rPr lang="en-US" sz="1200" dirty="0" smtClean="0"/>
                        <a:t>assay (</a:t>
                      </a:r>
                      <a:r>
                        <a:rPr lang="en-US" sz="1200" dirty="0" err="1" smtClean="0"/>
                        <a:t>Steegborn</a:t>
                      </a:r>
                      <a:r>
                        <a:rPr lang="en-US" sz="1200" dirty="0" smtClean="0"/>
                        <a:t>) </a:t>
                      </a:r>
                      <a:r>
                        <a:rPr lang="en-US" sz="1400" dirty="0" smtClean="0"/>
                        <a:t> HPLC based assay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76200" y="4774049"/>
            <a:ext cx="896982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Remarks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SIRT3 </a:t>
            </a:r>
            <a:r>
              <a:rPr lang="en-US" sz="1400" dirty="0"/>
              <a:t>is a NAD+-dependent deacetylation enzyme. It has NAD+ and Acetylated peptide as substrates. </a:t>
            </a:r>
            <a:r>
              <a:rPr lang="en-US" sz="1400" dirty="0" smtClean="0"/>
              <a:t>The Km value varies as  </a:t>
            </a:r>
            <a:r>
              <a:rPr lang="en-US" sz="1400" dirty="0"/>
              <a:t>SIRT3 enzyme with different </a:t>
            </a:r>
            <a:r>
              <a:rPr lang="en-US" sz="1400" dirty="0" smtClean="0"/>
              <a:t>sequence or using </a:t>
            </a:r>
            <a:r>
              <a:rPr lang="en-US" sz="1400" dirty="0"/>
              <a:t>different substrate peptide</a:t>
            </a:r>
            <a:r>
              <a:rPr lang="en-US" sz="1400" dirty="0" smtClean="0"/>
              <a:t>.</a:t>
            </a: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JBC paper claim &gt;98% pure for SIRT3 (102-399). 0.24-62.5 </a:t>
            </a:r>
            <a:r>
              <a:rPr lang="en-US" sz="1400" dirty="0" err="1" smtClean="0"/>
              <a:t>nM</a:t>
            </a:r>
            <a:r>
              <a:rPr lang="en-US" sz="1400" dirty="0" smtClean="0"/>
              <a:t> of such enzyme was used for experiments. This is an example of high purity with high activity.</a:t>
            </a:r>
          </a:p>
        </p:txBody>
      </p:sp>
    </p:spTree>
    <p:extLst>
      <p:ext uri="{BB962C8B-B14F-4D97-AF65-F5344CB8AC3E}">
        <p14:creationId xmlns:p14="http://schemas.microsoft.com/office/powerpoint/2010/main" val="375511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351</Words>
  <Application>Microsoft Office PowerPoint</Application>
  <PresentationFormat>On-screen Show (4:3)</PresentationFormat>
  <Paragraphs>45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xguan</dc:creator>
  <cp:lastModifiedBy>xguan</cp:lastModifiedBy>
  <cp:revision>2</cp:revision>
  <dcterms:created xsi:type="dcterms:W3CDTF">2016-04-22T18:50:49Z</dcterms:created>
  <dcterms:modified xsi:type="dcterms:W3CDTF">2016-04-22T18:54:32Z</dcterms:modified>
</cp:coreProperties>
</file>