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3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1" r:id="rId11"/>
    <p:sldId id="269" r:id="rId12"/>
    <p:sldId id="270" r:id="rId13"/>
    <p:sldId id="271" r:id="rId14"/>
    <p:sldId id="274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A0ABB-2722-472A-A638-003E15CA832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68A87-6ABB-4736-88D9-2061B798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2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2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9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9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2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704A9-153E-44C6-BC23-E82045751A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Expression </a:t>
            </a:r>
            <a:r>
              <a:rPr lang="en-US" sz="1200" b="1" dirty="0" smtClean="0"/>
              <a:t>•</a:t>
            </a:r>
            <a:r>
              <a:rPr lang="en-US" b="1" dirty="0" smtClean="0"/>
              <a:t> 1mM IPTG induction </a:t>
            </a:r>
            <a:r>
              <a:rPr lang="en-US" sz="1200" b="1" dirty="0"/>
              <a:t>•</a:t>
            </a:r>
            <a:r>
              <a:rPr lang="en-US" b="1" dirty="0" smtClean="0"/>
              <a:t> 8X200ml SIRT3(102-399)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295400" y="990600"/>
            <a:ext cx="6858000" cy="4702883"/>
            <a:chOff x="1295400" y="1545517"/>
            <a:chExt cx="6858000" cy="4702883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1676400"/>
              <a:ext cx="63246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460996" y="6032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10</a:t>
              </a:r>
              <a:endParaRPr lang="en-US" sz="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60996" y="58805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15</a:t>
              </a:r>
              <a:endParaRPr lang="en-US" sz="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60996" y="54995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20</a:t>
              </a:r>
              <a:endParaRPr lang="en-US" sz="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0996" y="533400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25</a:t>
              </a:r>
              <a:endParaRPr lang="en-US" sz="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60996" y="510540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30</a:t>
              </a:r>
              <a:endParaRPr lang="en-US" sz="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60996" y="457200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40</a:t>
              </a:r>
              <a:endParaRPr lang="en-US" sz="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0996" y="410164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50</a:t>
              </a:r>
              <a:endParaRPr lang="en-US" sz="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0996" y="36707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60</a:t>
              </a:r>
              <a:endParaRPr lang="en-US" sz="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0996" y="34421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70</a:t>
              </a:r>
              <a:endParaRPr lang="en-US" sz="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60996" y="311104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80</a:t>
              </a:r>
              <a:endParaRPr lang="en-US" sz="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0996" y="29087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</a:t>
              </a:r>
              <a:endParaRPr lang="en-US" sz="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09700" y="1905000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220</a:t>
              </a:r>
              <a:endParaRPr lang="en-US" sz="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9700" y="2120444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160</a:t>
              </a:r>
              <a:endParaRPr lang="en-US" sz="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09700" y="2501444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120</a:t>
              </a:r>
              <a:endParaRPr lang="en-US" sz="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09700" y="2743200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100</a:t>
              </a:r>
              <a:endParaRPr lang="en-US" sz="8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1545517"/>
              <a:ext cx="606255" cy="283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n-US" sz="1000" b="1" dirty="0" smtClean="0"/>
                <a:t>Protein </a:t>
              </a:r>
            </a:p>
            <a:p>
              <a:pPr algn="ctr">
                <a:lnSpc>
                  <a:spcPts val="700"/>
                </a:lnSpc>
              </a:pPr>
              <a:r>
                <a:rPr lang="en-US" sz="1000" b="1" dirty="0" smtClean="0"/>
                <a:t>ladder</a:t>
              </a:r>
              <a:endParaRPr lang="en-US" sz="1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92005" y="1600200"/>
              <a:ext cx="5451795" cy="182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sz="1000" b="1" dirty="0" smtClean="0"/>
                <a:t>Gel 1        Gel2        Gel3        Gel4                   un-induced                 Gel5         Gel6         Gel7        Gel8</a:t>
              </a:r>
              <a:endParaRPr lang="en-US" sz="10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4966514"/>
              <a:ext cx="6858000" cy="24660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084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756692"/>
              </p:ext>
            </p:extLst>
          </p:nvPr>
        </p:nvGraphicFramePr>
        <p:xfrm>
          <a:off x="152400" y="693992"/>
          <a:ext cx="8763001" cy="380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8431"/>
                <a:gridCol w="1548190"/>
                <a:gridCol w="1724779"/>
                <a:gridCol w="1371601"/>
              </a:tblGrid>
              <a:tr h="465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1mM IPTG induction at 30 </a:t>
                      </a:r>
                      <a:r>
                        <a:rPr lang="en-US" sz="1400" b="1" i="0" u="none" strike="noStrike" baseline="30000" dirty="0" err="1" smtClean="0">
                          <a:effectLst/>
                          <a:latin typeface="+mn-lt"/>
                        </a:rPr>
                        <a:t>o</a:t>
                      </a:r>
                      <a:r>
                        <a:rPr lang="en-US" sz="1400" b="1" i="0" u="none" strike="noStrike" dirty="0" err="1" smtClean="0">
                          <a:effectLst/>
                          <a:latin typeface="+mn-lt"/>
                        </a:rPr>
                        <a:t>C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Batch 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Batch 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Batch 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[Purified Protein], </a:t>
                      </a:r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ug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0.652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0.687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0.466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400" b="1" u="none" strike="noStrike" baseline="-25000" dirty="0" err="1">
                          <a:effectLst/>
                          <a:latin typeface="+mn-lt"/>
                        </a:rPr>
                        <a:t>Total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ml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4.17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4.51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3.74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protein, </a:t>
                      </a:r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ug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2718.8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3098.4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1742.8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 smtClean="0">
                          <a:effectLst/>
                          <a:latin typeface="+mn-lt"/>
                        </a:rPr>
                        <a:t>pmoles</a:t>
                      </a:r>
                      <a:r>
                        <a:rPr lang="en-US" sz="1400" b="1" u="none" strike="noStrike" baseline="0" dirty="0" smtClean="0">
                          <a:effectLst/>
                          <a:latin typeface="+mn-lt"/>
                        </a:rPr>
                        <a:t> produced </a:t>
                      </a:r>
                    </a:p>
                    <a:p>
                      <a:pPr algn="ctr" fontAlgn="b"/>
                      <a:r>
                        <a:rPr lang="en-US" sz="1400" b="1" u="none" strike="noStrike" baseline="0" dirty="0" smtClean="0">
                          <a:effectLst/>
                          <a:latin typeface="+mn-lt"/>
                        </a:rPr>
                        <a:t>by 20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+mn-lt"/>
                        </a:rPr>
                        <a:t>ul</a:t>
                      </a:r>
                      <a:r>
                        <a:rPr lang="en-US" sz="1400" b="1" u="none" strike="noStrike" baseline="0" dirty="0" smtClean="0">
                          <a:effectLst/>
                          <a:latin typeface="+mn-lt"/>
                        </a:rPr>
                        <a:t> enzyme in 60 min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34.8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44.2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24.0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51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Specific</a:t>
                      </a:r>
                      <a:r>
                        <a:rPr lang="en-US" sz="1400" b="1" i="0" u="none" strike="noStrike" baseline="0" dirty="0" smtClean="0">
                          <a:effectLst/>
                          <a:latin typeface="+mn-lt"/>
                        </a:rPr>
                        <a:t> activity  (U/</a:t>
                      </a:r>
                      <a:r>
                        <a:rPr lang="en-US" sz="1400" b="1" i="0" u="none" strike="noStrike" baseline="0" dirty="0" err="1" smtClean="0">
                          <a:effectLst/>
                          <a:latin typeface="+mn-lt"/>
                        </a:rPr>
                        <a:t>ug</a:t>
                      </a:r>
                      <a:r>
                        <a:rPr lang="en-US" sz="1400" b="1" i="0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200" u="sng" dirty="0" smtClean="0"/>
                        <a:t>One U= 1 </a:t>
                      </a:r>
                      <a:r>
                        <a:rPr lang="en-US" sz="1200" u="sng" dirty="0" err="1" smtClean="0"/>
                        <a:t>pmol</a:t>
                      </a:r>
                      <a:r>
                        <a:rPr lang="en-US" sz="1200" u="sng" dirty="0" smtClean="0"/>
                        <a:t>/min at 37oC, 100uM </a:t>
                      </a:r>
                      <a:r>
                        <a:rPr lang="en-US" sz="1200" u="sng" dirty="0" err="1" smtClean="0"/>
                        <a:t>FdL</a:t>
                      </a:r>
                      <a:r>
                        <a:rPr lang="en-US" sz="1200" u="sng" dirty="0" smtClean="0"/>
                        <a:t> </a:t>
                      </a:r>
                      <a:r>
                        <a:rPr lang="en-US" sz="1200" u="sng" dirty="0" err="1" smtClean="0"/>
                        <a:t>substate</a:t>
                      </a:r>
                      <a:r>
                        <a:rPr lang="en-US" sz="1200" u="sng" dirty="0" smtClean="0"/>
                        <a:t>, 1.5mM NAD+</a:t>
                      </a:r>
                      <a:endParaRPr lang="en-US" sz="1200" b="1" i="0" u="sng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0.045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0.054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0.043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Specific</a:t>
                      </a:r>
                      <a:r>
                        <a:rPr lang="en-US" sz="1400" b="1" i="0" u="none" strike="noStrike" baseline="0" dirty="0" smtClean="0">
                          <a:effectLst/>
                          <a:latin typeface="+mn-lt"/>
                        </a:rPr>
                        <a:t> activity  (U/</a:t>
                      </a:r>
                      <a:r>
                        <a:rPr lang="en-US" sz="1400" b="1" i="0" u="none" strike="noStrike" baseline="0" dirty="0" err="1" smtClean="0">
                          <a:effectLst/>
                          <a:latin typeface="+mn-lt"/>
                        </a:rPr>
                        <a:t>ug</a:t>
                      </a:r>
                      <a:r>
                        <a:rPr lang="en-US" sz="1400" b="1" i="0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200" u="sng" dirty="0" smtClean="0"/>
                        <a:t>One U= 1 </a:t>
                      </a:r>
                      <a:r>
                        <a:rPr lang="en-US" sz="1200" u="sng" dirty="0" err="1" smtClean="0"/>
                        <a:t>pmol</a:t>
                      </a:r>
                      <a:r>
                        <a:rPr lang="en-US" sz="1200" u="sng" dirty="0" smtClean="0"/>
                        <a:t>/min at 37oC, 500uM </a:t>
                      </a:r>
                      <a:r>
                        <a:rPr lang="en-US" sz="1200" u="sng" dirty="0" err="1" smtClean="0"/>
                        <a:t>FdL</a:t>
                      </a:r>
                      <a:r>
                        <a:rPr lang="en-US" sz="1200" u="sng" dirty="0" smtClean="0"/>
                        <a:t> </a:t>
                      </a:r>
                      <a:r>
                        <a:rPr lang="en-US" sz="1200" u="sng" dirty="0" err="1" smtClean="0"/>
                        <a:t>substate</a:t>
                      </a:r>
                      <a:r>
                        <a:rPr lang="en-US" sz="1200" u="sng" dirty="0" smtClean="0"/>
                        <a:t>, 500uM  NAD+</a:t>
                      </a:r>
                      <a:endParaRPr lang="en-US" sz="1200" b="1" i="0" u="sng" strike="noStrike" dirty="0" smtClean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0.125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0.151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0.121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-74504" y="21074"/>
            <a:ext cx="2730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b="1" u="sng" dirty="0" smtClean="0"/>
              <a:t>Concentration and Activity</a:t>
            </a:r>
            <a:endParaRPr lang="en-US" b="1" u="sng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80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13193"/>
              </p:ext>
            </p:extLst>
          </p:nvPr>
        </p:nvGraphicFramePr>
        <p:xfrm>
          <a:off x="533400" y="609593"/>
          <a:ext cx="7924800" cy="4724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248653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Batch 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Batch 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Batch 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Best-fit values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Vmax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0.02938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0.02879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0.02781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Km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889.5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Std. Error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Vmax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0.0009612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0.00204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0.0001782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95% Confidence Intervals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Vmax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0.02524 to 0.03351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0.02002 to 0.03757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0.02704 to 0.02857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491.0 to 1099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185.5 to 1594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1592 to 1781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Goodness of Fit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Degrees of Freedom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 square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0.9961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0.9864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Absolute Sum of Squares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4.045E-07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0.000001551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3.808E-09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Sy.x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0.0004497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0.0008806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0.00004364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Constraints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 &gt; 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 &gt; 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 &gt; 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Number of points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Analyzed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21074"/>
            <a:ext cx="258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b="1" u="sng" dirty="0" err="1" smtClean="0"/>
              <a:t>Michaelis-Menten</a:t>
            </a:r>
            <a:r>
              <a:rPr lang="en-US" b="1" u="sng" dirty="0" smtClean="0"/>
              <a:t> Fitting</a:t>
            </a:r>
            <a:endParaRPr lang="en-US" b="1" u="sng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87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6334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Remarks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As planned, three batches of protein were purified.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Batch I was from 2x200ml of culture and 2 new column for purification.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Batch II was from 3X200ml of culture and 2 new column + 1 used column for purification.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Batch III was from 3X 200ml of culture and 3 used column for purification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protein concentrations of Batch I and II are comparable.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enzyme activity among the batches vary not much. The “</a:t>
            </a:r>
            <a:r>
              <a:rPr lang="en-US" b="1" dirty="0" smtClean="0"/>
              <a:t>U</a:t>
            </a:r>
            <a:r>
              <a:rPr lang="en-US" dirty="0" smtClean="0"/>
              <a:t>” was newly defined as </a:t>
            </a:r>
          </a:p>
          <a:p>
            <a:r>
              <a:rPr lang="en-US" u="sng" dirty="0" smtClean="0"/>
              <a:t>One </a:t>
            </a:r>
            <a:r>
              <a:rPr lang="en-US" u="sng" dirty="0"/>
              <a:t>U= 1 </a:t>
            </a:r>
            <a:r>
              <a:rPr lang="en-US" u="sng" dirty="0" err="1"/>
              <a:t>pmol</a:t>
            </a:r>
            <a:r>
              <a:rPr lang="en-US" u="sng" dirty="0"/>
              <a:t>/min at 37oC, 100uM </a:t>
            </a:r>
            <a:r>
              <a:rPr lang="en-US" u="sng" dirty="0" err="1"/>
              <a:t>FdL</a:t>
            </a:r>
            <a:r>
              <a:rPr lang="en-US" u="sng" dirty="0"/>
              <a:t> </a:t>
            </a:r>
            <a:r>
              <a:rPr lang="en-US" u="sng" dirty="0" err="1"/>
              <a:t>substate</a:t>
            </a:r>
            <a:r>
              <a:rPr lang="en-US" u="sng" dirty="0"/>
              <a:t>, 1.5mM NAD</a:t>
            </a:r>
            <a:r>
              <a:rPr lang="en-US" u="sng" dirty="0" smtClean="0"/>
              <a:t>+. </a:t>
            </a:r>
          </a:p>
          <a:p>
            <a:endParaRPr lang="en-US" b="1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Km and Vmax of Batch I and II were comparable. The km and Vmax for Batch III was off. The used column may not perform well so that direct the batch III enzyme have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Lower concentration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Relatively low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7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" y="76200"/>
            <a:ext cx="277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Comparison to Old Batches</a:t>
            </a:r>
            <a:endParaRPr lang="en-US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79580"/>
              </p:ext>
            </p:extLst>
          </p:nvPr>
        </p:nvGraphicFramePr>
        <p:xfrm>
          <a:off x="228600" y="838202"/>
          <a:ext cx="8686800" cy="5410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  <a:gridCol w="1447800"/>
                <a:gridCol w="1371600"/>
                <a:gridCol w="1295400"/>
                <a:gridCol w="1295400"/>
                <a:gridCol w="1295400"/>
              </a:tblGrid>
              <a:tr h="380998"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Michaelis-Menten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</a:t>
                      </a:r>
                      <a:r>
                        <a:rPr lang="en-US" sz="1400" b="0" i="1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</a:t>
                      </a:r>
                      <a:r>
                        <a:rPr lang="en-US" sz="14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enzyme</a:t>
                      </a:r>
                      <a:endParaRPr lang="en-US" sz="14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Old_Batch</a:t>
                      </a:r>
                      <a:r>
                        <a:rPr lang="en-US" sz="1400" b="1" u="none" strike="noStrike" dirty="0">
                          <a:effectLst/>
                        </a:rPr>
                        <a:t> 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Old_Batch</a:t>
                      </a:r>
                      <a:r>
                        <a:rPr lang="en-US" sz="1400" b="1" u="none" strike="noStrike" dirty="0">
                          <a:effectLst/>
                        </a:rPr>
                        <a:t> 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New_Batch</a:t>
                      </a:r>
                      <a:r>
                        <a:rPr lang="en-US" sz="1400" b="1" u="none" strike="noStrike" dirty="0">
                          <a:effectLst/>
                        </a:rPr>
                        <a:t> 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New_Batch</a:t>
                      </a:r>
                      <a:r>
                        <a:rPr lang="en-US" sz="1400" b="1" u="none" strike="noStrike" dirty="0">
                          <a:effectLst/>
                        </a:rPr>
                        <a:t> 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New_Batch</a:t>
                      </a:r>
                      <a:r>
                        <a:rPr lang="en-US" sz="1400" b="1" u="none" strike="noStrike" dirty="0">
                          <a:effectLst/>
                        </a:rPr>
                        <a:t> 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Best-fit values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Vmax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0.04357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0.03256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0.02938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0.02879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0.02781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Km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924.8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813.3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795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889.5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1687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Std. 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Vmax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0.005317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0.001189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0.0009612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0.00204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0.0001782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70.64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95% Confidence Intervals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Vmax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0.02070 to 0.06645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0.02744 to 0.03768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0.02524 to 0.03351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0.02002 to 0.03757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0.02704 to 0.02857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 to 1883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549.3 to 1077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491.0 to 1099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185.5 to 1594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1592 to 1781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Goodness of Fit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Degrees of Freedom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 square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0.9863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0.9985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0.9961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0.9864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Absolute Sum of Squares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0.00000279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1.828E-07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4.045E-07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0.000001551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3.808E-09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Sy.x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0.001181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0.0003023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0.0004497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0.0008806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0.00004364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Constraints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Km &gt; 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 &gt; 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 &gt; 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 &gt; 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Km &gt; 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Number of points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Analyzed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44" marR="5144" marT="5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9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96806"/>
              </p:ext>
            </p:extLst>
          </p:nvPr>
        </p:nvGraphicFramePr>
        <p:xfrm>
          <a:off x="1524000" y="914400"/>
          <a:ext cx="6096001" cy="5162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9059"/>
                <a:gridCol w="1749380"/>
                <a:gridCol w="1807562"/>
              </a:tblGrid>
              <a:tr h="375881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Michaelis-Menten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 err="1">
                          <a:effectLst/>
                        </a:rPr>
                        <a:t>SM_Batch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2 (</a:t>
                      </a:r>
                      <a:r>
                        <a:rPr lang="en-US" sz="1400" b="0" i="1" u="sng" strike="noStrike" dirty="0" smtClean="0">
                          <a:effectLst/>
                        </a:rPr>
                        <a:t>25ul</a:t>
                      </a:r>
                      <a:r>
                        <a:rPr lang="en-US" sz="1400" b="1" u="none" strike="noStrike" dirty="0" smtClean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 err="1">
                          <a:effectLst/>
                        </a:rPr>
                        <a:t>SM_Batch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4 (</a:t>
                      </a:r>
                      <a:r>
                        <a:rPr lang="en-US" sz="1400" b="0" i="1" u="sng" strike="noStrike" dirty="0" smtClean="0">
                          <a:effectLst/>
                        </a:rPr>
                        <a:t>40ul</a:t>
                      </a:r>
                      <a:r>
                        <a:rPr lang="en-US" sz="1400" b="1" u="none" strike="noStrike" dirty="0" smtClean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Best-fit values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Vmax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0.0817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0.03425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2180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Std. 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Vmax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0.004552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0.003223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221.1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310.9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95% Confidence Intervals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Vmax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0.06211 to 0.1013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-0.006708 to 0.07521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1153 to 3055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0.0 to 6131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913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Goodness of Fit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Degrees of Freedom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R square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0.9979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0.9988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7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Absolute Sum of Squares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1.54E-06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4.81E-08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Sy.x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0.0008763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0.0002194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245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Constraints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Km &gt; 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Km &gt; 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245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Number of points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Analyzed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8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009" y="858016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cv% analysis (K</a:t>
            </a:r>
            <a:r>
              <a:rPr lang="en-US" b="1" baseline="-25000" dirty="0" smtClean="0"/>
              <a:t>m, NAD+</a:t>
            </a:r>
            <a:r>
              <a:rPr lang="en-US" b="1" dirty="0" smtClean="0"/>
              <a:t>)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040480"/>
              </p:ext>
            </p:extLst>
          </p:nvPr>
        </p:nvGraphicFramePr>
        <p:xfrm>
          <a:off x="304801" y="1447800"/>
          <a:ext cx="8153401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799"/>
                <a:gridCol w="1295400"/>
                <a:gridCol w="1246763"/>
                <a:gridCol w="1387813"/>
                <a:gridCol w="1387813"/>
                <a:gridCol w="1387813"/>
              </a:tblGrid>
              <a:tr h="285750"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err="1" smtClean="0">
                          <a:effectLst/>
                          <a:latin typeface="+mn-lt"/>
                        </a:rPr>
                        <a:t>Old_Batch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 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err="1" smtClean="0">
                          <a:effectLst/>
                          <a:latin typeface="+mn-lt"/>
                        </a:rPr>
                        <a:t>Old_Batch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 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err="1" smtClean="0">
                          <a:effectLst/>
                          <a:latin typeface="+mn-lt"/>
                        </a:rPr>
                        <a:t>New_Batch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 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err="1" smtClean="0">
                          <a:effectLst/>
                          <a:latin typeface="+mn-lt"/>
                        </a:rPr>
                        <a:t>New_Batch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 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err="1" smtClean="0">
                          <a:effectLst/>
                          <a:latin typeface="+mn-lt"/>
                        </a:rPr>
                        <a:t>New_Batch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 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 smtClean="0"/>
                        <a:t>K</a:t>
                      </a:r>
                      <a:r>
                        <a:rPr lang="en-US" sz="1400" b="1" baseline="-25000" dirty="0" smtClean="0"/>
                        <a:t>m, NAD+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Std. </a:t>
                      </a:r>
                      <a:r>
                        <a:rPr lang="en-US" sz="1400" b="1" u="none" strike="noStrike" dirty="0" err="1" smtClean="0">
                          <a:effectLst/>
                          <a:latin typeface="+mn-lt"/>
                        </a:rPr>
                        <a:t>Error_</a:t>
                      </a:r>
                      <a:r>
                        <a:rPr lang="en-US" sz="1400" b="1" dirty="0" err="1" smtClean="0"/>
                        <a:t>K</a:t>
                      </a:r>
                      <a:r>
                        <a:rPr lang="en-US" sz="1400" b="1" baseline="-25000" dirty="0" err="1" smtClean="0"/>
                        <a:t>m</a:t>
                      </a:r>
                      <a:r>
                        <a:rPr lang="en-US" sz="1400" b="1" baseline="-25000" dirty="0" smtClean="0"/>
                        <a:t>, NAD+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cv%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91721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Remarks</a:t>
            </a:r>
          </a:p>
          <a:p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Data were taken from MM-fitting for control experiments in assay buffer </a:t>
            </a:r>
            <a:r>
              <a:rPr lang="en-US" sz="1400" dirty="0" smtClean="0"/>
              <a:t>for different batches of in-house enzyme.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Km from Old Batches I and II are comparable to New Batches I and II.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Km from XG New Batch III is off, may be due to the use of old column for purification.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Km from Sudipto Batch 2 and 4 </a:t>
            </a:r>
            <a:r>
              <a:rPr lang="en-US" sz="1400" dirty="0" smtClean="0"/>
              <a:t>was in the same range of XG new batch III. Sudipto mentioned that He use the old column for </a:t>
            </a:r>
            <a:r>
              <a:rPr lang="en-US" sz="1400" dirty="0" err="1" smtClean="0"/>
              <a:t>SM_batch</a:t>
            </a:r>
            <a:r>
              <a:rPr lang="en-US" sz="1400" dirty="0" smtClean="0"/>
              <a:t> </a:t>
            </a:r>
            <a:r>
              <a:rPr lang="en-US" sz="1400" smtClean="0"/>
              <a:t>4 purification.</a:t>
            </a:r>
            <a:endParaRPr lang="en-US" sz="1400" dirty="0" smtClean="0"/>
          </a:p>
          <a:p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33909" y="6446477"/>
                <a:ext cx="3610091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/>
                        </a:rPr>
                        <m:t>𝐶𝑜𝑒𝑓𝑓𝑖𝑐𝑖𝑒𝑛𝑡</m:t>
                      </m:r>
                      <m:r>
                        <a:rPr lang="en-US" sz="1000" b="0" i="1" smtClean="0">
                          <a:latin typeface="Cambria Math"/>
                        </a:rPr>
                        <m:t> </m:t>
                      </m:r>
                      <m:r>
                        <a:rPr lang="en-US" sz="1000" b="0" i="1" smtClean="0">
                          <a:latin typeface="Cambria Math"/>
                        </a:rPr>
                        <m:t>𝑜𝑓</m:t>
                      </m:r>
                      <m:r>
                        <a:rPr lang="en-US" sz="1000" b="0" i="1" smtClean="0">
                          <a:latin typeface="Cambria Math"/>
                        </a:rPr>
                        <m:t> </m:t>
                      </m:r>
                      <m:r>
                        <a:rPr lang="en-US" sz="1000" b="0" i="1" smtClean="0">
                          <a:latin typeface="Cambria Math"/>
                        </a:rPr>
                        <m:t>𝑣𝑎𝑟𝑖𝑎𝑡𝑖𝑜𝑛</m:t>
                      </m:r>
                      <m:r>
                        <a:rPr lang="en-US" sz="1000" b="0" i="1" smtClean="0">
                          <a:latin typeface="Cambria Math"/>
                        </a:rPr>
                        <m:t>:</m:t>
                      </m:r>
                      <m:r>
                        <a:rPr lang="en-US" sz="1000" b="0" i="1" smtClean="0">
                          <a:latin typeface="Cambria Math"/>
                        </a:rPr>
                        <m:t>𝑐𝑣</m:t>
                      </m:r>
                      <m:r>
                        <a:rPr lang="en-US" sz="1000" b="0" i="1" smtClean="0">
                          <a:latin typeface="Cambria Math"/>
                        </a:rPr>
                        <m:t>%=</m:t>
                      </m:r>
                      <m:f>
                        <m:f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𝑆𝑡𝑎𝑛𝑑𝑎𝑟𝑑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𝑑𝑒𝑣𝑖𝑎𝑡𝑖𝑜𝑛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/>
                            </a:rPr>
                            <m:t>𝑚𝑒𝑎𝑛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  <a:ea typeface="Cambria Math"/>
                        </a:rPr>
                        <m:t>×100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09" y="6446477"/>
                <a:ext cx="3610091" cy="384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6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543348">
            <a:off x="468835" y="75318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1019388" y="92003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 rot="18543348">
            <a:off x="1360525" y="805696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 rot="18543348">
            <a:off x="2500718" y="7496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 rot="18543348">
            <a:off x="2957918" y="876003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 rot="18543348">
            <a:off x="5137659" y="899218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 rot="18543348">
            <a:off x="5581204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 rot="18543348">
            <a:off x="6114604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8543348">
            <a:off x="6648004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8543348">
            <a:off x="7181404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8543348">
            <a:off x="7714804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8543348">
            <a:off x="1954523" y="786855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-10103"/>
            <a:ext cx="24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IPTG </a:t>
            </a:r>
            <a:r>
              <a:rPr lang="en-US" sz="1400" b="1" dirty="0" smtClean="0"/>
              <a:t>induction_8M Urea</a:t>
            </a:r>
          </a:p>
          <a:p>
            <a:r>
              <a:rPr lang="en-US" sz="1400" b="1" dirty="0" smtClean="0"/>
              <a:t>03.09.16_Gel 1</a:t>
            </a:r>
            <a:endParaRPr lang="en-US" sz="1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2287"/>
            <a:ext cx="846983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 rot="18543348">
            <a:off x="3466152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25" name="TextBox 24"/>
          <p:cNvSpPr txBox="1"/>
          <p:nvPr/>
        </p:nvSpPr>
        <p:spPr>
          <a:xfrm rot="18543348">
            <a:off x="4024718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27" name="TextBox 26"/>
          <p:cNvSpPr txBox="1"/>
          <p:nvPr/>
        </p:nvSpPr>
        <p:spPr>
          <a:xfrm rot="18543348">
            <a:off x="4558118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20183" y="570592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&gt;95%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3471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543348">
            <a:off x="468835" y="75318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973447" y="92003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 rot="18543348">
            <a:off x="1314584" y="805696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 rot="18543348">
            <a:off x="2336683" y="7496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 rot="18543348">
            <a:off x="2717683" y="876003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 rot="18543348">
            <a:off x="4821224" y="899218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 rot="18543348">
            <a:off x="52626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 rot="18543348">
            <a:off x="6114604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8543348">
            <a:off x="6648004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8543348">
            <a:off x="7181404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8543348">
            <a:off x="7714804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8543348">
            <a:off x="1882290" y="786855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-10103"/>
            <a:ext cx="24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IPTG </a:t>
            </a:r>
            <a:r>
              <a:rPr lang="en-US" sz="1400" b="1" dirty="0" smtClean="0"/>
              <a:t>induction_8M Urea</a:t>
            </a:r>
          </a:p>
          <a:p>
            <a:r>
              <a:rPr lang="en-US" sz="1400" b="1" dirty="0" smtClean="0"/>
              <a:t>03.09.16_Gel 2</a:t>
            </a:r>
            <a:endParaRPr lang="en-US" sz="1400" b="1" dirty="0" smtClean="0"/>
          </a:p>
        </p:txBody>
      </p:sp>
      <p:sp>
        <p:nvSpPr>
          <p:cNvPr id="24" name="TextBox 23"/>
          <p:cNvSpPr txBox="1"/>
          <p:nvPr/>
        </p:nvSpPr>
        <p:spPr>
          <a:xfrm rot="18543348">
            <a:off x="3251083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25" name="TextBox 24"/>
          <p:cNvSpPr txBox="1"/>
          <p:nvPr/>
        </p:nvSpPr>
        <p:spPr>
          <a:xfrm rot="18543348">
            <a:off x="3708283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27" name="TextBox 26"/>
          <p:cNvSpPr txBox="1"/>
          <p:nvPr/>
        </p:nvSpPr>
        <p:spPr>
          <a:xfrm rot="18543348">
            <a:off x="4241683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5" y="1295400"/>
            <a:ext cx="843173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120183" y="570592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&gt;95%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9301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543348">
            <a:off x="5551177" y="796276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474353" y="92003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 rot="18543348">
            <a:off x="815490" y="805696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 rot="18543348">
            <a:off x="1955683" y="7496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 rot="18543348">
            <a:off x="2412883" y="876003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 rot="18543348">
            <a:off x="4516424" y="899218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 rot="18543348">
            <a:off x="4957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 rot="18543348">
            <a:off x="60246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8543348">
            <a:off x="65580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8543348">
            <a:off x="709356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8543348">
            <a:off x="7624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8543348">
            <a:off x="1409488" y="786855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-10103"/>
            <a:ext cx="24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IPTG </a:t>
            </a:r>
            <a:r>
              <a:rPr lang="en-US" sz="1400" b="1" dirty="0" smtClean="0"/>
              <a:t>induction_8M Urea</a:t>
            </a:r>
          </a:p>
          <a:p>
            <a:r>
              <a:rPr lang="en-US" sz="1400" b="1" dirty="0" smtClean="0"/>
              <a:t>03.10.16_Gel 3</a:t>
            </a:r>
            <a:endParaRPr lang="en-US" sz="1400" b="1" dirty="0" smtClean="0"/>
          </a:p>
        </p:txBody>
      </p:sp>
      <p:sp>
        <p:nvSpPr>
          <p:cNvPr id="24" name="TextBox 23"/>
          <p:cNvSpPr txBox="1"/>
          <p:nvPr/>
        </p:nvSpPr>
        <p:spPr>
          <a:xfrm rot="18543348">
            <a:off x="2921117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25" name="TextBox 24"/>
          <p:cNvSpPr txBox="1"/>
          <p:nvPr/>
        </p:nvSpPr>
        <p:spPr>
          <a:xfrm rot="18543348">
            <a:off x="3403483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1" y="1295400"/>
            <a:ext cx="844656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 rot="18543348">
            <a:off x="3936883" y="9020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570592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&gt;95%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9301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-10103"/>
            <a:ext cx="24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IPTG </a:t>
            </a:r>
            <a:r>
              <a:rPr lang="en-US" sz="1400" b="1" dirty="0" smtClean="0"/>
              <a:t>induction_8M Urea</a:t>
            </a:r>
          </a:p>
          <a:p>
            <a:r>
              <a:rPr lang="en-US" sz="1400" b="1" dirty="0" smtClean="0"/>
              <a:t>03.10.16_Gel 4</a:t>
            </a:r>
            <a:endParaRPr lang="en-US" sz="1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6983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 rot="18543348">
            <a:off x="5551177" y="796276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22" name="TextBox 21"/>
          <p:cNvSpPr txBox="1"/>
          <p:nvPr/>
        </p:nvSpPr>
        <p:spPr>
          <a:xfrm rot="18543348">
            <a:off x="474353" y="92003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23" name="TextBox 22"/>
          <p:cNvSpPr txBox="1"/>
          <p:nvPr/>
        </p:nvSpPr>
        <p:spPr>
          <a:xfrm rot="18543348">
            <a:off x="815490" y="805696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26" name="TextBox 25"/>
          <p:cNvSpPr txBox="1"/>
          <p:nvPr/>
        </p:nvSpPr>
        <p:spPr>
          <a:xfrm rot="18543348">
            <a:off x="1955683" y="7496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</a:t>
            </a:r>
            <a:endParaRPr lang="en-US" sz="1000" b="1" dirty="0"/>
          </a:p>
        </p:txBody>
      </p:sp>
      <p:sp>
        <p:nvSpPr>
          <p:cNvPr id="28" name="TextBox 27"/>
          <p:cNvSpPr txBox="1"/>
          <p:nvPr/>
        </p:nvSpPr>
        <p:spPr>
          <a:xfrm rot="18543348">
            <a:off x="2412883" y="876003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 rot="18543348">
            <a:off x="4516424" y="899218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 rot="18543348">
            <a:off x="4957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31" name="TextBox 30"/>
          <p:cNvSpPr txBox="1"/>
          <p:nvPr/>
        </p:nvSpPr>
        <p:spPr>
          <a:xfrm rot="18543348">
            <a:off x="60246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32" name="TextBox 31"/>
          <p:cNvSpPr txBox="1"/>
          <p:nvPr/>
        </p:nvSpPr>
        <p:spPr>
          <a:xfrm rot="18543348">
            <a:off x="65580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33" name="TextBox 32"/>
          <p:cNvSpPr txBox="1"/>
          <p:nvPr/>
        </p:nvSpPr>
        <p:spPr>
          <a:xfrm rot="18543348">
            <a:off x="709356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34" name="TextBox 33"/>
          <p:cNvSpPr txBox="1"/>
          <p:nvPr/>
        </p:nvSpPr>
        <p:spPr>
          <a:xfrm rot="18543348">
            <a:off x="7624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35" name="TextBox 34"/>
          <p:cNvSpPr txBox="1"/>
          <p:nvPr/>
        </p:nvSpPr>
        <p:spPr>
          <a:xfrm rot="18543348">
            <a:off x="1409488" y="786855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 rot="18543348">
            <a:off x="2921117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 rot="18543348">
            <a:off x="3403483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8" name="TextBox 37"/>
          <p:cNvSpPr txBox="1"/>
          <p:nvPr/>
        </p:nvSpPr>
        <p:spPr>
          <a:xfrm rot="18543348">
            <a:off x="3936883" y="9020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19800" y="570592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&gt;95%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9301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-10103"/>
            <a:ext cx="24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IPTG </a:t>
            </a:r>
            <a:r>
              <a:rPr lang="en-US" sz="1400" b="1" dirty="0" smtClean="0"/>
              <a:t>induction_8M Urea</a:t>
            </a:r>
          </a:p>
          <a:p>
            <a:r>
              <a:rPr lang="en-US" sz="1400" b="1" dirty="0" smtClean="0"/>
              <a:t>03.10.16_Gel 5</a:t>
            </a:r>
            <a:endParaRPr lang="en-US" sz="1400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5" y="1295400"/>
            <a:ext cx="848487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 rot="18543348">
            <a:off x="5551177" y="796276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23" name="TextBox 22"/>
          <p:cNvSpPr txBox="1"/>
          <p:nvPr/>
        </p:nvSpPr>
        <p:spPr>
          <a:xfrm rot="18543348">
            <a:off x="474353" y="92003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26" name="TextBox 25"/>
          <p:cNvSpPr txBox="1"/>
          <p:nvPr/>
        </p:nvSpPr>
        <p:spPr>
          <a:xfrm rot="18543348">
            <a:off x="815490" y="805696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28" name="TextBox 27"/>
          <p:cNvSpPr txBox="1"/>
          <p:nvPr/>
        </p:nvSpPr>
        <p:spPr>
          <a:xfrm rot="18543348">
            <a:off x="1955683" y="7496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</a:t>
            </a:r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 rot="18543348">
            <a:off x="2412883" y="876003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 rot="18543348">
            <a:off x="4516424" y="899218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31" name="TextBox 30"/>
          <p:cNvSpPr txBox="1"/>
          <p:nvPr/>
        </p:nvSpPr>
        <p:spPr>
          <a:xfrm rot="18543348">
            <a:off x="4957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32" name="TextBox 31"/>
          <p:cNvSpPr txBox="1"/>
          <p:nvPr/>
        </p:nvSpPr>
        <p:spPr>
          <a:xfrm rot="18543348">
            <a:off x="60246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33" name="TextBox 32"/>
          <p:cNvSpPr txBox="1"/>
          <p:nvPr/>
        </p:nvSpPr>
        <p:spPr>
          <a:xfrm rot="18543348">
            <a:off x="65580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34" name="TextBox 33"/>
          <p:cNvSpPr txBox="1"/>
          <p:nvPr/>
        </p:nvSpPr>
        <p:spPr>
          <a:xfrm rot="18543348">
            <a:off x="709356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35" name="TextBox 34"/>
          <p:cNvSpPr txBox="1"/>
          <p:nvPr/>
        </p:nvSpPr>
        <p:spPr>
          <a:xfrm rot="18543348">
            <a:off x="7624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 rot="18543348">
            <a:off x="1409488" y="786855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 rot="18543348">
            <a:off x="2921117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8" name="TextBox 37"/>
          <p:cNvSpPr txBox="1"/>
          <p:nvPr/>
        </p:nvSpPr>
        <p:spPr>
          <a:xfrm rot="18543348">
            <a:off x="3403483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9" name="TextBox 38"/>
          <p:cNvSpPr txBox="1"/>
          <p:nvPr/>
        </p:nvSpPr>
        <p:spPr>
          <a:xfrm rot="18543348">
            <a:off x="3936883" y="9020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19800" y="570592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&gt;95%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9301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-10103"/>
            <a:ext cx="24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IPTG </a:t>
            </a:r>
            <a:r>
              <a:rPr lang="en-US" sz="1400" b="1" dirty="0" smtClean="0"/>
              <a:t>induction_8M Urea</a:t>
            </a:r>
          </a:p>
          <a:p>
            <a:r>
              <a:rPr lang="en-US" sz="1400" b="1" dirty="0" smtClean="0"/>
              <a:t>03.11.16_Gel 6</a:t>
            </a:r>
            <a:endParaRPr lang="en-US" sz="14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6983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 rot="18543348">
            <a:off x="5551177" y="796276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22" name="TextBox 21"/>
          <p:cNvSpPr txBox="1"/>
          <p:nvPr/>
        </p:nvSpPr>
        <p:spPr>
          <a:xfrm rot="18543348">
            <a:off x="474353" y="92003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23" name="TextBox 22"/>
          <p:cNvSpPr txBox="1"/>
          <p:nvPr/>
        </p:nvSpPr>
        <p:spPr>
          <a:xfrm rot="18543348">
            <a:off x="815490" y="805696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26" name="TextBox 25"/>
          <p:cNvSpPr txBox="1"/>
          <p:nvPr/>
        </p:nvSpPr>
        <p:spPr>
          <a:xfrm rot="18543348">
            <a:off x="1955683" y="7496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</a:t>
            </a:r>
            <a:endParaRPr lang="en-US" sz="1000" b="1" dirty="0"/>
          </a:p>
        </p:txBody>
      </p:sp>
      <p:sp>
        <p:nvSpPr>
          <p:cNvPr id="28" name="TextBox 27"/>
          <p:cNvSpPr txBox="1"/>
          <p:nvPr/>
        </p:nvSpPr>
        <p:spPr>
          <a:xfrm rot="18543348">
            <a:off x="2412883" y="876003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 rot="18543348">
            <a:off x="4516424" y="899218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 rot="18543348">
            <a:off x="4957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31" name="TextBox 30"/>
          <p:cNvSpPr txBox="1"/>
          <p:nvPr/>
        </p:nvSpPr>
        <p:spPr>
          <a:xfrm rot="18543348">
            <a:off x="60246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32" name="TextBox 31"/>
          <p:cNvSpPr txBox="1"/>
          <p:nvPr/>
        </p:nvSpPr>
        <p:spPr>
          <a:xfrm rot="18543348">
            <a:off x="65580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33" name="TextBox 32"/>
          <p:cNvSpPr txBox="1"/>
          <p:nvPr/>
        </p:nvSpPr>
        <p:spPr>
          <a:xfrm rot="18543348">
            <a:off x="709356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34" name="TextBox 33"/>
          <p:cNvSpPr txBox="1"/>
          <p:nvPr/>
        </p:nvSpPr>
        <p:spPr>
          <a:xfrm rot="18543348">
            <a:off x="7624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35" name="TextBox 34"/>
          <p:cNvSpPr txBox="1"/>
          <p:nvPr/>
        </p:nvSpPr>
        <p:spPr>
          <a:xfrm rot="18543348">
            <a:off x="1409488" y="786855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 rot="18543348">
            <a:off x="2921117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 rot="18543348">
            <a:off x="3403483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8" name="TextBox 37"/>
          <p:cNvSpPr txBox="1"/>
          <p:nvPr/>
        </p:nvSpPr>
        <p:spPr>
          <a:xfrm rot="18543348">
            <a:off x="3936883" y="9020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19800" y="570592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&gt;90%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9301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-10103"/>
            <a:ext cx="24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IPTG </a:t>
            </a:r>
            <a:r>
              <a:rPr lang="en-US" sz="1400" b="1" dirty="0" smtClean="0"/>
              <a:t>induction_8M Urea</a:t>
            </a:r>
          </a:p>
          <a:p>
            <a:r>
              <a:rPr lang="en-US" sz="1400" b="1" dirty="0" smtClean="0"/>
              <a:t>03.11.16_Gel 7</a:t>
            </a:r>
            <a:endParaRPr lang="en-US" sz="1400" b="1" dirty="0" smtClean="0"/>
          </a:p>
        </p:txBody>
      </p:sp>
      <p:sp>
        <p:nvSpPr>
          <p:cNvPr id="19" name="TextBox 18"/>
          <p:cNvSpPr txBox="1"/>
          <p:nvPr/>
        </p:nvSpPr>
        <p:spPr>
          <a:xfrm rot="18543348">
            <a:off x="5551177" y="796276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 rot="18543348">
            <a:off x="474353" y="92003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22" name="TextBox 21"/>
          <p:cNvSpPr txBox="1"/>
          <p:nvPr/>
        </p:nvSpPr>
        <p:spPr>
          <a:xfrm rot="18543348">
            <a:off x="815490" y="805696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23" name="TextBox 22"/>
          <p:cNvSpPr txBox="1"/>
          <p:nvPr/>
        </p:nvSpPr>
        <p:spPr>
          <a:xfrm rot="18543348">
            <a:off x="1955683" y="7496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</a:t>
            </a:r>
            <a:endParaRPr lang="en-US" sz="1000" b="1" dirty="0"/>
          </a:p>
        </p:txBody>
      </p:sp>
      <p:sp>
        <p:nvSpPr>
          <p:cNvPr id="26" name="TextBox 25"/>
          <p:cNvSpPr txBox="1"/>
          <p:nvPr/>
        </p:nvSpPr>
        <p:spPr>
          <a:xfrm rot="18543348">
            <a:off x="2412883" y="876003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28" name="TextBox 27"/>
          <p:cNvSpPr txBox="1"/>
          <p:nvPr/>
        </p:nvSpPr>
        <p:spPr>
          <a:xfrm rot="18543348">
            <a:off x="4516424" y="899218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 rot="18543348">
            <a:off x="4957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 rot="18543348">
            <a:off x="60246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31" name="TextBox 30"/>
          <p:cNvSpPr txBox="1"/>
          <p:nvPr/>
        </p:nvSpPr>
        <p:spPr>
          <a:xfrm rot="18543348">
            <a:off x="65580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32" name="TextBox 31"/>
          <p:cNvSpPr txBox="1"/>
          <p:nvPr/>
        </p:nvSpPr>
        <p:spPr>
          <a:xfrm rot="18543348">
            <a:off x="709356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33" name="TextBox 32"/>
          <p:cNvSpPr txBox="1"/>
          <p:nvPr/>
        </p:nvSpPr>
        <p:spPr>
          <a:xfrm rot="18543348">
            <a:off x="7624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34" name="TextBox 33"/>
          <p:cNvSpPr txBox="1"/>
          <p:nvPr/>
        </p:nvSpPr>
        <p:spPr>
          <a:xfrm rot="18543348">
            <a:off x="1409488" y="786855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35" name="TextBox 34"/>
          <p:cNvSpPr txBox="1"/>
          <p:nvPr/>
        </p:nvSpPr>
        <p:spPr>
          <a:xfrm rot="18543348">
            <a:off x="2921117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 rot="18543348">
            <a:off x="3403483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 rot="18543348">
            <a:off x="3936883" y="9020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5" y="1295400"/>
            <a:ext cx="847154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019800" y="570592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&gt;95%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9301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-10103"/>
            <a:ext cx="24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IPTG </a:t>
            </a:r>
            <a:r>
              <a:rPr lang="en-US" sz="1400" b="1" dirty="0" smtClean="0"/>
              <a:t>induction_8M Urea</a:t>
            </a:r>
          </a:p>
          <a:p>
            <a:r>
              <a:rPr lang="en-US" sz="1400" b="1" dirty="0" smtClean="0"/>
              <a:t>03.11.16_Gel 8</a:t>
            </a:r>
            <a:endParaRPr lang="en-US" sz="1400" b="1" dirty="0" smtClean="0"/>
          </a:p>
        </p:txBody>
      </p:sp>
      <p:sp>
        <p:nvSpPr>
          <p:cNvPr id="19" name="TextBox 18"/>
          <p:cNvSpPr txBox="1"/>
          <p:nvPr/>
        </p:nvSpPr>
        <p:spPr>
          <a:xfrm rot="18543348">
            <a:off x="5474977" y="796276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 rot="18543348">
            <a:off x="474353" y="92003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22" name="TextBox 21"/>
          <p:cNvSpPr txBox="1"/>
          <p:nvPr/>
        </p:nvSpPr>
        <p:spPr>
          <a:xfrm rot="18543348">
            <a:off x="815490" y="805696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23" name="TextBox 22"/>
          <p:cNvSpPr txBox="1"/>
          <p:nvPr/>
        </p:nvSpPr>
        <p:spPr>
          <a:xfrm rot="18543348">
            <a:off x="1955683" y="7496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</a:t>
            </a:r>
            <a:endParaRPr lang="en-US" sz="1000" b="1" dirty="0"/>
          </a:p>
        </p:txBody>
      </p:sp>
      <p:sp>
        <p:nvSpPr>
          <p:cNvPr id="26" name="TextBox 25"/>
          <p:cNvSpPr txBox="1"/>
          <p:nvPr/>
        </p:nvSpPr>
        <p:spPr>
          <a:xfrm rot="18543348">
            <a:off x="2412883" y="876003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28" name="TextBox 27"/>
          <p:cNvSpPr txBox="1"/>
          <p:nvPr/>
        </p:nvSpPr>
        <p:spPr>
          <a:xfrm rot="18543348">
            <a:off x="4516424" y="899218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 rot="18543348">
            <a:off x="4957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 rot="18543348">
            <a:off x="602676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31" name="TextBox 30"/>
          <p:cNvSpPr txBox="1"/>
          <p:nvPr/>
        </p:nvSpPr>
        <p:spPr>
          <a:xfrm rot="18543348">
            <a:off x="656016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32" name="TextBox 31"/>
          <p:cNvSpPr txBox="1"/>
          <p:nvPr/>
        </p:nvSpPr>
        <p:spPr>
          <a:xfrm rot="18543348">
            <a:off x="709356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33" name="TextBox 32"/>
          <p:cNvSpPr txBox="1"/>
          <p:nvPr/>
        </p:nvSpPr>
        <p:spPr>
          <a:xfrm rot="18543348">
            <a:off x="7624859" y="9144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34" name="TextBox 33"/>
          <p:cNvSpPr txBox="1"/>
          <p:nvPr/>
        </p:nvSpPr>
        <p:spPr>
          <a:xfrm rot="18543348">
            <a:off x="1409488" y="786855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35" name="TextBox 34"/>
          <p:cNvSpPr txBox="1"/>
          <p:nvPr/>
        </p:nvSpPr>
        <p:spPr>
          <a:xfrm rot="18543348">
            <a:off x="2921117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 rot="18543348">
            <a:off x="3403483" y="86894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 rot="18543348">
            <a:off x="3936883" y="9020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 </a:t>
            </a:r>
            <a:r>
              <a:rPr lang="en-US" sz="1000" b="1" dirty="0"/>
              <a:t>b</a:t>
            </a:r>
            <a:r>
              <a:rPr lang="en-US" sz="1000" b="1" dirty="0" smtClean="0"/>
              <a:t>uffer </a:t>
            </a:r>
            <a:endParaRPr lang="en-US" sz="1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400"/>
            <a:ext cx="846983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967783" y="570592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&gt;90%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9301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5822</TotalTime>
  <Words>1075</Words>
  <Application>Microsoft Office PowerPoint</Application>
  <PresentationFormat>On-screen Show (4:3)</PresentationFormat>
  <Paragraphs>430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xguan</dc:creator>
  <cp:lastModifiedBy>xguan</cp:lastModifiedBy>
  <cp:revision>21</cp:revision>
  <cp:lastPrinted>2016-03-15T13:40:42Z</cp:lastPrinted>
  <dcterms:created xsi:type="dcterms:W3CDTF">2015-10-16T15:08:01Z</dcterms:created>
  <dcterms:modified xsi:type="dcterms:W3CDTF">2016-03-18T18:44:54Z</dcterms:modified>
</cp:coreProperties>
</file>