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5" r:id="rId4"/>
    <p:sldId id="257" r:id="rId5"/>
    <p:sldId id="259" r:id="rId6"/>
    <p:sldId id="261" r:id="rId7"/>
    <p:sldId id="264" r:id="rId8"/>
    <p:sldId id="267" r:id="rId9"/>
    <p:sldId id="268" r:id="rId10"/>
    <p:sldId id="262" r:id="rId11"/>
    <p:sldId id="266" r:id="rId12"/>
    <p:sldId id="260" r:id="rId13"/>
    <p:sldId id="26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128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86E40-8440-4CED-97B2-EE28879CE4F5}"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DE6E7-7A5B-49DD-905B-B3DFCFADB9EE}" type="slidenum">
              <a:rPr lang="en-US" smtClean="0"/>
              <a:t>‹#›</a:t>
            </a:fld>
            <a:endParaRPr lang="en-US"/>
          </a:p>
        </p:txBody>
      </p:sp>
    </p:spTree>
    <p:extLst>
      <p:ext uri="{BB962C8B-B14F-4D97-AF65-F5344CB8AC3E}">
        <p14:creationId xmlns:p14="http://schemas.microsoft.com/office/powerpoint/2010/main" val="387245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86E40-8440-4CED-97B2-EE28879CE4F5}"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DE6E7-7A5B-49DD-905B-B3DFCFADB9EE}" type="slidenum">
              <a:rPr lang="en-US" smtClean="0"/>
              <a:t>‹#›</a:t>
            </a:fld>
            <a:endParaRPr lang="en-US"/>
          </a:p>
        </p:txBody>
      </p:sp>
    </p:spTree>
    <p:extLst>
      <p:ext uri="{BB962C8B-B14F-4D97-AF65-F5344CB8AC3E}">
        <p14:creationId xmlns:p14="http://schemas.microsoft.com/office/powerpoint/2010/main" val="3457975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86E40-8440-4CED-97B2-EE28879CE4F5}"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DE6E7-7A5B-49DD-905B-B3DFCFADB9EE}" type="slidenum">
              <a:rPr lang="en-US" smtClean="0"/>
              <a:t>‹#›</a:t>
            </a:fld>
            <a:endParaRPr lang="en-US"/>
          </a:p>
        </p:txBody>
      </p:sp>
    </p:spTree>
    <p:extLst>
      <p:ext uri="{BB962C8B-B14F-4D97-AF65-F5344CB8AC3E}">
        <p14:creationId xmlns:p14="http://schemas.microsoft.com/office/powerpoint/2010/main" val="337517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334000"/>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7E86E40-8440-4CED-97B2-EE28879CE4F5}"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DE6E7-7A5B-49DD-905B-B3DFCFADB9EE}" type="slidenum">
              <a:rPr lang="en-US" smtClean="0"/>
              <a:t>‹#›</a:t>
            </a:fld>
            <a:endParaRPr lang="en-US"/>
          </a:p>
        </p:txBody>
      </p:sp>
    </p:spTree>
    <p:extLst>
      <p:ext uri="{BB962C8B-B14F-4D97-AF65-F5344CB8AC3E}">
        <p14:creationId xmlns:p14="http://schemas.microsoft.com/office/powerpoint/2010/main" val="1736916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86E40-8440-4CED-97B2-EE28879CE4F5}"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DE6E7-7A5B-49DD-905B-B3DFCFADB9EE}" type="slidenum">
              <a:rPr lang="en-US" smtClean="0"/>
              <a:t>‹#›</a:t>
            </a:fld>
            <a:endParaRPr lang="en-US"/>
          </a:p>
        </p:txBody>
      </p:sp>
    </p:spTree>
    <p:extLst>
      <p:ext uri="{BB962C8B-B14F-4D97-AF65-F5344CB8AC3E}">
        <p14:creationId xmlns:p14="http://schemas.microsoft.com/office/powerpoint/2010/main" val="89674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86E40-8440-4CED-97B2-EE28879CE4F5}" type="datetimeFigureOut">
              <a:rPr lang="en-US" smtClean="0"/>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DE6E7-7A5B-49DD-905B-B3DFCFADB9EE}" type="slidenum">
              <a:rPr lang="en-US" smtClean="0"/>
              <a:t>‹#›</a:t>
            </a:fld>
            <a:endParaRPr lang="en-US"/>
          </a:p>
        </p:txBody>
      </p:sp>
    </p:spTree>
    <p:extLst>
      <p:ext uri="{BB962C8B-B14F-4D97-AF65-F5344CB8AC3E}">
        <p14:creationId xmlns:p14="http://schemas.microsoft.com/office/powerpoint/2010/main" val="3856949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86E40-8440-4CED-97B2-EE28879CE4F5}" type="datetimeFigureOut">
              <a:rPr lang="en-US" smtClean="0"/>
              <a:t>4/8/2014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6DE6E7-7A5B-49DD-905B-B3DFCFADB9EE}" type="slidenum">
              <a:rPr lang="en-US" smtClean="0"/>
              <a:t>‹#›</a:t>
            </a:fld>
            <a:endParaRPr lang="en-US"/>
          </a:p>
        </p:txBody>
      </p:sp>
    </p:spTree>
    <p:extLst>
      <p:ext uri="{BB962C8B-B14F-4D97-AF65-F5344CB8AC3E}">
        <p14:creationId xmlns:p14="http://schemas.microsoft.com/office/powerpoint/2010/main" val="3639394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86E40-8440-4CED-97B2-EE28879CE4F5}" type="datetimeFigureOut">
              <a:rPr lang="en-US" smtClean="0"/>
              <a:t>4/8/2014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6DE6E7-7A5B-49DD-905B-B3DFCFADB9EE}" type="slidenum">
              <a:rPr lang="en-US" smtClean="0"/>
              <a:t>‹#›</a:t>
            </a:fld>
            <a:endParaRPr lang="en-US"/>
          </a:p>
        </p:txBody>
      </p:sp>
    </p:spTree>
    <p:extLst>
      <p:ext uri="{BB962C8B-B14F-4D97-AF65-F5344CB8AC3E}">
        <p14:creationId xmlns:p14="http://schemas.microsoft.com/office/powerpoint/2010/main" val="31024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86E40-8440-4CED-97B2-EE28879CE4F5}" type="datetimeFigureOut">
              <a:rPr lang="en-US" smtClean="0"/>
              <a:t>4/8/2014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6DE6E7-7A5B-49DD-905B-B3DFCFADB9EE}" type="slidenum">
              <a:rPr lang="en-US" smtClean="0"/>
              <a:t>‹#›</a:t>
            </a:fld>
            <a:endParaRPr lang="en-US"/>
          </a:p>
        </p:txBody>
      </p:sp>
    </p:spTree>
    <p:extLst>
      <p:ext uri="{BB962C8B-B14F-4D97-AF65-F5344CB8AC3E}">
        <p14:creationId xmlns:p14="http://schemas.microsoft.com/office/powerpoint/2010/main" val="387426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86E40-8440-4CED-97B2-EE28879CE4F5}" type="datetimeFigureOut">
              <a:rPr lang="en-US" smtClean="0"/>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DE6E7-7A5B-49DD-905B-B3DFCFADB9EE}" type="slidenum">
              <a:rPr lang="en-US" smtClean="0"/>
              <a:t>‹#›</a:t>
            </a:fld>
            <a:endParaRPr lang="en-US"/>
          </a:p>
        </p:txBody>
      </p:sp>
    </p:spTree>
    <p:extLst>
      <p:ext uri="{BB962C8B-B14F-4D97-AF65-F5344CB8AC3E}">
        <p14:creationId xmlns:p14="http://schemas.microsoft.com/office/powerpoint/2010/main" val="366276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86E40-8440-4CED-97B2-EE28879CE4F5}" type="datetimeFigureOut">
              <a:rPr lang="en-US" smtClean="0"/>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DE6E7-7A5B-49DD-905B-B3DFCFADB9EE}" type="slidenum">
              <a:rPr lang="en-US" smtClean="0"/>
              <a:t>‹#›</a:t>
            </a:fld>
            <a:endParaRPr lang="en-US"/>
          </a:p>
        </p:txBody>
      </p:sp>
    </p:spTree>
    <p:extLst>
      <p:ext uri="{BB962C8B-B14F-4D97-AF65-F5344CB8AC3E}">
        <p14:creationId xmlns:p14="http://schemas.microsoft.com/office/powerpoint/2010/main" val="1068111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86E40-8440-4CED-97B2-EE28879CE4F5}" type="datetimeFigureOut">
              <a:rPr lang="en-US" smtClean="0"/>
              <a:t>4/8/2014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DE6E7-7A5B-49DD-905B-B3DFCFADB9EE}" type="slidenum">
              <a:rPr lang="en-US" smtClean="0"/>
              <a:t>‹#›</a:t>
            </a:fld>
            <a:endParaRPr lang="en-US"/>
          </a:p>
        </p:txBody>
      </p:sp>
    </p:spTree>
    <p:extLst>
      <p:ext uri="{BB962C8B-B14F-4D97-AF65-F5344CB8AC3E}">
        <p14:creationId xmlns:p14="http://schemas.microsoft.com/office/powerpoint/2010/main" val="119460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Primer Design Software</a:t>
            </a:r>
            <a:endParaRPr lang="en-US" dirty="0"/>
          </a:p>
        </p:txBody>
      </p:sp>
      <p:sp>
        <p:nvSpPr>
          <p:cNvPr id="3" name="Subtitle 2"/>
          <p:cNvSpPr>
            <a:spLocks noGrp="1"/>
          </p:cNvSpPr>
          <p:nvPr>
            <p:ph type="subTitle" idx="1"/>
          </p:nvPr>
        </p:nvSpPr>
        <p:spPr/>
        <p:txBody>
          <a:bodyPr/>
          <a:lstStyle/>
          <a:p>
            <a:r>
              <a:rPr lang="en-US" dirty="0" smtClean="0"/>
              <a:t>̶  survey over selected PCR tools</a:t>
            </a:r>
            <a:endParaRPr lang="en-US" dirty="0"/>
          </a:p>
        </p:txBody>
      </p:sp>
    </p:spTree>
    <p:extLst>
      <p:ext uri="{BB962C8B-B14F-4D97-AF65-F5344CB8AC3E}">
        <p14:creationId xmlns:p14="http://schemas.microsoft.com/office/powerpoint/2010/main" val="2266720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software with local access</a:t>
            </a:r>
            <a:endParaRPr lang="en-US" dirty="0"/>
          </a:p>
        </p:txBody>
      </p:sp>
      <p:sp>
        <p:nvSpPr>
          <p:cNvPr id="3" name="Content Placeholder 2"/>
          <p:cNvSpPr>
            <a:spLocks noGrp="1"/>
          </p:cNvSpPr>
          <p:nvPr>
            <p:ph idx="1"/>
          </p:nvPr>
        </p:nvSpPr>
        <p:spPr/>
        <p:txBody>
          <a:bodyPr>
            <a:normAutofit/>
          </a:bodyPr>
          <a:lstStyle/>
          <a:p>
            <a:r>
              <a:rPr lang="en-US" sz="2400" dirty="0" smtClean="0"/>
              <a:t>Primer3: a widely used program for designing PCR primers, also design hybridization probes and sequencing primers. It incorporates more accurate thermodynamic models in the primer design process, both to improve melting temperature prediction and to reduce the likelihood that primers will form hairpins or dimers</a:t>
            </a:r>
          </a:p>
          <a:p>
            <a:r>
              <a:rPr lang="en-US" sz="2400" dirty="0" smtClean="0"/>
              <a:t> Primer3 derivatives:</a:t>
            </a:r>
          </a:p>
          <a:p>
            <a:pPr lvl="1"/>
            <a:r>
              <a:rPr lang="en-US" sz="2000" dirty="0" smtClean="0"/>
              <a:t>Primer-BLAST from NCBI</a:t>
            </a:r>
          </a:p>
          <a:p>
            <a:pPr lvl="1"/>
            <a:r>
              <a:rPr lang="en-US" sz="2000" dirty="0" smtClean="0"/>
              <a:t>PCR Now: a web-accessible program</a:t>
            </a:r>
          </a:p>
          <a:p>
            <a:pPr lvl="1"/>
            <a:r>
              <a:rPr lang="en-US" sz="2000" dirty="0" smtClean="0"/>
              <a:t>Primer3Plus</a:t>
            </a:r>
          </a:p>
          <a:p>
            <a:pPr lvl="1"/>
            <a:r>
              <a:rPr lang="en-US" sz="2000" dirty="0" smtClean="0"/>
              <a:t>BatchPrimer3</a:t>
            </a:r>
          </a:p>
          <a:p>
            <a:pPr lvl="1"/>
            <a:r>
              <a:rPr lang="en-US" sz="2000" dirty="0" smtClean="0"/>
              <a:t>The PCR Suite on UC Santa Cruz</a:t>
            </a:r>
          </a:p>
          <a:p>
            <a:pPr lvl="1"/>
            <a:r>
              <a:rPr lang="en-US" sz="2000" dirty="0" err="1" smtClean="0"/>
              <a:t>AutoPrime</a:t>
            </a:r>
            <a:r>
              <a:rPr lang="en-US" sz="2000" dirty="0" smtClean="0"/>
              <a:t>: for </a:t>
            </a:r>
            <a:r>
              <a:rPr lang="en-US" sz="2000" dirty="0" err="1" smtClean="0"/>
              <a:t>cDNA</a:t>
            </a:r>
            <a:r>
              <a:rPr lang="en-US" sz="2000" dirty="0" smtClean="0"/>
              <a:t> generated from mRNA </a:t>
            </a:r>
          </a:p>
          <a:p>
            <a:pPr lvl="1"/>
            <a:r>
              <a:rPr lang="en-US" sz="2000" dirty="0" smtClean="0"/>
              <a:t>……</a:t>
            </a:r>
          </a:p>
          <a:p>
            <a:endParaRPr lang="en-US" sz="2400" dirty="0" smtClean="0"/>
          </a:p>
          <a:p>
            <a:pPr lvl="1"/>
            <a:endParaRPr lang="en-US" sz="20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352800"/>
            <a:ext cx="406318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625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tools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GeneFisher2: designing degenerate primers</a:t>
            </a:r>
          </a:p>
          <a:p>
            <a:r>
              <a:rPr lang="en-US" dirty="0" err="1" smtClean="0"/>
              <a:t>BiSearch</a:t>
            </a:r>
            <a:r>
              <a:rPr lang="en-US" dirty="0" smtClean="0"/>
              <a:t> Web Server</a:t>
            </a:r>
          </a:p>
          <a:p>
            <a:r>
              <a:rPr lang="en-US" dirty="0" smtClean="0"/>
              <a:t>MFEprimer-2.0: A fast thermodynamics-based program for checking PCR primer specificity</a:t>
            </a:r>
          </a:p>
          <a:p>
            <a:r>
              <a:rPr lang="en-US" dirty="0" smtClean="0"/>
              <a:t>RAPD-primer generator: for RAPD-PCR</a:t>
            </a:r>
          </a:p>
          <a:p>
            <a:r>
              <a:rPr lang="en-US" dirty="0" err="1" smtClean="0"/>
              <a:t>TmPrime</a:t>
            </a:r>
            <a:r>
              <a:rPr lang="en-US" dirty="0" smtClean="0"/>
              <a:t>: for designing oligonucleotide sets for LCR- and PCR-based gene synthesis</a:t>
            </a:r>
          </a:p>
          <a:p>
            <a:r>
              <a:rPr lang="en-US" dirty="0" smtClean="0"/>
              <a:t>Primers4clades: for designing of PCR primers for cross-species amplification</a:t>
            </a:r>
          </a:p>
          <a:p>
            <a:r>
              <a:rPr lang="en-US" dirty="0" smtClean="0"/>
              <a:t>Restriction-free cloning: for </a:t>
            </a:r>
            <a:r>
              <a:rPr lang="sv-SE" dirty="0" smtClean="0"/>
              <a:t>overlap extension PCR cloning</a:t>
            </a:r>
            <a:r>
              <a:rPr lang="en-US" dirty="0" smtClean="0"/>
              <a:t> </a:t>
            </a:r>
          </a:p>
          <a:p>
            <a:r>
              <a:rPr lang="en-US" dirty="0" err="1" smtClean="0"/>
              <a:t>QuantPrime</a:t>
            </a:r>
            <a:r>
              <a:rPr lang="en-US" dirty="0" smtClean="0"/>
              <a:t>: offers design and specificity checking; ready to use with most publicly available eukaryotic </a:t>
            </a:r>
            <a:r>
              <a:rPr lang="en-US" dirty="0" err="1" smtClean="0"/>
              <a:t>transcriptomes</a:t>
            </a:r>
            <a:endParaRPr lang="en-US" dirty="0" smtClean="0"/>
          </a:p>
          <a:p>
            <a:r>
              <a:rPr lang="en-US" dirty="0" smtClean="0"/>
              <a:t>ROSO: A software to design optimized oligonucleotide probes for microarrays</a:t>
            </a:r>
          </a:p>
          <a:p>
            <a:r>
              <a:rPr lang="en-US" dirty="0" err="1" smtClean="0"/>
              <a:t>OligoArray</a:t>
            </a:r>
            <a:r>
              <a:rPr lang="en-US" dirty="0" smtClean="0"/>
              <a:t>: Design of oligonucleotide probes for DNA microarrays using a thermodynamic approach</a:t>
            </a:r>
          </a:p>
          <a:p>
            <a:r>
              <a:rPr lang="en-US" dirty="0" err="1" smtClean="0"/>
              <a:t>OligoWiz</a:t>
            </a:r>
            <a:r>
              <a:rPr lang="en-US" dirty="0" smtClean="0"/>
              <a:t> 2 Server: design of oligonucleotides for DNA microarrays</a:t>
            </a:r>
          </a:p>
          <a:p>
            <a:r>
              <a:rPr lang="en-US" dirty="0" smtClean="0"/>
              <a:t>……</a:t>
            </a:r>
          </a:p>
        </p:txBody>
      </p:sp>
    </p:spTree>
    <p:extLst>
      <p:ext uri="{BB962C8B-B14F-4D97-AF65-F5344CB8AC3E}">
        <p14:creationId xmlns:p14="http://schemas.microsoft.com/office/powerpoint/2010/main" val="3500567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 oligonucleotide physicochemical parameters</a:t>
            </a:r>
            <a:endParaRPr lang="en-US" dirty="0"/>
          </a:p>
        </p:txBody>
      </p:sp>
      <p:sp>
        <p:nvSpPr>
          <p:cNvPr id="3" name="Content Placeholder 2"/>
          <p:cNvSpPr>
            <a:spLocks noGrp="1"/>
          </p:cNvSpPr>
          <p:nvPr>
            <p:ph idx="1"/>
          </p:nvPr>
        </p:nvSpPr>
        <p:spPr/>
        <p:txBody>
          <a:bodyPr>
            <a:normAutofit/>
          </a:bodyPr>
          <a:lstStyle/>
          <a:p>
            <a:r>
              <a:rPr lang="en-US" sz="2000" dirty="0" err="1" smtClean="0"/>
              <a:t>MultiPLX</a:t>
            </a:r>
            <a:r>
              <a:rPr lang="en-US" sz="2000" dirty="0" smtClean="0"/>
              <a:t>: a tool for analyzing PCR primer compatibility and finding optimal multiplexing solution</a:t>
            </a:r>
          </a:p>
          <a:p>
            <a:r>
              <a:rPr lang="en-US" sz="2000" dirty="0" err="1" smtClean="0"/>
              <a:t>AutoDimer</a:t>
            </a:r>
            <a:r>
              <a:rPr lang="en-US" sz="2000" dirty="0" smtClean="0"/>
              <a:t>: for rapidly screen selected PCR primers for primer-dimer and hairpin interactions, and provide T</a:t>
            </a:r>
            <a:r>
              <a:rPr lang="en-US" sz="2000" baseline="-25000" dirty="0" smtClean="0"/>
              <a:t>m</a:t>
            </a:r>
            <a:r>
              <a:rPr lang="en-US" sz="2000" dirty="0" smtClean="0"/>
              <a:t>, extinction coefficient @260 nm, molecular weight, </a:t>
            </a:r>
            <a:r>
              <a:rPr lang="en-US" sz="2000" dirty="0" err="1" smtClean="0"/>
              <a:t>etc</a:t>
            </a:r>
            <a:endParaRPr lang="en-US" sz="2000" dirty="0" smtClean="0"/>
          </a:p>
          <a:p>
            <a:r>
              <a:rPr lang="en-US" sz="2000" dirty="0" err="1" smtClean="0"/>
              <a:t>OligoTM</a:t>
            </a:r>
            <a:r>
              <a:rPr lang="en-US" sz="2000" dirty="0" smtClean="0"/>
              <a:t>: calculates </a:t>
            </a:r>
            <a:r>
              <a:rPr lang="en-US" sz="2000" dirty="0" err="1" smtClean="0"/>
              <a:t>oligo</a:t>
            </a:r>
            <a:r>
              <a:rPr lang="en-US" sz="2000" dirty="0" smtClean="0"/>
              <a:t> melting temperature (T</a:t>
            </a:r>
            <a:r>
              <a:rPr lang="en-US" sz="2000" baseline="-25000" dirty="0" smtClean="0"/>
              <a:t>m</a:t>
            </a:r>
            <a:r>
              <a:rPr lang="en-US" sz="2000" dirty="0" smtClean="0"/>
              <a:t>) and GC content.</a:t>
            </a:r>
          </a:p>
          <a:p>
            <a:r>
              <a:rPr lang="en-US" sz="2000" dirty="0" err="1" smtClean="0"/>
              <a:t>Oligo</a:t>
            </a:r>
            <a:r>
              <a:rPr lang="en-US" sz="2000" dirty="0" smtClean="0"/>
              <a:t> </a:t>
            </a:r>
            <a:r>
              <a:rPr lang="en-US" sz="2000" dirty="0" err="1" smtClean="0"/>
              <a:t>Calc</a:t>
            </a:r>
            <a:r>
              <a:rPr lang="en-US" sz="2000" dirty="0" smtClean="0"/>
              <a:t>: Oligonucleotide Properties Calculator</a:t>
            </a:r>
          </a:p>
          <a:p>
            <a:r>
              <a:rPr lang="en-US" sz="2000" dirty="0" err="1" smtClean="0"/>
              <a:t>OligoAnalyzer</a:t>
            </a:r>
            <a:r>
              <a:rPr lang="en-US" sz="2000" dirty="0" smtClean="0"/>
              <a:t> by Integrated DNA Technologies</a:t>
            </a:r>
          </a:p>
          <a:p>
            <a:r>
              <a:rPr lang="en-US" sz="2000" dirty="0" smtClean="0"/>
              <a:t>Tm Calculator by New England </a:t>
            </a:r>
            <a:r>
              <a:rPr lang="en-US" sz="2000" dirty="0" err="1" smtClean="0"/>
              <a:t>Biolabs</a:t>
            </a:r>
            <a:endParaRPr lang="en-US" sz="2000" dirty="0" smtClean="0"/>
          </a:p>
          <a:p>
            <a:r>
              <a:rPr lang="en-US" sz="2000" dirty="0" smtClean="0"/>
              <a:t>……</a:t>
            </a:r>
          </a:p>
          <a:p>
            <a:endParaRPr lang="en-US"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657600"/>
            <a:ext cx="3276600" cy="2971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199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target sequence or test PCR products</a:t>
            </a:r>
            <a:endParaRPr lang="en-US" dirty="0"/>
          </a:p>
        </p:txBody>
      </p:sp>
      <p:sp>
        <p:nvSpPr>
          <p:cNvPr id="3" name="Content Placeholder 2"/>
          <p:cNvSpPr>
            <a:spLocks noGrp="1"/>
          </p:cNvSpPr>
          <p:nvPr>
            <p:ph idx="1"/>
          </p:nvPr>
        </p:nvSpPr>
        <p:spPr/>
        <p:txBody>
          <a:bodyPr>
            <a:normAutofit/>
          </a:bodyPr>
          <a:lstStyle/>
          <a:p>
            <a:r>
              <a:rPr lang="en-US" sz="2000" dirty="0" err="1" smtClean="0"/>
              <a:t>AmplifX</a:t>
            </a:r>
            <a:r>
              <a:rPr lang="en-US" sz="2000" dirty="0" smtClean="0"/>
              <a:t>: Manage, test and design your primers for PCR</a:t>
            </a:r>
          </a:p>
          <a:p>
            <a:r>
              <a:rPr lang="en-US" sz="2000" dirty="0" smtClean="0"/>
              <a:t>Amplify 3 is a program run on Mac OS to simulate the polymerase chain reaction using specified a target sequence and primers</a:t>
            </a:r>
          </a:p>
          <a:p>
            <a:r>
              <a:rPr lang="en-US" sz="2000" dirty="0" smtClean="0"/>
              <a:t>UCSC In-</a:t>
            </a:r>
            <a:r>
              <a:rPr lang="en-US" sz="2000" dirty="0" err="1" smtClean="0"/>
              <a:t>Silico</a:t>
            </a:r>
            <a:r>
              <a:rPr lang="en-US" sz="2000" dirty="0" smtClean="0"/>
              <a:t> PCR: searches a sequence database with a pair of PCR primers</a:t>
            </a:r>
          </a:p>
          <a:p>
            <a:r>
              <a:rPr lang="en-US" sz="2000" dirty="0" err="1" smtClean="0"/>
              <a:t>GenomeTester</a:t>
            </a:r>
            <a:endParaRPr lang="en-US" sz="2000" dirty="0" smtClean="0"/>
          </a:p>
          <a:p>
            <a:r>
              <a:rPr lang="en-US" sz="2000" dirty="0" smtClean="0"/>
              <a:t>……</a:t>
            </a:r>
          </a:p>
          <a:p>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200400"/>
            <a:ext cx="554181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947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solidFill>
                  <a:srgbClr val="FF0000"/>
                </a:solidFill>
              </a:rPr>
              <a:t>PCR probe and primer design software</a:t>
            </a:r>
          </a:p>
          <a:p>
            <a:pPr lvl="1"/>
            <a:r>
              <a:rPr lang="en-US" dirty="0" smtClean="0">
                <a:solidFill>
                  <a:srgbClr val="FF0000"/>
                </a:solidFill>
              </a:rPr>
              <a:t>Commercial </a:t>
            </a:r>
          </a:p>
          <a:p>
            <a:pPr lvl="1"/>
            <a:r>
              <a:rPr lang="en-US" dirty="0" smtClean="0">
                <a:solidFill>
                  <a:srgbClr val="FF0000"/>
                </a:solidFill>
              </a:rPr>
              <a:t>Free proprietary </a:t>
            </a:r>
          </a:p>
          <a:p>
            <a:pPr lvl="1"/>
            <a:r>
              <a:rPr lang="en-US" dirty="0" smtClean="0">
                <a:solidFill>
                  <a:srgbClr val="FF0000"/>
                </a:solidFill>
              </a:rPr>
              <a:t>Open-source</a:t>
            </a:r>
          </a:p>
          <a:p>
            <a:r>
              <a:rPr lang="en-US" dirty="0" smtClean="0"/>
              <a:t>PCR control software (not discussed)</a:t>
            </a:r>
          </a:p>
          <a:p>
            <a:pPr lvl="1"/>
            <a:r>
              <a:rPr lang="en-US" dirty="0" smtClean="0"/>
              <a:t>Vendor specific</a:t>
            </a:r>
          </a:p>
          <a:p>
            <a:pPr lvl="1"/>
            <a:r>
              <a:rPr lang="en-US" dirty="0" smtClean="0"/>
              <a:t>Open source from Open PCR </a:t>
            </a:r>
          </a:p>
          <a:p>
            <a:r>
              <a:rPr lang="en-US" dirty="0" smtClean="0"/>
              <a:t>PCR data analysis software (not discussed)</a:t>
            </a:r>
          </a:p>
          <a:p>
            <a:r>
              <a:rPr lang="en-US" dirty="0" smtClean="0">
                <a:solidFill>
                  <a:srgbClr val="FF0000"/>
                </a:solidFill>
              </a:rPr>
              <a:t>Primer properties calculators</a:t>
            </a:r>
          </a:p>
          <a:p>
            <a:r>
              <a:rPr lang="en-US" dirty="0" smtClean="0">
                <a:solidFill>
                  <a:srgbClr val="FF0000"/>
                </a:solidFill>
              </a:rPr>
              <a:t>In </a:t>
            </a:r>
            <a:r>
              <a:rPr lang="en-US" dirty="0" err="1" smtClean="0">
                <a:solidFill>
                  <a:srgbClr val="FF0000"/>
                </a:solidFill>
              </a:rPr>
              <a:t>silico</a:t>
            </a:r>
            <a:r>
              <a:rPr lang="en-US" dirty="0" smtClean="0">
                <a:solidFill>
                  <a:srgbClr val="FF0000"/>
                </a:solidFill>
              </a:rPr>
              <a:t> PCR (PCR simulation)</a:t>
            </a:r>
          </a:p>
          <a:p>
            <a:pPr marL="0" indent="0">
              <a:buNone/>
            </a:pPr>
            <a:endParaRPr lang="en-US" dirty="0" smtClean="0"/>
          </a:p>
          <a:p>
            <a:endParaRPr lang="en-US" dirty="0"/>
          </a:p>
        </p:txBody>
      </p:sp>
    </p:spTree>
    <p:extLst>
      <p:ext uri="{BB962C8B-B14F-4D97-AF65-F5344CB8AC3E}">
        <p14:creationId xmlns:p14="http://schemas.microsoft.com/office/powerpoint/2010/main" val="2604166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 Primer Design Guidelines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Some important design considerations </a:t>
            </a:r>
          </a:p>
          <a:p>
            <a:pPr lvl="1"/>
            <a:r>
              <a:rPr lang="en-US" dirty="0" smtClean="0"/>
              <a:t>Primer Length: </a:t>
            </a:r>
            <a:r>
              <a:rPr lang="en-US" dirty="0"/>
              <a:t>18-22 </a:t>
            </a:r>
            <a:r>
              <a:rPr lang="en-US" dirty="0" err="1" smtClean="0"/>
              <a:t>bp</a:t>
            </a:r>
            <a:endParaRPr lang="en-US" dirty="0" smtClean="0"/>
          </a:p>
          <a:p>
            <a:pPr lvl="1"/>
            <a:r>
              <a:rPr lang="en-US" dirty="0" smtClean="0"/>
              <a:t>Primer Melting Temperature: in the range of 52-58 </a:t>
            </a:r>
            <a:r>
              <a:rPr lang="en-US" baseline="30000" dirty="0" err="1" smtClean="0"/>
              <a:t>o</a:t>
            </a:r>
            <a:r>
              <a:rPr lang="en-US" dirty="0" err="1" smtClean="0"/>
              <a:t>C</a:t>
            </a:r>
            <a:r>
              <a:rPr lang="en-US" dirty="0" smtClean="0"/>
              <a:t> </a:t>
            </a:r>
          </a:p>
          <a:p>
            <a:pPr lvl="1"/>
            <a:r>
              <a:rPr lang="en-US" dirty="0" smtClean="0"/>
              <a:t>Primer Annealing Temperature: avoid base pair mismatches</a:t>
            </a:r>
          </a:p>
          <a:p>
            <a:pPr lvl="1"/>
            <a:r>
              <a:rPr lang="en-US" dirty="0" smtClean="0"/>
              <a:t>GC Content: 40-60%</a:t>
            </a:r>
          </a:p>
          <a:p>
            <a:pPr lvl="1"/>
            <a:r>
              <a:rPr lang="en-US" dirty="0" smtClean="0"/>
              <a:t>GC Clamp: less than 3 G's or C's  in the last 5 bases at the 3' end </a:t>
            </a:r>
          </a:p>
          <a:p>
            <a:pPr lvl="1"/>
            <a:r>
              <a:rPr lang="en-US" dirty="0" smtClean="0"/>
              <a:t>Primer Secondary Structures: Hairpins; Self Dimer; Cross Dimer</a:t>
            </a:r>
          </a:p>
          <a:p>
            <a:pPr lvl="1"/>
            <a:r>
              <a:rPr lang="en-US" dirty="0" smtClean="0"/>
              <a:t>Repeats: di-nucleotide repeats less than 4</a:t>
            </a:r>
          </a:p>
          <a:p>
            <a:pPr lvl="1"/>
            <a:r>
              <a:rPr lang="en-US" dirty="0" smtClean="0"/>
              <a:t>Runs: less than 4bp</a:t>
            </a:r>
          </a:p>
          <a:p>
            <a:pPr lvl="1"/>
            <a:r>
              <a:rPr lang="en-US" dirty="0" smtClean="0"/>
              <a:t>3' End Stability: more negative </a:t>
            </a:r>
            <a:r>
              <a:rPr lang="el-GR" dirty="0" smtClean="0"/>
              <a:t>Δ</a:t>
            </a:r>
            <a:r>
              <a:rPr lang="en-US" dirty="0" smtClean="0"/>
              <a:t>G</a:t>
            </a:r>
          </a:p>
          <a:p>
            <a:pPr lvl="1"/>
            <a:r>
              <a:rPr lang="en-US" dirty="0" smtClean="0"/>
              <a:t>Avoid Template Secondary Structure</a:t>
            </a:r>
          </a:p>
          <a:p>
            <a:pPr lvl="1"/>
            <a:r>
              <a:rPr lang="en-US" dirty="0" smtClean="0"/>
              <a:t>Avoid Cross Homology</a:t>
            </a:r>
          </a:p>
          <a:p>
            <a:r>
              <a:rPr lang="en-US" dirty="0" smtClean="0"/>
              <a:t>Parameters for Primer Pair Design</a:t>
            </a:r>
          </a:p>
          <a:p>
            <a:pPr lvl="1"/>
            <a:r>
              <a:rPr lang="en-US" dirty="0" err="1" smtClean="0"/>
              <a:t>Amplicon</a:t>
            </a:r>
            <a:r>
              <a:rPr lang="en-US" dirty="0" smtClean="0"/>
              <a:t> Length</a:t>
            </a:r>
          </a:p>
          <a:p>
            <a:pPr lvl="1"/>
            <a:r>
              <a:rPr lang="en-US" dirty="0" smtClean="0"/>
              <a:t>Product Position</a:t>
            </a:r>
          </a:p>
          <a:p>
            <a:pPr lvl="1"/>
            <a:r>
              <a:rPr lang="en-US" dirty="0" smtClean="0"/>
              <a:t>T</a:t>
            </a:r>
            <a:r>
              <a:rPr lang="en-US" baseline="-25000" dirty="0" smtClean="0"/>
              <a:t>m</a:t>
            </a:r>
            <a:r>
              <a:rPr lang="en-US" dirty="0" smtClean="0"/>
              <a:t> of Product</a:t>
            </a:r>
          </a:p>
          <a:p>
            <a:pPr lvl="1"/>
            <a:r>
              <a:rPr lang="en-US" dirty="0" smtClean="0"/>
              <a:t>Optimum Annealing Temperature</a:t>
            </a:r>
          </a:p>
          <a:p>
            <a:pPr lvl="1"/>
            <a:r>
              <a:rPr lang="en-US" dirty="0" smtClean="0"/>
              <a:t>Primer Pair T</a:t>
            </a:r>
            <a:r>
              <a:rPr lang="en-US" baseline="-25000" dirty="0" smtClean="0"/>
              <a:t>m</a:t>
            </a:r>
            <a:r>
              <a:rPr lang="en-US" dirty="0" smtClean="0"/>
              <a:t> Mismatch Calculation</a:t>
            </a:r>
            <a:endParaRPr lang="en-US" dirty="0"/>
          </a:p>
        </p:txBody>
      </p:sp>
    </p:spTree>
    <p:extLst>
      <p:ext uri="{BB962C8B-B14F-4D97-AF65-F5344CB8AC3E}">
        <p14:creationId xmlns:p14="http://schemas.microsoft.com/office/powerpoint/2010/main" val="358185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PREMIER </a:t>
            </a:r>
            <a:r>
              <a:rPr lang="en-US" dirty="0" err="1" smtClean="0"/>
              <a:t>Biosoft</a:t>
            </a:r>
            <a:endParaRPr lang="en-US" dirty="0"/>
          </a:p>
        </p:txBody>
      </p:sp>
      <p:sp>
        <p:nvSpPr>
          <p:cNvPr id="3" name="Content Placeholder 2"/>
          <p:cNvSpPr>
            <a:spLocks noGrp="1"/>
          </p:cNvSpPr>
          <p:nvPr>
            <p:ph idx="1"/>
          </p:nvPr>
        </p:nvSpPr>
        <p:spPr/>
        <p:txBody>
          <a:bodyPr>
            <a:normAutofit/>
          </a:bodyPr>
          <a:lstStyle/>
          <a:p>
            <a:r>
              <a:rPr lang="en-US" sz="2400" dirty="0" err="1" smtClean="0"/>
              <a:t>PrimerPlex</a:t>
            </a:r>
            <a:endParaRPr lang="en-US" sz="2400" dirty="0" smtClean="0"/>
          </a:p>
          <a:p>
            <a:pPr lvl="1"/>
            <a:r>
              <a:rPr lang="en-US" sz="2000" dirty="0" err="1" smtClean="0"/>
              <a:t>Oligo</a:t>
            </a:r>
            <a:r>
              <a:rPr lang="en-US" sz="2000" dirty="0" smtClean="0"/>
              <a:t> Design for Multiplex PCR &amp; High Throughput SNP Genotyping and Analysis</a:t>
            </a:r>
          </a:p>
          <a:p>
            <a:r>
              <a:rPr lang="it-IT" sz="2400" dirty="0" smtClean="0"/>
              <a:t>Primer Premier</a:t>
            </a:r>
          </a:p>
          <a:p>
            <a:pPr lvl="1"/>
            <a:r>
              <a:rPr lang="it-IT" sz="2000" dirty="0" smtClean="0"/>
              <a:t>A Comprehensive PCR Primer Design Software</a:t>
            </a:r>
          </a:p>
          <a:p>
            <a:r>
              <a:rPr lang="en-US" sz="2400" dirty="0" err="1" smtClean="0"/>
              <a:t>AlleleID</a:t>
            </a:r>
            <a:r>
              <a:rPr lang="en-US" sz="2400" dirty="0" smtClean="0"/>
              <a:t>®</a:t>
            </a:r>
          </a:p>
          <a:p>
            <a:pPr lvl="1"/>
            <a:r>
              <a:rPr lang="en-US" sz="2000" dirty="0" smtClean="0"/>
              <a:t>Assay Design for Bacterial Identification and More</a:t>
            </a:r>
          </a:p>
          <a:p>
            <a:r>
              <a:rPr lang="en-US" sz="2400" dirty="0" smtClean="0"/>
              <a:t>Beacon Designer</a:t>
            </a:r>
          </a:p>
          <a:p>
            <a:pPr lvl="1"/>
            <a:r>
              <a:rPr lang="en-US" sz="2000" dirty="0" smtClean="0"/>
              <a:t>design optimal primer-probe sets for single tube multiplex assays using </a:t>
            </a:r>
            <a:r>
              <a:rPr lang="en-US" sz="2000" dirty="0" err="1" smtClean="0"/>
              <a:t>TaqMan</a:t>
            </a:r>
            <a:r>
              <a:rPr lang="en-US" sz="2000" dirty="0" smtClean="0"/>
              <a:t>®</a:t>
            </a:r>
          </a:p>
          <a:p>
            <a:r>
              <a:rPr lang="en-US" sz="2400" dirty="0" smtClean="0"/>
              <a:t>……</a:t>
            </a:r>
          </a:p>
          <a:p>
            <a:endParaRPr lang="en-US"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572000"/>
            <a:ext cx="2789831" cy="2084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36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DNASoftware</a:t>
            </a:r>
            <a:r>
              <a:rPr lang="en-US" dirty="0" smtClean="0"/>
              <a:t>, Corp.</a:t>
            </a:r>
            <a:endParaRPr lang="en-US" dirty="0"/>
          </a:p>
        </p:txBody>
      </p:sp>
      <p:sp>
        <p:nvSpPr>
          <p:cNvPr id="3" name="Content Placeholder 2"/>
          <p:cNvSpPr>
            <a:spLocks noGrp="1"/>
          </p:cNvSpPr>
          <p:nvPr>
            <p:ph idx="1"/>
          </p:nvPr>
        </p:nvSpPr>
        <p:spPr/>
        <p:txBody>
          <a:bodyPr>
            <a:normAutofit/>
          </a:bodyPr>
          <a:lstStyle/>
          <a:p>
            <a:r>
              <a:rPr lang="en-US" sz="2400" dirty="0" err="1" smtClean="0"/>
              <a:t>VisualOMP</a:t>
            </a:r>
            <a:endParaRPr lang="en-US" sz="2400" dirty="0" smtClean="0"/>
          </a:p>
          <a:p>
            <a:pPr lvl="1"/>
            <a:r>
              <a:rPr lang="en-US" sz="2000" dirty="0" err="1" smtClean="0"/>
              <a:t>VisualOMP</a:t>
            </a:r>
            <a:r>
              <a:rPr lang="en-US" sz="2000" dirty="0" smtClean="0"/>
              <a:t> improves assay sensitivity by accurately predicting the secondary structure and locating the sites on the target that are most thermodynamically accessible. </a:t>
            </a:r>
          </a:p>
          <a:p>
            <a:pPr lvl="1"/>
            <a:r>
              <a:rPr lang="en-US" sz="2000" dirty="0" err="1" smtClean="0"/>
              <a:t>ThermoBLAST</a:t>
            </a:r>
            <a:r>
              <a:rPr lang="en-US" sz="2000" dirty="0" smtClean="0"/>
              <a:t> solves the problem of primer and probe </a:t>
            </a:r>
            <a:r>
              <a:rPr lang="en-US" sz="2000" dirty="0" err="1" smtClean="0"/>
              <a:t>mishybridization</a:t>
            </a:r>
            <a:r>
              <a:rPr lang="en-US" sz="2000" dirty="0" smtClean="0"/>
              <a:t> by scanning against whole genome databases. </a:t>
            </a:r>
            <a:r>
              <a:rPr lang="en-US" sz="2000" dirty="0" err="1" smtClean="0"/>
              <a:t>ThermoBLAST</a:t>
            </a:r>
            <a:r>
              <a:rPr lang="en-US" sz="2000" dirty="0" smtClean="0"/>
              <a:t> uses the proper thermodynamic model which detects 100% of the false positive hits.</a:t>
            </a:r>
            <a:r>
              <a:rPr lang="en-US" sz="2000" dirty="0"/>
              <a:t> </a:t>
            </a:r>
            <a:r>
              <a:rPr lang="en-US" sz="2000" dirty="0" err="1"/>
              <a:t>ThermoBLAST</a:t>
            </a:r>
            <a:r>
              <a:rPr lang="en-US" sz="2000" dirty="0"/>
              <a:t> fully accounts for the effects of temperature and solution conditions in addition to DNA, RNA, and modified strand types</a:t>
            </a:r>
            <a:r>
              <a:rPr lang="en-US" sz="2000" dirty="0" smtClean="0"/>
              <a:t>.</a:t>
            </a:r>
          </a:p>
          <a:p>
            <a:pPr lvl="1"/>
            <a:r>
              <a:rPr lang="en-US" sz="2000" dirty="0"/>
              <a:t>Used by Biotechnology, Pharmaceutical, Agriculture companies, and Government and </a:t>
            </a:r>
            <a:r>
              <a:rPr lang="en-US" sz="2000" dirty="0" smtClean="0"/>
              <a:t>Academic Institutes.</a:t>
            </a:r>
            <a:endParaRPr lang="en-US" sz="2000" dirty="0" smtClean="0"/>
          </a:p>
          <a:p>
            <a:pPr lvl="1"/>
            <a:endParaRPr lang="en-US" sz="2000" dirty="0"/>
          </a:p>
        </p:txBody>
      </p:sp>
    </p:spTree>
    <p:extLst>
      <p:ext uri="{BB962C8B-B14F-4D97-AF65-F5344CB8AC3E}">
        <p14:creationId xmlns:p14="http://schemas.microsoft.com/office/powerpoint/2010/main" val="3086760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Biology Insights, </a:t>
            </a:r>
            <a:r>
              <a:rPr lang="en-US" dirty="0" err="1" smtClean="0"/>
              <a:t>Inc</a:t>
            </a:r>
            <a:endParaRPr lang="en-US" dirty="0"/>
          </a:p>
        </p:txBody>
      </p:sp>
      <p:sp>
        <p:nvSpPr>
          <p:cNvPr id="3" name="Content Placeholder 2"/>
          <p:cNvSpPr>
            <a:spLocks noGrp="1"/>
          </p:cNvSpPr>
          <p:nvPr>
            <p:ph idx="1"/>
          </p:nvPr>
        </p:nvSpPr>
        <p:spPr>
          <a:xfrm>
            <a:off x="457200" y="990600"/>
            <a:ext cx="5562600" cy="4572000"/>
          </a:xfrm>
        </p:spPr>
        <p:txBody>
          <a:bodyPr>
            <a:normAutofit/>
          </a:bodyPr>
          <a:lstStyle/>
          <a:p>
            <a:r>
              <a:rPr lang="en-US" sz="2400" dirty="0" smtClean="0"/>
              <a:t>OLIGO Primer Analysis Software (Current version is </a:t>
            </a:r>
            <a:r>
              <a:rPr lang="en-US" sz="2400" dirty="0" err="1" smtClean="0"/>
              <a:t>Oligo</a:t>
            </a:r>
            <a:r>
              <a:rPr lang="en-US" sz="2400" dirty="0" smtClean="0"/>
              <a:t> 7) is a tool for designing and analyzing sequencing and PCR primers, synthetic genes, and various kinds of probes including </a:t>
            </a:r>
            <a:r>
              <a:rPr lang="en-US" sz="2400" dirty="0" err="1" smtClean="0"/>
              <a:t>siRNA</a:t>
            </a:r>
            <a:r>
              <a:rPr lang="en-US" sz="2400" dirty="0" smtClean="0"/>
              <a:t> and molecular beacons. </a:t>
            </a:r>
          </a:p>
          <a:p>
            <a:pPr lvl="1"/>
            <a:r>
              <a:rPr lang="en-US" sz="2000" dirty="0" smtClean="0"/>
              <a:t>For each primer or primer pair, </a:t>
            </a:r>
            <a:r>
              <a:rPr lang="en-US" sz="2000" dirty="0" err="1" smtClean="0"/>
              <a:t>Oligo's</a:t>
            </a:r>
            <a:r>
              <a:rPr lang="en-US" sz="2000" dirty="0" smtClean="0"/>
              <a:t> various analysis windows show a multitude of useful data, such as DNA and RNA secondary structure, dimer formation, false priming and homology, internal stability, composition and physical properties.</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067803"/>
            <a:ext cx="30480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415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PrimerDigital</a:t>
            </a:r>
            <a:r>
              <a:rPr lang="en-US" dirty="0" smtClean="0"/>
              <a:t>, Ltd</a:t>
            </a:r>
            <a:endParaRPr lang="en-US" dirty="0"/>
          </a:p>
        </p:txBody>
      </p:sp>
      <p:sp>
        <p:nvSpPr>
          <p:cNvPr id="3" name="Content Placeholder 2"/>
          <p:cNvSpPr>
            <a:spLocks noGrp="1"/>
          </p:cNvSpPr>
          <p:nvPr>
            <p:ph idx="1"/>
          </p:nvPr>
        </p:nvSpPr>
        <p:spPr/>
        <p:txBody>
          <a:bodyPr>
            <a:normAutofit/>
          </a:bodyPr>
          <a:lstStyle/>
          <a:p>
            <a:r>
              <a:rPr lang="en-US" sz="2400" dirty="0" err="1" smtClean="0"/>
              <a:t>FastPCR</a:t>
            </a:r>
            <a:endParaRPr lang="en-US" sz="2400" dirty="0"/>
          </a:p>
          <a:p>
            <a:pPr lvl="1"/>
            <a:r>
              <a:rPr lang="en-US" sz="2000" dirty="0" smtClean="0"/>
              <a:t>an integrated tools environment for designing various types of PCR primers </a:t>
            </a:r>
          </a:p>
          <a:p>
            <a:pPr lvl="1"/>
            <a:r>
              <a:rPr lang="en-US" sz="2000" dirty="0" smtClean="0"/>
              <a:t>“in </a:t>
            </a:r>
            <a:r>
              <a:rPr lang="en-US" sz="2000" dirty="0" err="1" smtClean="0"/>
              <a:t>silico</a:t>
            </a:r>
            <a:r>
              <a:rPr lang="en-US" sz="2000" dirty="0" smtClean="0"/>
              <a:t>” oligonucleotide search against whole genome(s) or a list of chromosome - prediction of probable PCR products and mismatching locations</a:t>
            </a:r>
          </a:p>
          <a:p>
            <a:pPr lvl="1"/>
            <a:r>
              <a:rPr lang="en-US" sz="2000" dirty="0" smtClean="0"/>
              <a:t>secondary structures analysis and the melting temperature calculation based on nearest neighbor thermodynamic parameters, primer's PCR efficiency</a:t>
            </a:r>
          </a:p>
          <a:p>
            <a:pPr lvl="1"/>
            <a:endParaRPr lang="en-US" sz="2000" dirty="0" smtClean="0"/>
          </a:p>
          <a:p>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038600"/>
            <a:ext cx="7296150" cy="225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923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Technologies </a:t>
            </a:r>
            <a:endParaRPr lang="en-US" dirty="0"/>
          </a:p>
        </p:txBody>
      </p:sp>
      <p:sp>
        <p:nvSpPr>
          <p:cNvPr id="3" name="Content Placeholder 2"/>
          <p:cNvSpPr>
            <a:spLocks noGrp="1"/>
          </p:cNvSpPr>
          <p:nvPr>
            <p:ph idx="1"/>
          </p:nvPr>
        </p:nvSpPr>
        <p:spPr/>
        <p:txBody>
          <a:bodyPr>
            <a:normAutofit/>
          </a:bodyPr>
          <a:lstStyle/>
          <a:p>
            <a:r>
              <a:rPr lang="en-US" sz="2400" dirty="0" smtClean="0"/>
              <a:t>Vector NTI Advance® Sequence Analysis Software</a:t>
            </a:r>
          </a:p>
          <a:p>
            <a:pPr lvl="1"/>
            <a:r>
              <a:rPr lang="en-US" sz="2000" dirty="0" smtClean="0"/>
              <a:t>Sold separately</a:t>
            </a:r>
          </a:p>
          <a:p>
            <a:r>
              <a:rPr lang="en-US" sz="2400" dirty="0" smtClean="0"/>
              <a:t>Free tools for primer purchase</a:t>
            </a:r>
          </a:p>
          <a:p>
            <a:pPr lvl="1"/>
            <a:r>
              <a:rPr lang="en-US" sz="2000" dirty="0" smtClean="0"/>
              <a:t>Free online tool: </a:t>
            </a:r>
            <a:r>
              <a:rPr lang="en-US" sz="2000" dirty="0" err="1" smtClean="0"/>
              <a:t>OligoPerfect</a:t>
            </a:r>
            <a:r>
              <a:rPr lang="en-US" sz="2000" dirty="0" smtClean="0"/>
              <a:t>™ Designer</a:t>
            </a:r>
          </a:p>
          <a:p>
            <a:pPr lvl="1"/>
            <a:r>
              <a:rPr lang="en-US" sz="2000" dirty="0" smtClean="0"/>
              <a:t>Free online tool: Primer Designer™ Tool</a:t>
            </a:r>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0"/>
            <a:ext cx="5524500" cy="3409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469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dirty="0" smtClean="0"/>
              <a:t>Some companies offer free primer design tools online in connection with primer purchase</a:t>
            </a:r>
          </a:p>
          <a:p>
            <a:pPr lvl="1"/>
            <a:r>
              <a:rPr lang="en-US" sz="2000" dirty="0" err="1" smtClean="0"/>
              <a:t>RealTimeDesign</a:t>
            </a:r>
            <a:r>
              <a:rPr lang="en-US" sz="2000" dirty="0" smtClean="0"/>
              <a:t> Software by </a:t>
            </a:r>
            <a:r>
              <a:rPr lang="en-US" sz="2000" dirty="0" err="1" smtClean="0"/>
              <a:t>Biosearch</a:t>
            </a:r>
            <a:r>
              <a:rPr lang="en-US" sz="2000" dirty="0" smtClean="0"/>
              <a:t> Technologies</a:t>
            </a:r>
          </a:p>
          <a:p>
            <a:pPr lvl="1"/>
            <a:r>
              <a:rPr lang="en-US" sz="2000" dirty="0" smtClean="0"/>
              <a:t>IDT </a:t>
            </a:r>
            <a:r>
              <a:rPr lang="en-US" sz="2000" dirty="0" err="1" smtClean="0"/>
              <a:t>SciTools</a:t>
            </a:r>
            <a:r>
              <a:rPr lang="en-US" sz="2000" dirty="0" smtClean="0"/>
              <a:t>® Web Tools, i.e. </a:t>
            </a:r>
            <a:r>
              <a:rPr lang="en-US" sz="2000" dirty="0" err="1" smtClean="0"/>
              <a:t>OligoAnalyzer</a:t>
            </a:r>
            <a:r>
              <a:rPr lang="en-US" sz="2000" dirty="0" smtClean="0"/>
              <a:t>, </a:t>
            </a:r>
            <a:r>
              <a:rPr lang="en-US" sz="2000" dirty="0" err="1" smtClean="0"/>
              <a:t>AntiSense</a:t>
            </a:r>
            <a:r>
              <a:rPr lang="en-US" sz="2000" dirty="0" smtClean="0"/>
              <a:t> Design, </a:t>
            </a:r>
            <a:r>
              <a:rPr lang="en-US" sz="2000" dirty="0" err="1" smtClean="0"/>
              <a:t>RealTime</a:t>
            </a:r>
            <a:r>
              <a:rPr lang="en-US" sz="2000" dirty="0" smtClean="0"/>
              <a:t> PCR, </a:t>
            </a:r>
            <a:r>
              <a:rPr lang="en-US" sz="2000" dirty="0" err="1" smtClean="0"/>
              <a:t>etc</a:t>
            </a:r>
            <a:r>
              <a:rPr lang="en-US" sz="2000" dirty="0" smtClean="0"/>
              <a:t> by Integrated DNA Technologies</a:t>
            </a:r>
          </a:p>
          <a:p>
            <a:pPr lvl="1"/>
            <a:r>
              <a:rPr lang="en-US" sz="2000" dirty="0" err="1" smtClean="0"/>
              <a:t>QuickChange</a:t>
            </a:r>
            <a:r>
              <a:rPr lang="en-US" sz="2000" dirty="0" smtClean="0"/>
              <a:t> Primer Design by Agilent Technologies</a:t>
            </a:r>
          </a:p>
          <a:p>
            <a:pPr lvl="1"/>
            <a:r>
              <a:rPr lang="en-US" sz="2000" dirty="0" err="1" smtClean="0"/>
              <a:t>PCReady</a:t>
            </a:r>
            <a:r>
              <a:rPr lang="en-US" sz="2000" dirty="0" smtClean="0"/>
              <a:t> primers by </a:t>
            </a:r>
            <a:r>
              <a:rPr lang="en-US" sz="2000" dirty="0" err="1" smtClean="0"/>
              <a:t>Eurofins</a:t>
            </a:r>
            <a:r>
              <a:rPr lang="en-US" sz="2000" dirty="0" smtClean="0"/>
              <a:t> Genomics</a:t>
            </a:r>
          </a:p>
          <a:p>
            <a:pPr lvl="1"/>
            <a:r>
              <a:rPr lang="en-US" sz="2000" dirty="0" err="1" smtClean="0"/>
              <a:t>OligoArchitect</a:t>
            </a:r>
            <a:r>
              <a:rPr lang="en-US" sz="2000" dirty="0" smtClean="0"/>
              <a:t>™ Primer and Probe Design Solutions by Sigma-Aldrich</a:t>
            </a:r>
          </a:p>
          <a:p>
            <a:pPr lvl="1"/>
            <a:r>
              <a:rPr lang="en-US" sz="2000" dirty="0" err="1" smtClean="0"/>
              <a:t>GenScript</a:t>
            </a:r>
            <a:r>
              <a:rPr lang="en-US" sz="2000" dirty="0" smtClean="0"/>
              <a:t> Real-time PCR (</a:t>
            </a:r>
            <a:r>
              <a:rPr lang="en-US" sz="2000" dirty="0" err="1" smtClean="0"/>
              <a:t>TaqMan</a:t>
            </a:r>
            <a:r>
              <a:rPr lang="en-US" sz="2000" dirty="0" smtClean="0"/>
              <a:t>) Primer Design</a:t>
            </a:r>
          </a:p>
          <a:p>
            <a:pPr lvl="1"/>
            <a:r>
              <a:rPr lang="en-US" sz="2000" dirty="0" smtClean="0"/>
              <a:t>……</a:t>
            </a:r>
          </a:p>
          <a:p>
            <a:pPr lvl="1"/>
            <a:endParaRPr lang="en-US" sz="20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267200"/>
            <a:ext cx="3324225" cy="239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57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1555</TotalTime>
  <Words>875</Words>
  <Application>Microsoft Office PowerPoint</Application>
  <PresentationFormat>On-screen Show (4:3)</PresentationFormat>
  <Paragraphs>105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Primer Design Software</vt:lpstr>
      <vt:lpstr>PowerPoint Presentation</vt:lpstr>
      <vt:lpstr>PCR Primer Design Guidelines</vt:lpstr>
      <vt:lpstr>PREMIER Biosoft</vt:lpstr>
      <vt:lpstr>DNASoftware, Corp.</vt:lpstr>
      <vt:lpstr>Molecular Biology Insights, Inc</vt:lpstr>
      <vt:lpstr>PrimerDigital, Ltd</vt:lpstr>
      <vt:lpstr>Life Technologies </vt:lpstr>
      <vt:lpstr>PowerPoint Presentation</vt:lpstr>
      <vt:lpstr>Free software with local access</vt:lpstr>
      <vt:lpstr>Other tools</vt:lpstr>
      <vt:lpstr>For oligonucleotide physicochemical parameters</vt:lpstr>
      <vt:lpstr>Search target sequence or test PCR products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 Design Software</dc:title>
  <dc:creator>Ping Lin</dc:creator>
  <cp:lastModifiedBy>Ping Lin</cp:lastModifiedBy>
  <cp:revision>20</cp:revision>
  <dcterms:created xsi:type="dcterms:W3CDTF">2014-04-07T15:41:43Z</dcterms:created>
  <dcterms:modified xsi:type="dcterms:W3CDTF">2014-04-08T20:58:10Z</dcterms:modified>
</cp:coreProperties>
</file>