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5" r:id="rId2"/>
    <p:sldId id="262" r:id="rId3"/>
    <p:sldId id="263" r:id="rId4"/>
    <p:sldId id="264" r:id="rId5"/>
    <p:sldId id="256" r:id="rId6"/>
    <p:sldId id="257" r:id="rId7"/>
    <p:sldId id="258" r:id="rId8"/>
    <p:sldId id="259" r:id="rId9"/>
    <p:sldId id="260" r:id="rId10"/>
    <p:sldId id="261" r:id="rId11"/>
    <p:sldId id="267" r:id="rId12"/>
    <p:sldId id="266" r:id="rId13"/>
    <p:sldId id="268" r:id="rId14"/>
    <p:sldId id="269" r:id="rId15"/>
    <p:sldId id="270" r:id="rId16"/>
    <p:sldId id="271" r:id="rId17"/>
    <p:sldId id="273" r:id="rId18"/>
    <p:sldId id="272" r:id="rId19"/>
    <p:sldId id="277" r:id="rId20"/>
    <p:sldId id="275" r:id="rId21"/>
    <p:sldId id="274"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moorthy\My%20Documents\Data\Taq%20Polymerase%20Assays%20Ctrl-%20Time%20Courses%20dNTP%20Varn%20No%20Solvt%20Apr%202013\485-520%20quants%20050813%2060deg%2030min%20+eqbrn%200.36nMTaq.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moorthy\My%20Documents\Data\Taq%20Polymerase%20Assays%20Ctrl-%20Time%20Courses%20dNTP%20Varn%20No%20Solvt%20Apr%202013\485-520%20quants%20050813%2060deg%2030min%20+eqbrn%200.36nMTaq.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lgn="l">
              <a:defRPr sz="1000"/>
            </a:pPr>
            <a:r>
              <a:rPr lang="en-US" sz="1000"/>
              <a:t>Zero corrected </a:t>
            </a:r>
            <a:r>
              <a:rPr lang="en-US" sz="1000">
                <a:latin typeface="Symbol" pitchFamily="18" charset="2"/>
              </a:rPr>
              <a:t>D</a:t>
            </a:r>
            <a:r>
              <a:rPr lang="en-US" sz="1000"/>
              <a:t>RFU vs time for Taq Polymerase Activity at 60</a:t>
            </a:r>
            <a:r>
              <a:rPr lang="en-US" sz="1000" baseline="30000"/>
              <a:t>o</a:t>
            </a:r>
            <a:r>
              <a:rPr lang="en-US" sz="1000"/>
              <a:t>C: Comparison of reactions with and without 30min equilibration</a:t>
            </a:r>
          </a:p>
        </c:rich>
      </c:tx>
      <c:layout>
        <c:manualLayout>
          <c:xMode val="edge"/>
          <c:yMode val="edge"/>
          <c:x val="1.0951021867767847E-2"/>
          <c:y val="3.2407407407407461E-2"/>
        </c:manualLayout>
      </c:layout>
    </c:title>
    <c:plotArea>
      <c:layout>
        <c:manualLayout>
          <c:layoutTarget val="inner"/>
          <c:xMode val="edge"/>
          <c:yMode val="edge"/>
          <c:x val="9.7483688574917682E-2"/>
          <c:y val="0.22400408282298073"/>
          <c:w val="0.84744354256489263"/>
          <c:h val="0.68779381743948875"/>
        </c:manualLayout>
      </c:layout>
      <c:scatterChart>
        <c:scatterStyle val="smoothMarker"/>
        <c:ser>
          <c:idx val="0"/>
          <c:order val="0"/>
          <c:tx>
            <c:strRef>
              <c:f>'C:\Documents and Settings\smoorthy\Desktop\[Book2.xls]zero crrcn and rate calc'!$A$1</c:f>
              <c:strCache>
                <c:ptCount val="1"/>
                <c:pt idx="0">
                  <c:v>  -eqbrn</c:v>
                </c:pt>
              </c:strCache>
            </c:strRef>
          </c:tx>
          <c:spPr>
            <a:ln w="19050"/>
          </c:spPr>
          <c:marker>
            <c:symbol val="none"/>
          </c:marker>
          <c:xVal>
            <c:numRef>
              <c:f>'C:\Documents and Settings\smoorthy\Desktop\[Book2.xls]zero crrcn and rate calc'!$A$3:$A$152</c:f>
              <c:numCache>
                <c:formatCode>General</c:formatCode>
                <c:ptCount val="150"/>
                <c:pt idx="0">
                  <c:v>0</c:v>
                </c:pt>
                <c:pt idx="1">
                  <c:v>6.7114090000000015E-2</c:v>
                </c:pt>
                <c:pt idx="2">
                  <c:v>0.13422819999999999</c:v>
                </c:pt>
                <c:pt idx="3">
                  <c:v>0.20134230000000003</c:v>
                </c:pt>
                <c:pt idx="4">
                  <c:v>0.26845640000000004</c:v>
                </c:pt>
                <c:pt idx="5">
                  <c:v>0.33557050000000016</c:v>
                </c:pt>
                <c:pt idx="6">
                  <c:v>0.40268460000000006</c:v>
                </c:pt>
                <c:pt idx="7">
                  <c:v>0.46979870000000001</c:v>
                </c:pt>
                <c:pt idx="8">
                  <c:v>0.53691269999999991</c:v>
                </c:pt>
                <c:pt idx="9">
                  <c:v>0.60402690000000003</c:v>
                </c:pt>
                <c:pt idx="10">
                  <c:v>0.67114090000000015</c:v>
                </c:pt>
                <c:pt idx="11">
                  <c:v>0.73825499999999999</c:v>
                </c:pt>
                <c:pt idx="12">
                  <c:v>0.80536909999999984</c:v>
                </c:pt>
                <c:pt idx="13">
                  <c:v>0.87248320000000001</c:v>
                </c:pt>
                <c:pt idx="14">
                  <c:v>0.93959729999999997</c:v>
                </c:pt>
                <c:pt idx="15">
                  <c:v>1.0067109999999999</c:v>
                </c:pt>
                <c:pt idx="16">
                  <c:v>1.0738249999999998</c:v>
                </c:pt>
                <c:pt idx="17">
                  <c:v>1.1409400000000001</c:v>
                </c:pt>
                <c:pt idx="18">
                  <c:v>1.208054</c:v>
                </c:pt>
                <c:pt idx="19">
                  <c:v>1.2751679999999999</c:v>
                </c:pt>
                <c:pt idx="20">
                  <c:v>1.3422820000000002</c:v>
                </c:pt>
                <c:pt idx="21">
                  <c:v>1.4093959999999996</c:v>
                </c:pt>
                <c:pt idx="22">
                  <c:v>1.47651</c:v>
                </c:pt>
                <c:pt idx="23">
                  <c:v>1.5436239999999997</c:v>
                </c:pt>
                <c:pt idx="24">
                  <c:v>1.610738</c:v>
                </c:pt>
                <c:pt idx="25">
                  <c:v>1.6778519999999999</c:v>
                </c:pt>
                <c:pt idx="26">
                  <c:v>1.744966</c:v>
                </c:pt>
                <c:pt idx="27">
                  <c:v>1.8120810000000001</c:v>
                </c:pt>
                <c:pt idx="28">
                  <c:v>1.8791949999999997</c:v>
                </c:pt>
                <c:pt idx="29">
                  <c:v>1.9463089999999998</c:v>
                </c:pt>
                <c:pt idx="30">
                  <c:v>2.013423</c:v>
                </c:pt>
                <c:pt idx="31">
                  <c:v>2.0805370000000005</c:v>
                </c:pt>
                <c:pt idx="32">
                  <c:v>2.1476510000000002</c:v>
                </c:pt>
                <c:pt idx="33">
                  <c:v>2.2147649999999999</c:v>
                </c:pt>
                <c:pt idx="34">
                  <c:v>2.281879</c:v>
                </c:pt>
                <c:pt idx="35">
                  <c:v>2.3489930000000001</c:v>
                </c:pt>
                <c:pt idx="36">
                  <c:v>2.4161069999999993</c:v>
                </c:pt>
                <c:pt idx="37">
                  <c:v>2.483222</c:v>
                </c:pt>
                <c:pt idx="38">
                  <c:v>2.550335</c:v>
                </c:pt>
                <c:pt idx="39">
                  <c:v>2.6174499999999994</c:v>
                </c:pt>
                <c:pt idx="40">
                  <c:v>2.6845640000000004</c:v>
                </c:pt>
                <c:pt idx="41">
                  <c:v>2.7516779999999996</c:v>
                </c:pt>
                <c:pt idx="42">
                  <c:v>2.8187919999999997</c:v>
                </c:pt>
                <c:pt idx="43">
                  <c:v>2.8859059999999994</c:v>
                </c:pt>
                <c:pt idx="44">
                  <c:v>2.95302</c:v>
                </c:pt>
                <c:pt idx="45">
                  <c:v>3.0201340000000005</c:v>
                </c:pt>
                <c:pt idx="46">
                  <c:v>3.0872479999999998</c:v>
                </c:pt>
                <c:pt idx="47">
                  <c:v>3.1543619999999999</c:v>
                </c:pt>
                <c:pt idx="48">
                  <c:v>3.2214770000000001</c:v>
                </c:pt>
                <c:pt idx="49">
                  <c:v>3.2885900000000006</c:v>
                </c:pt>
                <c:pt idx="50">
                  <c:v>3.3557049999999995</c:v>
                </c:pt>
                <c:pt idx="51">
                  <c:v>3.4228189999999996</c:v>
                </c:pt>
                <c:pt idx="52">
                  <c:v>3.4899330000000002</c:v>
                </c:pt>
                <c:pt idx="53">
                  <c:v>3.5570469999999994</c:v>
                </c:pt>
                <c:pt idx="54">
                  <c:v>3.6241610000000004</c:v>
                </c:pt>
                <c:pt idx="55">
                  <c:v>3.6912749999999996</c:v>
                </c:pt>
                <c:pt idx="56">
                  <c:v>3.7583890000000002</c:v>
                </c:pt>
                <c:pt idx="57">
                  <c:v>3.8255029999999994</c:v>
                </c:pt>
                <c:pt idx="58">
                  <c:v>3.8926169999999995</c:v>
                </c:pt>
                <c:pt idx="59">
                  <c:v>3.9597310000000001</c:v>
                </c:pt>
                <c:pt idx="60">
                  <c:v>4.0268449999999989</c:v>
                </c:pt>
                <c:pt idx="61">
                  <c:v>4.09396</c:v>
                </c:pt>
                <c:pt idx="62">
                  <c:v>4.1610739999999993</c:v>
                </c:pt>
                <c:pt idx="63">
                  <c:v>4.2281879999999994</c:v>
                </c:pt>
                <c:pt idx="64">
                  <c:v>4.2953020000000004</c:v>
                </c:pt>
                <c:pt idx="65">
                  <c:v>4.3624159999999979</c:v>
                </c:pt>
                <c:pt idx="66">
                  <c:v>4.4295299999999997</c:v>
                </c:pt>
                <c:pt idx="67">
                  <c:v>4.4966440000000008</c:v>
                </c:pt>
                <c:pt idx="68">
                  <c:v>4.563758</c:v>
                </c:pt>
                <c:pt idx="69">
                  <c:v>4.6308720000000001</c:v>
                </c:pt>
                <c:pt idx="70">
                  <c:v>4.6979869999999986</c:v>
                </c:pt>
                <c:pt idx="71">
                  <c:v>4.7650999999999994</c:v>
                </c:pt>
                <c:pt idx="72">
                  <c:v>4.8322149999999988</c:v>
                </c:pt>
                <c:pt idx="73">
                  <c:v>4.8993289999999998</c:v>
                </c:pt>
                <c:pt idx="74">
                  <c:v>4.9664429999999999</c:v>
                </c:pt>
                <c:pt idx="75">
                  <c:v>5.0335570000000001</c:v>
                </c:pt>
                <c:pt idx="76">
                  <c:v>5.1006710000000002</c:v>
                </c:pt>
                <c:pt idx="77">
                  <c:v>5.1677849999999985</c:v>
                </c:pt>
                <c:pt idx="78">
                  <c:v>5.2348990000000004</c:v>
                </c:pt>
                <c:pt idx="79">
                  <c:v>5.3020129999999988</c:v>
                </c:pt>
                <c:pt idx="80">
                  <c:v>5.3691269999999989</c:v>
                </c:pt>
                <c:pt idx="81">
                  <c:v>5.4362420000000018</c:v>
                </c:pt>
                <c:pt idx="82">
                  <c:v>5.5033560000000001</c:v>
                </c:pt>
                <c:pt idx="83">
                  <c:v>5.5704700000000003</c:v>
                </c:pt>
                <c:pt idx="84">
                  <c:v>5.6375839999999986</c:v>
                </c:pt>
                <c:pt idx="85">
                  <c:v>5.7046979999999996</c:v>
                </c:pt>
                <c:pt idx="86">
                  <c:v>5.7718119999999997</c:v>
                </c:pt>
                <c:pt idx="87">
                  <c:v>5.838925999999999</c:v>
                </c:pt>
                <c:pt idx="88">
                  <c:v>5.9060400000000008</c:v>
                </c:pt>
                <c:pt idx="89">
                  <c:v>5.9731540000000001</c:v>
                </c:pt>
                <c:pt idx="90">
                  <c:v>6.0402680000000011</c:v>
                </c:pt>
                <c:pt idx="91">
                  <c:v>6.1073819999999994</c:v>
                </c:pt>
                <c:pt idx="92">
                  <c:v>6.1744969999999988</c:v>
                </c:pt>
                <c:pt idx="93">
                  <c:v>6.2416109999999998</c:v>
                </c:pt>
                <c:pt idx="94">
                  <c:v>6.308724999999999</c:v>
                </c:pt>
                <c:pt idx="95">
                  <c:v>6.375839</c:v>
                </c:pt>
                <c:pt idx="96">
                  <c:v>6.4429530000000002</c:v>
                </c:pt>
                <c:pt idx="97">
                  <c:v>6.5100670000000003</c:v>
                </c:pt>
                <c:pt idx="98">
                  <c:v>6.5771809999999995</c:v>
                </c:pt>
                <c:pt idx="99">
                  <c:v>6.6442949999999987</c:v>
                </c:pt>
                <c:pt idx="100">
                  <c:v>6.7114089999999997</c:v>
                </c:pt>
                <c:pt idx="101">
                  <c:v>6.7785229999999999</c:v>
                </c:pt>
                <c:pt idx="102">
                  <c:v>6.845637</c:v>
                </c:pt>
                <c:pt idx="103">
                  <c:v>6.9127520000000002</c:v>
                </c:pt>
                <c:pt idx="104">
                  <c:v>6.9798660000000012</c:v>
                </c:pt>
                <c:pt idx="105">
                  <c:v>7.0469799999999996</c:v>
                </c:pt>
                <c:pt idx="106">
                  <c:v>7.1140939999999988</c:v>
                </c:pt>
                <c:pt idx="107">
                  <c:v>7.1812079999999998</c:v>
                </c:pt>
                <c:pt idx="108">
                  <c:v>7.2483219999999999</c:v>
                </c:pt>
                <c:pt idx="109">
                  <c:v>7.3154359999999992</c:v>
                </c:pt>
                <c:pt idx="110">
                  <c:v>7.3825499999999993</c:v>
                </c:pt>
                <c:pt idx="111">
                  <c:v>7.4496640000000012</c:v>
                </c:pt>
                <c:pt idx="112">
                  <c:v>7.5167780000000004</c:v>
                </c:pt>
                <c:pt idx="113">
                  <c:v>7.5838919999999996</c:v>
                </c:pt>
                <c:pt idx="114">
                  <c:v>7.651006999999999</c:v>
                </c:pt>
                <c:pt idx="115">
                  <c:v>7.718121</c:v>
                </c:pt>
                <c:pt idx="116">
                  <c:v>7.7852350000000001</c:v>
                </c:pt>
                <c:pt idx="117">
                  <c:v>7.8523490000000002</c:v>
                </c:pt>
                <c:pt idx="118">
                  <c:v>7.9194630000000013</c:v>
                </c:pt>
                <c:pt idx="119">
                  <c:v>7.9865769999999996</c:v>
                </c:pt>
                <c:pt idx="120">
                  <c:v>8.0536910000000006</c:v>
                </c:pt>
                <c:pt idx="121">
                  <c:v>8.1208049999999989</c:v>
                </c:pt>
                <c:pt idx="122">
                  <c:v>8.1879199999999983</c:v>
                </c:pt>
                <c:pt idx="123">
                  <c:v>8.2550330000000027</c:v>
                </c:pt>
                <c:pt idx="124">
                  <c:v>8.3221470000000028</c:v>
                </c:pt>
                <c:pt idx="125">
                  <c:v>8.3892610000000012</c:v>
                </c:pt>
                <c:pt idx="126">
                  <c:v>8.4563760000000006</c:v>
                </c:pt>
                <c:pt idx="127">
                  <c:v>8.5234900000000007</c:v>
                </c:pt>
                <c:pt idx="128">
                  <c:v>8.5906040000000008</c:v>
                </c:pt>
                <c:pt idx="129">
                  <c:v>8.6577180000000009</c:v>
                </c:pt>
                <c:pt idx="130">
                  <c:v>8.7248319999999993</c:v>
                </c:pt>
                <c:pt idx="131">
                  <c:v>8.7919459999999994</c:v>
                </c:pt>
                <c:pt idx="132">
                  <c:v>8.859060000000003</c:v>
                </c:pt>
                <c:pt idx="133">
                  <c:v>8.9261739999999996</c:v>
                </c:pt>
                <c:pt idx="134">
                  <c:v>8.9932880000000015</c:v>
                </c:pt>
                <c:pt idx="135">
                  <c:v>9.0604030000000026</c:v>
                </c:pt>
                <c:pt idx="136">
                  <c:v>9.127517000000001</c:v>
                </c:pt>
                <c:pt idx="137">
                  <c:v>9.1946310000000011</c:v>
                </c:pt>
                <c:pt idx="138">
                  <c:v>9.2617440000000002</c:v>
                </c:pt>
                <c:pt idx="139">
                  <c:v>9.3288579999999985</c:v>
                </c:pt>
                <c:pt idx="140">
                  <c:v>9.3959730000000015</c:v>
                </c:pt>
                <c:pt idx="141">
                  <c:v>9.4630870000000034</c:v>
                </c:pt>
                <c:pt idx="142">
                  <c:v>9.5302010000000017</c:v>
                </c:pt>
                <c:pt idx="143">
                  <c:v>9.5973149999999983</c:v>
                </c:pt>
                <c:pt idx="144">
                  <c:v>9.6644300000000012</c:v>
                </c:pt>
                <c:pt idx="145">
                  <c:v>9.7315439999999995</c:v>
                </c:pt>
                <c:pt idx="146">
                  <c:v>9.7986569999999986</c:v>
                </c:pt>
                <c:pt idx="147">
                  <c:v>9.8657710000000005</c:v>
                </c:pt>
                <c:pt idx="148">
                  <c:v>9.9328860000000034</c:v>
                </c:pt>
                <c:pt idx="149">
                  <c:v>10</c:v>
                </c:pt>
              </c:numCache>
            </c:numRef>
          </c:xVal>
          <c:yVal>
            <c:numRef>
              <c:f>'C:\Documents and Settings\smoorthy\Desktop\[Book2.xls]zero crrcn and rate calc'!$E$3:$E$152</c:f>
              <c:numCache>
                <c:formatCode>General</c:formatCode>
                <c:ptCount val="150"/>
                <c:pt idx="0">
                  <c:v>0</c:v>
                </c:pt>
                <c:pt idx="1">
                  <c:v>0.14892400000000094</c:v>
                </c:pt>
                <c:pt idx="2">
                  <c:v>0.28282000000000013</c:v>
                </c:pt>
                <c:pt idx="3">
                  <c:v>0.40383600000000008</c:v>
                </c:pt>
                <c:pt idx="4">
                  <c:v>0.51379299999999961</c:v>
                </c:pt>
                <c:pt idx="5">
                  <c:v>0.6142310000000003</c:v>
                </c:pt>
                <c:pt idx="6">
                  <c:v>0.70645600000000019</c:v>
                </c:pt>
                <c:pt idx="7">
                  <c:v>0.79156799999999961</c:v>
                </c:pt>
                <c:pt idx="8">
                  <c:v>0.87050699999999981</c:v>
                </c:pt>
                <c:pt idx="9">
                  <c:v>0.94406200000000051</c:v>
                </c:pt>
                <c:pt idx="10">
                  <c:v>1.012912</c:v>
                </c:pt>
                <c:pt idx="11">
                  <c:v>1.0776270000000006</c:v>
                </c:pt>
                <c:pt idx="12">
                  <c:v>1.1386939999999999</c:v>
                </c:pt>
                <c:pt idx="13">
                  <c:v>1.1965270000000017</c:v>
                </c:pt>
                <c:pt idx="14">
                  <c:v>1.2514809999999998</c:v>
                </c:pt>
                <c:pt idx="15">
                  <c:v>1.3038559999999997</c:v>
                </c:pt>
                <c:pt idx="16">
                  <c:v>1.3539120000000002</c:v>
                </c:pt>
                <c:pt idx="17">
                  <c:v>1.4018689999999994</c:v>
                </c:pt>
                <c:pt idx="18">
                  <c:v>1.4479190000000004</c:v>
                </c:pt>
                <c:pt idx="19">
                  <c:v>1.4922250000000012</c:v>
                </c:pt>
                <c:pt idx="20">
                  <c:v>1.5349260000000002</c:v>
                </c:pt>
                <c:pt idx="21">
                  <c:v>1.5761480000000001</c:v>
                </c:pt>
                <c:pt idx="22">
                  <c:v>1.6159939999999995</c:v>
                </c:pt>
                <c:pt idx="23">
                  <c:v>1.6545610000000002</c:v>
                </c:pt>
                <c:pt idx="24">
                  <c:v>1.6919260000000003</c:v>
                </c:pt>
                <c:pt idx="25">
                  <c:v>1.7281630000000014</c:v>
                </c:pt>
                <c:pt idx="26">
                  <c:v>1.7633330000000003</c:v>
                </c:pt>
                <c:pt idx="27">
                  <c:v>1.7974929999999993</c:v>
                </c:pt>
                <c:pt idx="28">
                  <c:v>1.8306939999999994</c:v>
                </c:pt>
                <c:pt idx="29">
                  <c:v>1.8629790000000002</c:v>
                </c:pt>
                <c:pt idx="30">
                  <c:v>1.8943880000000013</c:v>
                </c:pt>
                <c:pt idx="31">
                  <c:v>1.9249590000000001</c:v>
                </c:pt>
                <c:pt idx="32">
                  <c:v>1.9547230000000002</c:v>
                </c:pt>
                <c:pt idx="33">
                  <c:v>1.9837119999999995</c:v>
                </c:pt>
                <c:pt idx="34">
                  <c:v>2.0119530000000005</c:v>
                </c:pt>
                <c:pt idx="35">
                  <c:v>2.0394730000000005</c:v>
                </c:pt>
                <c:pt idx="36">
                  <c:v>2.066294000000001</c:v>
                </c:pt>
                <c:pt idx="37">
                  <c:v>2.0924410000000004</c:v>
                </c:pt>
                <c:pt idx="38">
                  <c:v>2.1179300000000012</c:v>
                </c:pt>
                <c:pt idx="39">
                  <c:v>2.1427859999999987</c:v>
                </c:pt>
                <c:pt idx="40">
                  <c:v>2.1670290000000008</c:v>
                </c:pt>
                <c:pt idx="41">
                  <c:v>2.1906649999999996</c:v>
                </c:pt>
                <c:pt idx="42">
                  <c:v>2.2137260000000012</c:v>
                </c:pt>
                <c:pt idx="43">
                  <c:v>2.2362140000000013</c:v>
                </c:pt>
                <c:pt idx="44">
                  <c:v>2.2581620000000004</c:v>
                </c:pt>
                <c:pt idx="45">
                  <c:v>2.2795610000000002</c:v>
                </c:pt>
                <c:pt idx="46">
                  <c:v>2.3004519999999995</c:v>
                </c:pt>
                <c:pt idx="47">
                  <c:v>2.3208270000000004</c:v>
                </c:pt>
                <c:pt idx="48">
                  <c:v>2.3407060000000008</c:v>
                </c:pt>
                <c:pt idx="49">
                  <c:v>2.360100000000001</c:v>
                </c:pt>
                <c:pt idx="50">
                  <c:v>2.3790310000000008</c:v>
                </c:pt>
                <c:pt idx="51">
                  <c:v>2.3974990000000007</c:v>
                </c:pt>
                <c:pt idx="52">
                  <c:v>2.4155130000000007</c:v>
                </c:pt>
                <c:pt idx="53">
                  <c:v>2.4331059999999991</c:v>
                </c:pt>
                <c:pt idx="54">
                  <c:v>2.4502670000000006</c:v>
                </c:pt>
                <c:pt idx="55">
                  <c:v>2.4670049999999994</c:v>
                </c:pt>
                <c:pt idx="56">
                  <c:v>2.483353000000001</c:v>
                </c:pt>
                <c:pt idx="57">
                  <c:v>2.4992989999999993</c:v>
                </c:pt>
                <c:pt idx="58">
                  <c:v>2.5148540000000001</c:v>
                </c:pt>
                <c:pt idx="59">
                  <c:v>2.5300489999999995</c:v>
                </c:pt>
                <c:pt idx="60">
                  <c:v>2.5448630000000003</c:v>
                </c:pt>
                <c:pt idx="61">
                  <c:v>2.5593260000000004</c:v>
                </c:pt>
                <c:pt idx="62">
                  <c:v>2.5734390000000005</c:v>
                </c:pt>
                <c:pt idx="63">
                  <c:v>2.5872109999999999</c:v>
                </c:pt>
                <c:pt idx="64">
                  <c:v>2.6006530000000003</c:v>
                </c:pt>
                <c:pt idx="65">
                  <c:v>2.6137749999999995</c:v>
                </c:pt>
                <c:pt idx="66">
                  <c:v>2.626576</c:v>
                </c:pt>
                <c:pt idx="67">
                  <c:v>2.6390669999999994</c:v>
                </c:pt>
                <c:pt idx="68">
                  <c:v>2.6512579999999999</c:v>
                </c:pt>
                <c:pt idx="69">
                  <c:v>2.6631590000000012</c:v>
                </c:pt>
                <c:pt idx="70">
                  <c:v>2.6747699999999992</c:v>
                </c:pt>
                <c:pt idx="71">
                  <c:v>2.6861000000000006</c:v>
                </c:pt>
                <c:pt idx="72">
                  <c:v>2.6971609999999995</c:v>
                </c:pt>
                <c:pt idx="73">
                  <c:v>2.7079509999999996</c:v>
                </c:pt>
                <c:pt idx="74">
                  <c:v>2.7184820000000007</c:v>
                </c:pt>
                <c:pt idx="75">
                  <c:v>2.7287620000000006</c:v>
                </c:pt>
                <c:pt idx="76">
                  <c:v>2.738792000000001</c:v>
                </c:pt>
                <c:pt idx="77">
                  <c:v>2.7485830000000004</c:v>
                </c:pt>
                <c:pt idx="78">
                  <c:v>2.7581430000000005</c:v>
                </c:pt>
                <c:pt idx="79">
                  <c:v>2.7674630000000011</c:v>
                </c:pt>
                <c:pt idx="80">
                  <c:v>2.7765630000000008</c:v>
                </c:pt>
                <c:pt idx="81">
                  <c:v>2.7854430000000008</c:v>
                </c:pt>
                <c:pt idx="82">
                  <c:v>2.7941029999999998</c:v>
                </c:pt>
                <c:pt idx="83">
                  <c:v>2.8025630000000006</c:v>
                </c:pt>
                <c:pt idx="84">
                  <c:v>2.8108230000000005</c:v>
                </c:pt>
                <c:pt idx="85">
                  <c:v>2.8188729999999995</c:v>
                </c:pt>
                <c:pt idx="86">
                  <c:v>2.8267330000000008</c:v>
                </c:pt>
                <c:pt idx="87">
                  <c:v>2.8344029999999996</c:v>
                </c:pt>
                <c:pt idx="88">
                  <c:v>2.8418930000000007</c:v>
                </c:pt>
                <c:pt idx="89">
                  <c:v>2.8492030000000006</c:v>
                </c:pt>
                <c:pt idx="90">
                  <c:v>2.8563330000000007</c:v>
                </c:pt>
                <c:pt idx="91">
                  <c:v>2.8632930000000005</c:v>
                </c:pt>
                <c:pt idx="92">
                  <c:v>2.8700830000000006</c:v>
                </c:pt>
                <c:pt idx="93">
                  <c:v>2.8767130000000001</c:v>
                </c:pt>
                <c:pt idx="94">
                  <c:v>2.8831730000000011</c:v>
                </c:pt>
                <c:pt idx="95">
                  <c:v>2.8894929999999994</c:v>
                </c:pt>
                <c:pt idx="96">
                  <c:v>2.8956530000000003</c:v>
                </c:pt>
                <c:pt idx="97">
                  <c:v>2.9016630000000005</c:v>
                </c:pt>
                <c:pt idx="98">
                  <c:v>2.9075330000000013</c:v>
                </c:pt>
                <c:pt idx="99">
                  <c:v>2.9132530000000005</c:v>
                </c:pt>
                <c:pt idx="100">
                  <c:v>2.9188430000000003</c:v>
                </c:pt>
                <c:pt idx="101">
                  <c:v>2.9242930000000005</c:v>
                </c:pt>
                <c:pt idx="102">
                  <c:v>2.9296230000000008</c:v>
                </c:pt>
                <c:pt idx="103">
                  <c:v>2.9348129999999997</c:v>
                </c:pt>
                <c:pt idx="104">
                  <c:v>2.9398829999999996</c:v>
                </c:pt>
                <c:pt idx="105">
                  <c:v>2.9448230000000013</c:v>
                </c:pt>
                <c:pt idx="106">
                  <c:v>2.949653000000001</c:v>
                </c:pt>
                <c:pt idx="107">
                  <c:v>2.9543630000000007</c:v>
                </c:pt>
                <c:pt idx="108">
                  <c:v>2.9589630000000007</c:v>
                </c:pt>
                <c:pt idx="109">
                  <c:v>2.9634530000000008</c:v>
                </c:pt>
                <c:pt idx="110">
                  <c:v>2.9678330000000006</c:v>
                </c:pt>
                <c:pt idx="111">
                  <c:v>2.9721030000000002</c:v>
                </c:pt>
                <c:pt idx="112">
                  <c:v>2.9762730000000004</c:v>
                </c:pt>
                <c:pt idx="113">
                  <c:v>2.9803430000000013</c:v>
                </c:pt>
                <c:pt idx="114">
                  <c:v>2.9843229999999998</c:v>
                </c:pt>
                <c:pt idx="115">
                  <c:v>2.9881930000000012</c:v>
                </c:pt>
                <c:pt idx="116">
                  <c:v>2.9919830000000007</c:v>
                </c:pt>
                <c:pt idx="117">
                  <c:v>2.9956729999999996</c:v>
                </c:pt>
                <c:pt idx="118">
                  <c:v>2.9992730000000001</c:v>
                </c:pt>
                <c:pt idx="119">
                  <c:v>3.0027930000000005</c:v>
                </c:pt>
                <c:pt idx="120">
                  <c:v>3.0062230000000003</c:v>
                </c:pt>
                <c:pt idx="121">
                  <c:v>3.0095730000000014</c:v>
                </c:pt>
                <c:pt idx="122">
                  <c:v>3.0128429999999993</c:v>
                </c:pt>
                <c:pt idx="123">
                  <c:v>3.0160329999999997</c:v>
                </c:pt>
                <c:pt idx="124">
                  <c:v>3.0191429999999992</c:v>
                </c:pt>
                <c:pt idx="125">
                  <c:v>3.0221830000000001</c:v>
                </c:pt>
                <c:pt idx="126">
                  <c:v>3.0251429999999995</c:v>
                </c:pt>
                <c:pt idx="127">
                  <c:v>3.0280430000000003</c:v>
                </c:pt>
                <c:pt idx="128">
                  <c:v>3.0308629999999996</c:v>
                </c:pt>
                <c:pt idx="129">
                  <c:v>3.0336130000000008</c:v>
                </c:pt>
                <c:pt idx="130">
                  <c:v>3.0363029999999998</c:v>
                </c:pt>
                <c:pt idx="131">
                  <c:v>3.0389330000000001</c:v>
                </c:pt>
                <c:pt idx="132">
                  <c:v>3.0414930000000009</c:v>
                </c:pt>
                <c:pt idx="133">
                  <c:v>3.0439930000000008</c:v>
                </c:pt>
                <c:pt idx="134">
                  <c:v>3.0464330000000004</c:v>
                </c:pt>
                <c:pt idx="135">
                  <c:v>3.0488130000000009</c:v>
                </c:pt>
                <c:pt idx="136">
                  <c:v>3.0511330000000001</c:v>
                </c:pt>
                <c:pt idx="137">
                  <c:v>3.0534030000000008</c:v>
                </c:pt>
                <c:pt idx="138">
                  <c:v>3.0556130000000006</c:v>
                </c:pt>
                <c:pt idx="139">
                  <c:v>3.057773000000001</c:v>
                </c:pt>
                <c:pt idx="140">
                  <c:v>3.0598830000000006</c:v>
                </c:pt>
                <c:pt idx="141">
                  <c:v>3.0619430000000007</c:v>
                </c:pt>
                <c:pt idx="142">
                  <c:v>3.0639529999999997</c:v>
                </c:pt>
                <c:pt idx="143">
                  <c:v>3.0659030000000005</c:v>
                </c:pt>
                <c:pt idx="144">
                  <c:v>3.0678230000000006</c:v>
                </c:pt>
                <c:pt idx="145">
                  <c:v>3.0696830000000013</c:v>
                </c:pt>
                <c:pt idx="146">
                  <c:v>3.0715029999999994</c:v>
                </c:pt>
                <c:pt idx="147">
                  <c:v>3.073283</c:v>
                </c:pt>
                <c:pt idx="148">
                  <c:v>3.0750129999999998</c:v>
                </c:pt>
                <c:pt idx="149">
                  <c:v>3.0767129999999994</c:v>
                </c:pt>
              </c:numCache>
            </c:numRef>
          </c:yVal>
          <c:smooth val="1"/>
        </c:ser>
        <c:ser>
          <c:idx val="1"/>
          <c:order val="1"/>
          <c:tx>
            <c:strRef>
              <c:f>'C:\Documents and Settings\smoorthy\Desktop\[Book2.xls]zero crrcn and rate calc'!$G$1</c:f>
              <c:strCache>
                <c:ptCount val="1"/>
                <c:pt idx="0">
                  <c:v> +eqbrn</c:v>
                </c:pt>
              </c:strCache>
            </c:strRef>
          </c:tx>
          <c:spPr>
            <a:ln w="19050"/>
          </c:spPr>
          <c:marker>
            <c:symbol val="none"/>
          </c:marker>
          <c:xVal>
            <c:numRef>
              <c:f>'C:\Documents and Settings\smoorthy\Desktop\[Book2.xls]zero crrcn and rate calc'!$A$3:$A$152</c:f>
              <c:numCache>
                <c:formatCode>General</c:formatCode>
                <c:ptCount val="150"/>
                <c:pt idx="0">
                  <c:v>0</c:v>
                </c:pt>
                <c:pt idx="1">
                  <c:v>6.7114090000000015E-2</c:v>
                </c:pt>
                <c:pt idx="2">
                  <c:v>0.13422819999999999</c:v>
                </c:pt>
                <c:pt idx="3">
                  <c:v>0.20134230000000003</c:v>
                </c:pt>
                <c:pt idx="4">
                  <c:v>0.26845640000000004</c:v>
                </c:pt>
                <c:pt idx="5">
                  <c:v>0.33557050000000016</c:v>
                </c:pt>
                <c:pt idx="6">
                  <c:v>0.40268460000000006</c:v>
                </c:pt>
                <c:pt idx="7">
                  <c:v>0.46979870000000001</c:v>
                </c:pt>
                <c:pt idx="8">
                  <c:v>0.53691269999999991</c:v>
                </c:pt>
                <c:pt idx="9">
                  <c:v>0.60402690000000003</c:v>
                </c:pt>
                <c:pt idx="10">
                  <c:v>0.67114090000000015</c:v>
                </c:pt>
                <c:pt idx="11">
                  <c:v>0.73825499999999999</c:v>
                </c:pt>
                <c:pt idx="12">
                  <c:v>0.80536909999999984</c:v>
                </c:pt>
                <c:pt idx="13">
                  <c:v>0.87248320000000001</c:v>
                </c:pt>
                <c:pt idx="14">
                  <c:v>0.93959729999999997</c:v>
                </c:pt>
                <c:pt idx="15">
                  <c:v>1.0067109999999999</c:v>
                </c:pt>
                <c:pt idx="16">
                  <c:v>1.0738249999999998</c:v>
                </c:pt>
                <c:pt idx="17">
                  <c:v>1.1409400000000001</c:v>
                </c:pt>
                <c:pt idx="18">
                  <c:v>1.208054</c:v>
                </c:pt>
                <c:pt idx="19">
                  <c:v>1.2751679999999999</c:v>
                </c:pt>
                <c:pt idx="20">
                  <c:v>1.3422820000000002</c:v>
                </c:pt>
                <c:pt idx="21">
                  <c:v>1.4093959999999996</c:v>
                </c:pt>
                <c:pt idx="22">
                  <c:v>1.47651</c:v>
                </c:pt>
                <c:pt idx="23">
                  <c:v>1.5436239999999997</c:v>
                </c:pt>
                <c:pt idx="24">
                  <c:v>1.610738</c:v>
                </c:pt>
                <c:pt idx="25">
                  <c:v>1.6778519999999999</c:v>
                </c:pt>
                <c:pt idx="26">
                  <c:v>1.744966</c:v>
                </c:pt>
                <c:pt idx="27">
                  <c:v>1.8120810000000001</c:v>
                </c:pt>
                <c:pt idx="28">
                  <c:v>1.8791949999999997</c:v>
                </c:pt>
                <c:pt idx="29">
                  <c:v>1.9463089999999998</c:v>
                </c:pt>
                <c:pt idx="30">
                  <c:v>2.013423</c:v>
                </c:pt>
                <c:pt idx="31">
                  <c:v>2.0805370000000005</c:v>
                </c:pt>
                <c:pt idx="32">
                  <c:v>2.1476510000000002</c:v>
                </c:pt>
                <c:pt idx="33">
                  <c:v>2.2147649999999999</c:v>
                </c:pt>
                <c:pt idx="34">
                  <c:v>2.281879</c:v>
                </c:pt>
                <c:pt idx="35">
                  <c:v>2.3489930000000001</c:v>
                </c:pt>
                <c:pt idx="36">
                  <c:v>2.4161069999999993</c:v>
                </c:pt>
                <c:pt idx="37">
                  <c:v>2.483222</c:v>
                </c:pt>
                <c:pt idx="38">
                  <c:v>2.550335</c:v>
                </c:pt>
                <c:pt idx="39">
                  <c:v>2.6174499999999994</c:v>
                </c:pt>
                <c:pt idx="40">
                  <c:v>2.6845640000000004</c:v>
                </c:pt>
                <c:pt idx="41">
                  <c:v>2.7516779999999996</c:v>
                </c:pt>
                <c:pt idx="42">
                  <c:v>2.8187919999999997</c:v>
                </c:pt>
                <c:pt idx="43">
                  <c:v>2.8859059999999994</c:v>
                </c:pt>
                <c:pt idx="44">
                  <c:v>2.95302</c:v>
                </c:pt>
                <c:pt idx="45">
                  <c:v>3.0201340000000005</c:v>
                </c:pt>
                <c:pt idx="46">
                  <c:v>3.0872479999999998</c:v>
                </c:pt>
                <c:pt idx="47">
                  <c:v>3.1543619999999999</c:v>
                </c:pt>
                <c:pt idx="48">
                  <c:v>3.2214770000000001</c:v>
                </c:pt>
                <c:pt idx="49">
                  <c:v>3.2885900000000006</c:v>
                </c:pt>
                <c:pt idx="50">
                  <c:v>3.3557049999999995</c:v>
                </c:pt>
                <c:pt idx="51">
                  <c:v>3.4228189999999996</c:v>
                </c:pt>
                <c:pt idx="52">
                  <c:v>3.4899330000000002</c:v>
                </c:pt>
                <c:pt idx="53">
                  <c:v>3.5570469999999994</c:v>
                </c:pt>
                <c:pt idx="54">
                  <c:v>3.6241610000000004</c:v>
                </c:pt>
                <c:pt idx="55">
                  <c:v>3.6912749999999996</c:v>
                </c:pt>
                <c:pt idx="56">
                  <c:v>3.7583890000000002</c:v>
                </c:pt>
                <c:pt idx="57">
                  <c:v>3.8255029999999994</c:v>
                </c:pt>
                <c:pt idx="58">
                  <c:v>3.8926169999999995</c:v>
                </c:pt>
                <c:pt idx="59">
                  <c:v>3.9597310000000001</c:v>
                </c:pt>
                <c:pt idx="60">
                  <c:v>4.0268449999999989</c:v>
                </c:pt>
                <c:pt idx="61">
                  <c:v>4.09396</c:v>
                </c:pt>
                <c:pt idx="62">
                  <c:v>4.1610739999999993</c:v>
                </c:pt>
                <c:pt idx="63">
                  <c:v>4.2281879999999994</c:v>
                </c:pt>
                <c:pt idx="64">
                  <c:v>4.2953020000000004</c:v>
                </c:pt>
                <c:pt idx="65">
                  <c:v>4.3624159999999979</c:v>
                </c:pt>
                <c:pt idx="66">
                  <c:v>4.4295299999999997</c:v>
                </c:pt>
                <c:pt idx="67">
                  <c:v>4.4966440000000008</c:v>
                </c:pt>
                <c:pt idx="68">
                  <c:v>4.563758</c:v>
                </c:pt>
                <c:pt idx="69">
                  <c:v>4.6308720000000001</c:v>
                </c:pt>
                <c:pt idx="70">
                  <c:v>4.6979869999999986</c:v>
                </c:pt>
                <c:pt idx="71">
                  <c:v>4.7650999999999994</c:v>
                </c:pt>
                <c:pt idx="72">
                  <c:v>4.8322149999999988</c:v>
                </c:pt>
                <c:pt idx="73">
                  <c:v>4.8993289999999998</c:v>
                </c:pt>
                <c:pt idx="74">
                  <c:v>4.9664429999999999</c:v>
                </c:pt>
                <c:pt idx="75">
                  <c:v>5.0335570000000001</c:v>
                </c:pt>
                <c:pt idx="76">
                  <c:v>5.1006710000000002</c:v>
                </c:pt>
                <c:pt idx="77">
                  <c:v>5.1677849999999985</c:v>
                </c:pt>
                <c:pt idx="78">
                  <c:v>5.2348990000000004</c:v>
                </c:pt>
                <c:pt idx="79">
                  <c:v>5.3020129999999988</c:v>
                </c:pt>
                <c:pt idx="80">
                  <c:v>5.3691269999999989</c:v>
                </c:pt>
                <c:pt idx="81">
                  <c:v>5.4362420000000018</c:v>
                </c:pt>
                <c:pt idx="82">
                  <c:v>5.5033560000000001</c:v>
                </c:pt>
                <c:pt idx="83">
                  <c:v>5.5704700000000003</c:v>
                </c:pt>
                <c:pt idx="84">
                  <c:v>5.6375839999999986</c:v>
                </c:pt>
                <c:pt idx="85">
                  <c:v>5.7046979999999996</c:v>
                </c:pt>
                <c:pt idx="86">
                  <c:v>5.7718119999999997</c:v>
                </c:pt>
                <c:pt idx="87">
                  <c:v>5.838925999999999</c:v>
                </c:pt>
                <c:pt idx="88">
                  <c:v>5.9060400000000008</c:v>
                </c:pt>
                <c:pt idx="89">
                  <c:v>5.9731540000000001</c:v>
                </c:pt>
                <c:pt idx="90">
                  <c:v>6.0402680000000011</c:v>
                </c:pt>
                <c:pt idx="91">
                  <c:v>6.1073819999999994</c:v>
                </c:pt>
                <c:pt idx="92">
                  <c:v>6.1744969999999988</c:v>
                </c:pt>
                <c:pt idx="93">
                  <c:v>6.2416109999999998</c:v>
                </c:pt>
                <c:pt idx="94">
                  <c:v>6.308724999999999</c:v>
                </c:pt>
                <c:pt idx="95">
                  <c:v>6.375839</c:v>
                </c:pt>
                <c:pt idx="96">
                  <c:v>6.4429530000000002</c:v>
                </c:pt>
                <c:pt idx="97">
                  <c:v>6.5100670000000003</c:v>
                </c:pt>
                <c:pt idx="98">
                  <c:v>6.5771809999999995</c:v>
                </c:pt>
                <c:pt idx="99">
                  <c:v>6.6442949999999987</c:v>
                </c:pt>
                <c:pt idx="100">
                  <c:v>6.7114089999999997</c:v>
                </c:pt>
                <c:pt idx="101">
                  <c:v>6.7785229999999999</c:v>
                </c:pt>
                <c:pt idx="102">
                  <c:v>6.845637</c:v>
                </c:pt>
                <c:pt idx="103">
                  <c:v>6.9127520000000002</c:v>
                </c:pt>
                <c:pt idx="104">
                  <c:v>6.9798660000000012</c:v>
                </c:pt>
                <c:pt idx="105">
                  <c:v>7.0469799999999996</c:v>
                </c:pt>
                <c:pt idx="106">
                  <c:v>7.1140939999999988</c:v>
                </c:pt>
                <c:pt idx="107">
                  <c:v>7.1812079999999998</c:v>
                </c:pt>
                <c:pt idx="108">
                  <c:v>7.2483219999999999</c:v>
                </c:pt>
                <c:pt idx="109">
                  <c:v>7.3154359999999992</c:v>
                </c:pt>
                <c:pt idx="110">
                  <c:v>7.3825499999999993</c:v>
                </c:pt>
                <c:pt idx="111">
                  <c:v>7.4496640000000012</c:v>
                </c:pt>
                <c:pt idx="112">
                  <c:v>7.5167780000000004</c:v>
                </c:pt>
                <c:pt idx="113">
                  <c:v>7.5838919999999996</c:v>
                </c:pt>
                <c:pt idx="114">
                  <c:v>7.651006999999999</c:v>
                </c:pt>
                <c:pt idx="115">
                  <c:v>7.718121</c:v>
                </c:pt>
                <c:pt idx="116">
                  <c:v>7.7852350000000001</c:v>
                </c:pt>
                <c:pt idx="117">
                  <c:v>7.8523490000000002</c:v>
                </c:pt>
                <c:pt idx="118">
                  <c:v>7.9194630000000013</c:v>
                </c:pt>
                <c:pt idx="119">
                  <c:v>7.9865769999999996</c:v>
                </c:pt>
                <c:pt idx="120">
                  <c:v>8.0536910000000006</c:v>
                </c:pt>
                <c:pt idx="121">
                  <c:v>8.1208049999999989</c:v>
                </c:pt>
                <c:pt idx="122">
                  <c:v>8.1879199999999983</c:v>
                </c:pt>
                <c:pt idx="123">
                  <c:v>8.2550330000000027</c:v>
                </c:pt>
                <c:pt idx="124">
                  <c:v>8.3221470000000028</c:v>
                </c:pt>
                <c:pt idx="125">
                  <c:v>8.3892610000000012</c:v>
                </c:pt>
                <c:pt idx="126">
                  <c:v>8.4563760000000006</c:v>
                </c:pt>
                <c:pt idx="127">
                  <c:v>8.5234900000000007</c:v>
                </c:pt>
                <c:pt idx="128">
                  <c:v>8.5906040000000008</c:v>
                </c:pt>
                <c:pt idx="129">
                  <c:v>8.6577180000000009</c:v>
                </c:pt>
                <c:pt idx="130">
                  <c:v>8.7248319999999993</c:v>
                </c:pt>
                <c:pt idx="131">
                  <c:v>8.7919459999999994</c:v>
                </c:pt>
                <c:pt idx="132">
                  <c:v>8.859060000000003</c:v>
                </c:pt>
                <c:pt idx="133">
                  <c:v>8.9261739999999996</c:v>
                </c:pt>
                <c:pt idx="134">
                  <c:v>8.9932880000000015</c:v>
                </c:pt>
                <c:pt idx="135">
                  <c:v>9.0604030000000026</c:v>
                </c:pt>
                <c:pt idx="136">
                  <c:v>9.127517000000001</c:v>
                </c:pt>
                <c:pt idx="137">
                  <c:v>9.1946310000000011</c:v>
                </c:pt>
                <c:pt idx="138">
                  <c:v>9.2617440000000002</c:v>
                </c:pt>
                <c:pt idx="139">
                  <c:v>9.3288579999999985</c:v>
                </c:pt>
                <c:pt idx="140">
                  <c:v>9.3959730000000015</c:v>
                </c:pt>
                <c:pt idx="141">
                  <c:v>9.4630870000000034</c:v>
                </c:pt>
                <c:pt idx="142">
                  <c:v>9.5302010000000017</c:v>
                </c:pt>
                <c:pt idx="143">
                  <c:v>9.5973149999999983</c:v>
                </c:pt>
                <c:pt idx="144">
                  <c:v>9.6644300000000012</c:v>
                </c:pt>
                <c:pt idx="145">
                  <c:v>9.7315439999999995</c:v>
                </c:pt>
                <c:pt idx="146">
                  <c:v>9.7986569999999986</c:v>
                </c:pt>
                <c:pt idx="147">
                  <c:v>9.8657710000000005</c:v>
                </c:pt>
                <c:pt idx="148">
                  <c:v>9.9328860000000034</c:v>
                </c:pt>
                <c:pt idx="149">
                  <c:v>10</c:v>
                </c:pt>
              </c:numCache>
            </c:numRef>
          </c:xVal>
          <c:yVal>
            <c:numRef>
              <c:f>'C:\Documents and Settings\smoorthy\Desktop\[Book2.xls]zero crrcn and rate calc'!$K$3:$K$152</c:f>
              <c:numCache>
                <c:formatCode>General</c:formatCode>
                <c:ptCount val="150"/>
                <c:pt idx="0">
                  <c:v>0</c:v>
                </c:pt>
                <c:pt idx="1">
                  <c:v>0.11155999999999988</c:v>
                </c:pt>
                <c:pt idx="2">
                  <c:v>0.21230200000000021</c:v>
                </c:pt>
                <c:pt idx="3">
                  <c:v>0.3032509999999996</c:v>
                </c:pt>
                <c:pt idx="4">
                  <c:v>0.38533800000000007</c:v>
                </c:pt>
                <c:pt idx="5">
                  <c:v>0.45940699999999979</c:v>
                </c:pt>
                <c:pt idx="6">
                  <c:v>0.52621999999999947</c:v>
                </c:pt>
                <c:pt idx="7">
                  <c:v>0.58647199999999877</c:v>
                </c:pt>
                <c:pt idx="8">
                  <c:v>0.6407879999999988</c:v>
                </c:pt>
                <c:pt idx="9">
                  <c:v>0.68973699999999927</c:v>
                </c:pt>
                <c:pt idx="10">
                  <c:v>0.73383800000000055</c:v>
                </c:pt>
                <c:pt idx="11">
                  <c:v>0.77355199999999957</c:v>
                </c:pt>
                <c:pt idx="12">
                  <c:v>0.8093060000000003</c:v>
                </c:pt>
                <c:pt idx="13">
                  <c:v>0.84148099999999892</c:v>
                </c:pt>
                <c:pt idx="14">
                  <c:v>0.8704219999999987</c:v>
                </c:pt>
                <c:pt idx="15">
                  <c:v>0.89644700000000033</c:v>
                </c:pt>
                <c:pt idx="16">
                  <c:v>0.91983599999999921</c:v>
                </c:pt>
                <c:pt idx="17">
                  <c:v>0.94084799999999991</c:v>
                </c:pt>
                <c:pt idx="18">
                  <c:v>0.95971299999999882</c:v>
                </c:pt>
                <c:pt idx="19">
                  <c:v>0.9766440000000004</c:v>
                </c:pt>
                <c:pt idx="20">
                  <c:v>0.99182999999999932</c:v>
                </c:pt>
                <c:pt idx="21">
                  <c:v>1.0054439999999998</c:v>
                </c:pt>
                <c:pt idx="22">
                  <c:v>1.017639999999999</c:v>
                </c:pt>
                <c:pt idx="23">
                  <c:v>1.0285600000000006</c:v>
                </c:pt>
                <c:pt idx="24">
                  <c:v>1.0383299999999991</c:v>
                </c:pt>
                <c:pt idx="25">
                  <c:v>1.0470649999999988</c:v>
                </c:pt>
                <c:pt idx="26">
                  <c:v>1.0548679999999999</c:v>
                </c:pt>
                <c:pt idx="27">
                  <c:v>1.0618359999999996</c:v>
                </c:pt>
                <c:pt idx="28">
                  <c:v>1.0680489999999985</c:v>
                </c:pt>
                <c:pt idx="29">
                  <c:v>1.0735869999999998</c:v>
                </c:pt>
                <c:pt idx="30">
                  <c:v>1.0785159999999998</c:v>
                </c:pt>
                <c:pt idx="31">
                  <c:v>1.0828999999999993</c:v>
                </c:pt>
                <c:pt idx="32">
                  <c:v>1.0867949999999993</c:v>
                </c:pt>
                <c:pt idx="33">
                  <c:v>1.0902499999999993</c:v>
                </c:pt>
                <c:pt idx="34">
                  <c:v>1.093310999999999</c:v>
                </c:pt>
                <c:pt idx="35">
                  <c:v>1.0960219999999996</c:v>
                </c:pt>
                <c:pt idx="36">
                  <c:v>1.0984159999999996</c:v>
                </c:pt>
                <c:pt idx="37">
                  <c:v>1.100528999999999</c:v>
                </c:pt>
                <c:pt idx="38">
                  <c:v>1.1023880000000006</c:v>
                </c:pt>
                <c:pt idx="39">
                  <c:v>1.1040219999999996</c:v>
                </c:pt>
                <c:pt idx="40">
                  <c:v>1.1054549999999992</c:v>
                </c:pt>
                <c:pt idx="41">
                  <c:v>1.1067090000000004</c:v>
                </c:pt>
                <c:pt idx="42">
                  <c:v>1.1078049999999988</c:v>
                </c:pt>
                <c:pt idx="43">
                  <c:v>1.108757</c:v>
                </c:pt>
                <c:pt idx="44">
                  <c:v>1.1095820000000005</c:v>
                </c:pt>
                <c:pt idx="45">
                  <c:v>1.1102959999999991</c:v>
                </c:pt>
                <c:pt idx="46">
                  <c:v>1.1109099999999996</c:v>
                </c:pt>
                <c:pt idx="47">
                  <c:v>1.1114359999999994</c:v>
                </c:pt>
                <c:pt idx="48">
                  <c:v>1.1118839999999999</c:v>
                </c:pt>
                <c:pt idx="49">
                  <c:v>1.1122629999999987</c:v>
                </c:pt>
                <c:pt idx="50">
                  <c:v>1.1125829999999992</c:v>
                </c:pt>
                <c:pt idx="51">
                  <c:v>1.1128470000000006</c:v>
                </c:pt>
                <c:pt idx="52">
                  <c:v>1.1130649999999995</c:v>
                </c:pt>
                <c:pt idx="53">
                  <c:v>1.1132420000000005</c:v>
                </c:pt>
                <c:pt idx="54">
                  <c:v>1.1133829999999989</c:v>
                </c:pt>
                <c:pt idx="55">
                  <c:v>1.1134929999999998</c:v>
                </c:pt>
                <c:pt idx="56">
                  <c:v>1.1135759999999999</c:v>
                </c:pt>
                <c:pt idx="57">
                  <c:v>1.1136339999999991</c:v>
                </c:pt>
                <c:pt idx="58">
                  <c:v>1.1136719999999991</c:v>
                </c:pt>
                <c:pt idx="59">
                  <c:v>1.1136940000000004</c:v>
                </c:pt>
                <c:pt idx="60">
                  <c:v>1.1136989999999996</c:v>
                </c:pt>
                <c:pt idx="61">
                  <c:v>1.1136929999999985</c:v>
                </c:pt>
                <c:pt idx="62">
                  <c:v>1.1136749999999986</c:v>
                </c:pt>
                <c:pt idx="63">
                  <c:v>1.1136480000000004</c:v>
                </c:pt>
                <c:pt idx="64">
                  <c:v>1.1136139999999992</c:v>
                </c:pt>
                <c:pt idx="65">
                  <c:v>1.113575</c:v>
                </c:pt>
                <c:pt idx="66">
                  <c:v>1.1135309999999998</c:v>
                </c:pt>
                <c:pt idx="67">
                  <c:v>1.1134810000000002</c:v>
                </c:pt>
                <c:pt idx="68">
                  <c:v>1.1134289999999998</c:v>
                </c:pt>
                <c:pt idx="69">
                  <c:v>1.1133749999999984</c:v>
                </c:pt>
                <c:pt idx="70">
                  <c:v>1.113319999999999</c:v>
                </c:pt>
                <c:pt idx="71">
                  <c:v>1.113262999999999</c:v>
                </c:pt>
                <c:pt idx="72">
                  <c:v>1.113205999999999</c:v>
                </c:pt>
                <c:pt idx="73">
                  <c:v>1.1131480000000007</c:v>
                </c:pt>
                <c:pt idx="74">
                  <c:v>1.1130909999999998</c:v>
                </c:pt>
                <c:pt idx="75">
                  <c:v>1.113033999999999</c:v>
                </c:pt>
                <c:pt idx="76">
                  <c:v>1.1129799999999994</c:v>
                </c:pt>
                <c:pt idx="77">
                  <c:v>1.1129249999999995</c:v>
                </c:pt>
                <c:pt idx="78">
                  <c:v>1.1128720000000003</c:v>
                </c:pt>
                <c:pt idx="79">
                  <c:v>1.1128209999999983</c:v>
                </c:pt>
                <c:pt idx="80">
                  <c:v>1.1127700000000003</c:v>
                </c:pt>
                <c:pt idx="81">
                  <c:v>1.1127219999999998</c:v>
                </c:pt>
                <c:pt idx="82">
                  <c:v>1.1126760000000004</c:v>
                </c:pt>
                <c:pt idx="83">
                  <c:v>1.1126289999999992</c:v>
                </c:pt>
                <c:pt idx="84">
                  <c:v>1.1125869999999995</c:v>
                </c:pt>
                <c:pt idx="85">
                  <c:v>1.1125439999999989</c:v>
                </c:pt>
                <c:pt idx="86">
                  <c:v>1.1125050000000005</c:v>
                </c:pt>
                <c:pt idx="87">
                  <c:v>1.1124659999999986</c:v>
                </c:pt>
                <c:pt idx="88">
                  <c:v>1.1124290000000006</c:v>
                </c:pt>
                <c:pt idx="89">
                  <c:v>1.1123939999999992</c:v>
                </c:pt>
                <c:pt idx="90">
                  <c:v>1.1123610000000008</c:v>
                </c:pt>
                <c:pt idx="91">
                  <c:v>1.112328999999999</c:v>
                </c:pt>
                <c:pt idx="92">
                  <c:v>1.1122989999999993</c:v>
                </c:pt>
                <c:pt idx="93">
                  <c:v>1.1122689999999995</c:v>
                </c:pt>
                <c:pt idx="94">
                  <c:v>1.1122420000000004</c:v>
                </c:pt>
                <c:pt idx="95">
                  <c:v>1.1122159999999994</c:v>
                </c:pt>
                <c:pt idx="96">
                  <c:v>1.1121910000000002</c:v>
                </c:pt>
                <c:pt idx="97">
                  <c:v>1.1121680000000005</c:v>
                </c:pt>
                <c:pt idx="98">
                  <c:v>1.1121449999999991</c:v>
                </c:pt>
                <c:pt idx="99">
                  <c:v>1.1121250000000007</c:v>
                </c:pt>
                <c:pt idx="100">
                  <c:v>1.1121039999999995</c:v>
                </c:pt>
                <c:pt idx="101">
                  <c:v>1.1120860000000008</c:v>
                </c:pt>
                <c:pt idx="102">
                  <c:v>1.1120680000000007</c:v>
                </c:pt>
                <c:pt idx="103">
                  <c:v>1.1120510000000001</c:v>
                </c:pt>
                <c:pt idx="104">
                  <c:v>1.1120349999999997</c:v>
                </c:pt>
                <c:pt idx="105">
                  <c:v>1.1120200000000002</c:v>
                </c:pt>
                <c:pt idx="106">
                  <c:v>1.1120059999999994</c:v>
                </c:pt>
                <c:pt idx="107">
                  <c:v>1.1119939999999997</c:v>
                </c:pt>
                <c:pt idx="108">
                  <c:v>1.11198</c:v>
                </c:pt>
                <c:pt idx="109">
                  <c:v>1.111969</c:v>
                </c:pt>
                <c:pt idx="110">
                  <c:v>1.1119579999999998</c:v>
                </c:pt>
                <c:pt idx="111">
                  <c:v>1.1119469999999998</c:v>
                </c:pt>
                <c:pt idx="112">
                  <c:v>1.1119370000000002</c:v>
                </c:pt>
                <c:pt idx="113">
                  <c:v>1.1119270000000006</c:v>
                </c:pt>
                <c:pt idx="114">
                  <c:v>1.1119189999999994</c:v>
                </c:pt>
                <c:pt idx="115">
                  <c:v>1.1119119999999991</c:v>
                </c:pt>
                <c:pt idx="116">
                  <c:v>1.1119039999999989</c:v>
                </c:pt>
                <c:pt idx="117">
                  <c:v>1.1118959999999998</c:v>
                </c:pt>
                <c:pt idx="118">
                  <c:v>1.1118889999999988</c:v>
                </c:pt>
                <c:pt idx="119">
                  <c:v>1.1118829999999997</c:v>
                </c:pt>
                <c:pt idx="120">
                  <c:v>1.1118759999999996</c:v>
                </c:pt>
                <c:pt idx="121">
                  <c:v>1.1118709999999998</c:v>
                </c:pt>
                <c:pt idx="122">
                  <c:v>1.1118659999999998</c:v>
                </c:pt>
                <c:pt idx="123">
                  <c:v>1.111861</c:v>
                </c:pt>
                <c:pt idx="124">
                  <c:v>1.1118569999999988</c:v>
                </c:pt>
                <c:pt idx="125">
                  <c:v>1.111853</c:v>
                </c:pt>
                <c:pt idx="126">
                  <c:v>1.1118479999999993</c:v>
                </c:pt>
                <c:pt idx="127">
                  <c:v>1.1118450000000006</c:v>
                </c:pt>
                <c:pt idx="128">
                  <c:v>1.1118409999999992</c:v>
                </c:pt>
                <c:pt idx="129">
                  <c:v>1.1118359999999994</c:v>
                </c:pt>
                <c:pt idx="130">
                  <c:v>1.1118340000000007</c:v>
                </c:pt>
                <c:pt idx="131">
                  <c:v>1.1118309999999996</c:v>
                </c:pt>
                <c:pt idx="132">
                  <c:v>1.1118279999999992</c:v>
                </c:pt>
                <c:pt idx="133">
                  <c:v>1.1118259999999998</c:v>
                </c:pt>
                <c:pt idx="134">
                  <c:v>1.111823</c:v>
                </c:pt>
                <c:pt idx="135">
                  <c:v>1.1118209999999988</c:v>
                </c:pt>
                <c:pt idx="136">
                  <c:v>1.1118189999999997</c:v>
                </c:pt>
                <c:pt idx="137">
                  <c:v>1.1118170000000003</c:v>
                </c:pt>
                <c:pt idx="138">
                  <c:v>1.111815</c:v>
                </c:pt>
                <c:pt idx="139">
                  <c:v>1.1118130000000006</c:v>
                </c:pt>
                <c:pt idx="140">
                  <c:v>1.1118119999999996</c:v>
                </c:pt>
                <c:pt idx="141">
                  <c:v>1.1118099999999991</c:v>
                </c:pt>
                <c:pt idx="142">
                  <c:v>1.1118089999999998</c:v>
                </c:pt>
                <c:pt idx="143">
                  <c:v>1.111807999999999</c:v>
                </c:pt>
                <c:pt idx="144">
                  <c:v>1.1118069999999987</c:v>
                </c:pt>
                <c:pt idx="145">
                  <c:v>1.1118049999999984</c:v>
                </c:pt>
                <c:pt idx="146">
                  <c:v>1.1118039999999982</c:v>
                </c:pt>
                <c:pt idx="147">
                  <c:v>1.111804</c:v>
                </c:pt>
                <c:pt idx="148">
                  <c:v>1.1118029999999999</c:v>
                </c:pt>
                <c:pt idx="149">
                  <c:v>1.111802</c:v>
                </c:pt>
              </c:numCache>
            </c:numRef>
          </c:yVal>
          <c:smooth val="1"/>
        </c:ser>
        <c:axId val="70105728"/>
        <c:axId val="61018880"/>
      </c:scatterChart>
      <c:valAx>
        <c:axId val="70105728"/>
        <c:scaling>
          <c:orientation val="minMax"/>
          <c:max val="10"/>
        </c:scaling>
        <c:axPos val="b"/>
        <c:title>
          <c:tx>
            <c:rich>
              <a:bodyPr/>
              <a:lstStyle/>
              <a:p>
                <a:pPr>
                  <a:defRPr sz="800"/>
                </a:pPr>
                <a:r>
                  <a:rPr lang="en-US" sz="800"/>
                  <a:t>Time (mins)</a:t>
                </a:r>
              </a:p>
            </c:rich>
          </c:tx>
        </c:title>
        <c:numFmt formatCode="0" sourceLinked="0"/>
        <c:tickLblPos val="nextTo"/>
        <c:txPr>
          <a:bodyPr/>
          <a:lstStyle/>
          <a:p>
            <a:pPr>
              <a:defRPr sz="800"/>
            </a:pPr>
            <a:endParaRPr lang="en-US"/>
          </a:p>
        </c:txPr>
        <c:crossAx val="61018880"/>
        <c:crosses val="autoZero"/>
        <c:crossBetween val="midCat"/>
      </c:valAx>
      <c:valAx>
        <c:axId val="61018880"/>
        <c:scaling>
          <c:orientation val="minMax"/>
        </c:scaling>
        <c:axPos val="l"/>
        <c:majorGridlines>
          <c:spPr>
            <a:ln>
              <a:prstDash val="sysDot"/>
            </a:ln>
          </c:spPr>
        </c:majorGridlines>
        <c:title>
          <c:tx>
            <c:rich>
              <a:bodyPr rot="-5400000" vert="horz"/>
              <a:lstStyle/>
              <a:p>
                <a:pPr>
                  <a:defRPr sz="800"/>
                </a:pPr>
                <a:r>
                  <a:rPr lang="en-US" sz="800">
                    <a:latin typeface="Symbol" pitchFamily="18" charset="2"/>
                  </a:rPr>
                  <a:t>D</a:t>
                </a:r>
                <a:r>
                  <a:rPr lang="en-US" sz="800"/>
                  <a:t>RFU</a:t>
                </a:r>
              </a:p>
            </c:rich>
          </c:tx>
          <c:layout>
            <c:manualLayout>
              <c:xMode val="edge"/>
              <c:yMode val="edge"/>
              <c:x val="0"/>
              <c:y val="0.46998432487605757"/>
            </c:manualLayout>
          </c:layout>
        </c:title>
        <c:numFmt formatCode="0.0" sourceLinked="0"/>
        <c:tickLblPos val="nextTo"/>
        <c:txPr>
          <a:bodyPr/>
          <a:lstStyle/>
          <a:p>
            <a:pPr>
              <a:defRPr sz="800"/>
            </a:pPr>
            <a:endParaRPr lang="en-US"/>
          </a:p>
        </c:txPr>
        <c:crossAx val="70105728"/>
        <c:crosses val="autoZero"/>
        <c:crossBetween val="midCat"/>
      </c:valAx>
    </c:plotArea>
    <c:legend>
      <c:legendPos val="t"/>
      <c:layout>
        <c:manualLayout>
          <c:xMode val="edge"/>
          <c:yMode val="edge"/>
          <c:x val="0.74616602230633766"/>
          <c:y val="2.5995552639253447E-2"/>
          <c:w val="0.23088962208772745"/>
          <c:h val="0.14197834645669319"/>
        </c:manualLayout>
      </c:layout>
      <c:txPr>
        <a:bodyPr/>
        <a:lstStyle/>
        <a:p>
          <a:pPr>
            <a:defRPr sz="800"/>
          </a:pPr>
          <a:endParaRPr lang="en-US"/>
        </a:p>
      </c:txPr>
    </c:legend>
    <c:plotVisOnly val="1"/>
  </c:chart>
  <c:spPr>
    <a:ln>
      <a:solidFill>
        <a:schemeClr val="tx1"/>
      </a:solid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lgn="l">
              <a:defRPr sz="1000"/>
            </a:pPr>
            <a:r>
              <a:rPr lang="en-US" sz="1000" dirty="0"/>
              <a:t>Prism-corrected Time Courses for +</a:t>
            </a:r>
            <a:r>
              <a:rPr lang="en-US" sz="1000" dirty="0" err="1"/>
              <a:t>Taq</a:t>
            </a:r>
            <a:r>
              <a:rPr lang="en-US" sz="1000" dirty="0"/>
              <a:t> and -</a:t>
            </a:r>
            <a:r>
              <a:rPr lang="en-US" sz="1000" dirty="0" err="1"/>
              <a:t>Taq</a:t>
            </a:r>
            <a:r>
              <a:rPr lang="en-US" sz="1000" dirty="0"/>
              <a:t> reactions before determining </a:t>
            </a:r>
            <a:r>
              <a:rPr lang="en-US" sz="1000" dirty="0">
                <a:latin typeface="Symbol" pitchFamily="18" charset="2"/>
              </a:rPr>
              <a:t>D</a:t>
            </a:r>
            <a:r>
              <a:rPr lang="en-US" sz="1000" dirty="0"/>
              <a:t>RFU </a:t>
            </a:r>
            <a:r>
              <a:rPr lang="en-US" sz="1000" dirty="0" err="1"/>
              <a:t>vs</a:t>
            </a:r>
            <a:r>
              <a:rPr lang="en-US" sz="1000" dirty="0"/>
              <a:t> time plots for 30min </a:t>
            </a:r>
            <a:r>
              <a:rPr lang="en-US" sz="1000" dirty="0" err="1"/>
              <a:t>eqbrn</a:t>
            </a:r>
            <a:r>
              <a:rPr lang="en-US" sz="1000" dirty="0"/>
              <a:t> </a:t>
            </a:r>
            <a:r>
              <a:rPr lang="en-US" sz="1000" dirty="0" err="1"/>
              <a:t>vs</a:t>
            </a:r>
            <a:r>
              <a:rPr lang="en-US" sz="1000" dirty="0"/>
              <a:t> no </a:t>
            </a:r>
            <a:r>
              <a:rPr lang="en-US" sz="1000" dirty="0" err="1"/>
              <a:t>eqbrn</a:t>
            </a:r>
            <a:endParaRPr lang="en-US" sz="1000" dirty="0"/>
          </a:p>
        </c:rich>
      </c:tx>
      <c:layout>
        <c:manualLayout>
          <c:xMode val="edge"/>
          <c:yMode val="edge"/>
          <c:x val="1.3539518900343632E-2"/>
          <c:y val="2.7777777777777842E-2"/>
        </c:manualLayout>
      </c:layout>
    </c:title>
    <c:plotArea>
      <c:layout>
        <c:manualLayout>
          <c:layoutTarget val="inner"/>
          <c:xMode val="edge"/>
          <c:yMode val="edge"/>
          <c:x val="8.0793354438942575E-2"/>
          <c:y val="0.27029345290172013"/>
          <c:w val="0.86399193657493989"/>
          <c:h val="0.65405037911927744"/>
        </c:manualLayout>
      </c:layout>
      <c:scatterChart>
        <c:scatterStyle val="smoothMarker"/>
        <c:ser>
          <c:idx val="0"/>
          <c:order val="0"/>
          <c:tx>
            <c:v>-taq -eqbrn</c:v>
          </c:tx>
          <c:spPr>
            <a:ln w="19050">
              <a:solidFill>
                <a:srgbClr val="0070C0"/>
              </a:solidFill>
              <a:prstDash val="sysDot"/>
            </a:ln>
          </c:spPr>
          <c:marker>
            <c:symbol val="none"/>
          </c:marker>
          <c:xVal>
            <c:numRef>
              <c:f>'C:\Documents and Settings\smoorthy\Desktop\[Book2.xls]zero crrcn and rate calc'!$A$3:$A$152</c:f>
              <c:numCache>
                <c:formatCode>General</c:formatCode>
                <c:ptCount val="150"/>
                <c:pt idx="0">
                  <c:v>0</c:v>
                </c:pt>
                <c:pt idx="1">
                  <c:v>6.7114090000000015E-2</c:v>
                </c:pt>
                <c:pt idx="2">
                  <c:v>0.13422819999999999</c:v>
                </c:pt>
                <c:pt idx="3">
                  <c:v>0.20134230000000003</c:v>
                </c:pt>
                <c:pt idx="4">
                  <c:v>0.26845640000000004</c:v>
                </c:pt>
                <c:pt idx="5">
                  <c:v>0.33557050000000016</c:v>
                </c:pt>
                <c:pt idx="6">
                  <c:v>0.40268460000000006</c:v>
                </c:pt>
                <c:pt idx="7">
                  <c:v>0.46979870000000001</c:v>
                </c:pt>
                <c:pt idx="8">
                  <c:v>0.53691269999999991</c:v>
                </c:pt>
                <c:pt idx="9">
                  <c:v>0.60402690000000003</c:v>
                </c:pt>
                <c:pt idx="10">
                  <c:v>0.67114090000000015</c:v>
                </c:pt>
                <c:pt idx="11">
                  <c:v>0.73825499999999999</c:v>
                </c:pt>
                <c:pt idx="12">
                  <c:v>0.80536909999999984</c:v>
                </c:pt>
                <c:pt idx="13">
                  <c:v>0.87248320000000001</c:v>
                </c:pt>
                <c:pt idx="14">
                  <c:v>0.93959729999999997</c:v>
                </c:pt>
                <c:pt idx="15">
                  <c:v>1.0067109999999999</c:v>
                </c:pt>
                <c:pt idx="16">
                  <c:v>1.0738249999999998</c:v>
                </c:pt>
                <c:pt idx="17">
                  <c:v>1.1409400000000001</c:v>
                </c:pt>
                <c:pt idx="18">
                  <c:v>1.208054</c:v>
                </c:pt>
                <c:pt idx="19">
                  <c:v>1.2751679999999999</c:v>
                </c:pt>
                <c:pt idx="20">
                  <c:v>1.3422820000000002</c:v>
                </c:pt>
                <c:pt idx="21">
                  <c:v>1.4093959999999996</c:v>
                </c:pt>
                <c:pt idx="22">
                  <c:v>1.47651</c:v>
                </c:pt>
                <c:pt idx="23">
                  <c:v>1.5436239999999997</c:v>
                </c:pt>
                <c:pt idx="24">
                  <c:v>1.610738</c:v>
                </c:pt>
                <c:pt idx="25">
                  <c:v>1.6778519999999999</c:v>
                </c:pt>
                <c:pt idx="26">
                  <c:v>1.7449659999999998</c:v>
                </c:pt>
                <c:pt idx="27">
                  <c:v>1.8120810000000001</c:v>
                </c:pt>
                <c:pt idx="28">
                  <c:v>1.8791949999999997</c:v>
                </c:pt>
                <c:pt idx="29">
                  <c:v>1.9463090000000001</c:v>
                </c:pt>
                <c:pt idx="30">
                  <c:v>2.013423</c:v>
                </c:pt>
                <c:pt idx="31">
                  <c:v>2.0805370000000005</c:v>
                </c:pt>
                <c:pt idx="32">
                  <c:v>2.1476510000000002</c:v>
                </c:pt>
                <c:pt idx="33">
                  <c:v>2.2147649999999999</c:v>
                </c:pt>
                <c:pt idx="34">
                  <c:v>2.281879</c:v>
                </c:pt>
                <c:pt idx="35">
                  <c:v>2.3489930000000001</c:v>
                </c:pt>
                <c:pt idx="36">
                  <c:v>2.4161069999999993</c:v>
                </c:pt>
                <c:pt idx="37">
                  <c:v>2.483222</c:v>
                </c:pt>
                <c:pt idx="38">
                  <c:v>2.550335</c:v>
                </c:pt>
                <c:pt idx="39">
                  <c:v>2.6174499999999994</c:v>
                </c:pt>
                <c:pt idx="40">
                  <c:v>2.6845640000000004</c:v>
                </c:pt>
                <c:pt idx="41">
                  <c:v>2.7516779999999996</c:v>
                </c:pt>
                <c:pt idx="42">
                  <c:v>2.8187919999999997</c:v>
                </c:pt>
                <c:pt idx="43">
                  <c:v>2.8859059999999994</c:v>
                </c:pt>
                <c:pt idx="44">
                  <c:v>2.95302</c:v>
                </c:pt>
                <c:pt idx="45">
                  <c:v>3.0201340000000005</c:v>
                </c:pt>
                <c:pt idx="46">
                  <c:v>3.0872479999999998</c:v>
                </c:pt>
                <c:pt idx="47">
                  <c:v>3.1543619999999999</c:v>
                </c:pt>
                <c:pt idx="48">
                  <c:v>3.2214770000000001</c:v>
                </c:pt>
                <c:pt idx="49">
                  <c:v>3.2885900000000006</c:v>
                </c:pt>
                <c:pt idx="50">
                  <c:v>3.3557049999999995</c:v>
                </c:pt>
                <c:pt idx="51">
                  <c:v>3.4228189999999996</c:v>
                </c:pt>
                <c:pt idx="52">
                  <c:v>3.4899330000000002</c:v>
                </c:pt>
                <c:pt idx="53">
                  <c:v>3.5570469999999994</c:v>
                </c:pt>
                <c:pt idx="54">
                  <c:v>3.6241610000000004</c:v>
                </c:pt>
                <c:pt idx="55">
                  <c:v>3.6912749999999996</c:v>
                </c:pt>
                <c:pt idx="56">
                  <c:v>3.7583890000000002</c:v>
                </c:pt>
                <c:pt idx="57">
                  <c:v>3.8255029999999994</c:v>
                </c:pt>
                <c:pt idx="58">
                  <c:v>3.8926169999999995</c:v>
                </c:pt>
                <c:pt idx="59">
                  <c:v>3.9597310000000001</c:v>
                </c:pt>
                <c:pt idx="60">
                  <c:v>4.0268449999999989</c:v>
                </c:pt>
                <c:pt idx="61">
                  <c:v>4.09396</c:v>
                </c:pt>
                <c:pt idx="62">
                  <c:v>4.1610739999999993</c:v>
                </c:pt>
                <c:pt idx="63">
                  <c:v>4.2281879999999994</c:v>
                </c:pt>
                <c:pt idx="64">
                  <c:v>4.2953020000000004</c:v>
                </c:pt>
                <c:pt idx="65">
                  <c:v>4.3624159999999979</c:v>
                </c:pt>
                <c:pt idx="66">
                  <c:v>4.4295299999999997</c:v>
                </c:pt>
                <c:pt idx="67">
                  <c:v>4.4966440000000008</c:v>
                </c:pt>
                <c:pt idx="68">
                  <c:v>4.563758</c:v>
                </c:pt>
                <c:pt idx="69">
                  <c:v>4.6308720000000001</c:v>
                </c:pt>
                <c:pt idx="70">
                  <c:v>4.6979869999999986</c:v>
                </c:pt>
                <c:pt idx="71">
                  <c:v>4.7650999999999994</c:v>
                </c:pt>
                <c:pt idx="72">
                  <c:v>4.8322149999999988</c:v>
                </c:pt>
                <c:pt idx="73">
                  <c:v>4.8993289999999998</c:v>
                </c:pt>
                <c:pt idx="74">
                  <c:v>4.9664429999999999</c:v>
                </c:pt>
                <c:pt idx="75">
                  <c:v>5.0335570000000001</c:v>
                </c:pt>
                <c:pt idx="76">
                  <c:v>5.1006710000000002</c:v>
                </c:pt>
                <c:pt idx="77">
                  <c:v>5.1677849999999985</c:v>
                </c:pt>
                <c:pt idx="78">
                  <c:v>5.2348990000000004</c:v>
                </c:pt>
                <c:pt idx="79">
                  <c:v>5.3020129999999988</c:v>
                </c:pt>
                <c:pt idx="80">
                  <c:v>5.3691269999999989</c:v>
                </c:pt>
                <c:pt idx="81">
                  <c:v>5.4362420000000018</c:v>
                </c:pt>
                <c:pt idx="82">
                  <c:v>5.5033560000000001</c:v>
                </c:pt>
                <c:pt idx="83">
                  <c:v>5.5704700000000003</c:v>
                </c:pt>
                <c:pt idx="84">
                  <c:v>5.6375839999999986</c:v>
                </c:pt>
                <c:pt idx="85">
                  <c:v>5.7046979999999996</c:v>
                </c:pt>
                <c:pt idx="86">
                  <c:v>5.7718119999999997</c:v>
                </c:pt>
                <c:pt idx="87">
                  <c:v>5.838925999999999</c:v>
                </c:pt>
                <c:pt idx="88">
                  <c:v>5.9060400000000008</c:v>
                </c:pt>
                <c:pt idx="89">
                  <c:v>5.9731540000000001</c:v>
                </c:pt>
                <c:pt idx="90">
                  <c:v>6.0402680000000011</c:v>
                </c:pt>
                <c:pt idx="91">
                  <c:v>6.1073819999999994</c:v>
                </c:pt>
                <c:pt idx="92">
                  <c:v>6.1744969999999988</c:v>
                </c:pt>
                <c:pt idx="93">
                  <c:v>6.2416109999999998</c:v>
                </c:pt>
                <c:pt idx="94">
                  <c:v>6.308724999999999</c:v>
                </c:pt>
                <c:pt idx="95">
                  <c:v>6.375839</c:v>
                </c:pt>
                <c:pt idx="96">
                  <c:v>6.4429530000000002</c:v>
                </c:pt>
                <c:pt idx="97">
                  <c:v>6.5100670000000003</c:v>
                </c:pt>
                <c:pt idx="98">
                  <c:v>6.5771809999999995</c:v>
                </c:pt>
                <c:pt idx="99">
                  <c:v>6.6442949999999987</c:v>
                </c:pt>
                <c:pt idx="100">
                  <c:v>6.7114089999999997</c:v>
                </c:pt>
                <c:pt idx="101">
                  <c:v>6.7785229999999999</c:v>
                </c:pt>
                <c:pt idx="102">
                  <c:v>6.845637</c:v>
                </c:pt>
                <c:pt idx="103">
                  <c:v>6.9127520000000002</c:v>
                </c:pt>
                <c:pt idx="104">
                  <c:v>6.9798660000000012</c:v>
                </c:pt>
                <c:pt idx="105">
                  <c:v>7.0469799999999996</c:v>
                </c:pt>
                <c:pt idx="106">
                  <c:v>7.1140939999999988</c:v>
                </c:pt>
                <c:pt idx="107">
                  <c:v>7.1812079999999998</c:v>
                </c:pt>
                <c:pt idx="108">
                  <c:v>7.2483219999999999</c:v>
                </c:pt>
                <c:pt idx="109">
                  <c:v>7.3154359999999992</c:v>
                </c:pt>
                <c:pt idx="110">
                  <c:v>7.3825499999999993</c:v>
                </c:pt>
                <c:pt idx="111">
                  <c:v>7.4496640000000012</c:v>
                </c:pt>
                <c:pt idx="112">
                  <c:v>7.5167780000000004</c:v>
                </c:pt>
                <c:pt idx="113">
                  <c:v>7.5838919999999996</c:v>
                </c:pt>
                <c:pt idx="114">
                  <c:v>7.651006999999999</c:v>
                </c:pt>
                <c:pt idx="115">
                  <c:v>7.718121</c:v>
                </c:pt>
                <c:pt idx="116">
                  <c:v>7.7852350000000001</c:v>
                </c:pt>
                <c:pt idx="117">
                  <c:v>7.8523490000000002</c:v>
                </c:pt>
                <c:pt idx="118">
                  <c:v>7.9194630000000013</c:v>
                </c:pt>
                <c:pt idx="119">
                  <c:v>7.9865769999999996</c:v>
                </c:pt>
                <c:pt idx="120">
                  <c:v>8.0536910000000006</c:v>
                </c:pt>
                <c:pt idx="121">
                  <c:v>8.1208049999999989</c:v>
                </c:pt>
                <c:pt idx="122">
                  <c:v>8.1879199999999983</c:v>
                </c:pt>
                <c:pt idx="123">
                  <c:v>8.2550330000000027</c:v>
                </c:pt>
                <c:pt idx="124">
                  <c:v>8.3221470000000028</c:v>
                </c:pt>
                <c:pt idx="125">
                  <c:v>8.3892610000000012</c:v>
                </c:pt>
                <c:pt idx="126">
                  <c:v>8.4563760000000006</c:v>
                </c:pt>
                <c:pt idx="127">
                  <c:v>8.5234900000000007</c:v>
                </c:pt>
                <c:pt idx="128">
                  <c:v>8.5906040000000008</c:v>
                </c:pt>
                <c:pt idx="129">
                  <c:v>8.6577180000000009</c:v>
                </c:pt>
                <c:pt idx="130">
                  <c:v>8.7248319999999993</c:v>
                </c:pt>
                <c:pt idx="131">
                  <c:v>8.7919459999999994</c:v>
                </c:pt>
                <c:pt idx="132">
                  <c:v>8.859060000000003</c:v>
                </c:pt>
                <c:pt idx="133">
                  <c:v>8.9261739999999996</c:v>
                </c:pt>
                <c:pt idx="134">
                  <c:v>8.9932880000000015</c:v>
                </c:pt>
                <c:pt idx="135">
                  <c:v>9.0604030000000026</c:v>
                </c:pt>
                <c:pt idx="136">
                  <c:v>9.127517000000001</c:v>
                </c:pt>
                <c:pt idx="137">
                  <c:v>9.1946310000000011</c:v>
                </c:pt>
                <c:pt idx="138">
                  <c:v>9.2617440000000002</c:v>
                </c:pt>
                <c:pt idx="139">
                  <c:v>9.3288579999999985</c:v>
                </c:pt>
                <c:pt idx="140">
                  <c:v>9.3959730000000015</c:v>
                </c:pt>
                <c:pt idx="141">
                  <c:v>9.4630870000000034</c:v>
                </c:pt>
                <c:pt idx="142">
                  <c:v>9.5302010000000017</c:v>
                </c:pt>
                <c:pt idx="143">
                  <c:v>9.5973149999999983</c:v>
                </c:pt>
                <c:pt idx="144">
                  <c:v>9.6644300000000012</c:v>
                </c:pt>
                <c:pt idx="145">
                  <c:v>9.7315439999999995</c:v>
                </c:pt>
                <c:pt idx="146">
                  <c:v>9.7986569999999986</c:v>
                </c:pt>
                <c:pt idx="147">
                  <c:v>9.8657710000000005</c:v>
                </c:pt>
                <c:pt idx="148">
                  <c:v>9.9328860000000034</c:v>
                </c:pt>
                <c:pt idx="149">
                  <c:v>10</c:v>
                </c:pt>
              </c:numCache>
            </c:numRef>
          </c:xVal>
          <c:yVal>
            <c:numRef>
              <c:f>'C:\Documents and Settings\smoorthy\Desktop\[Book2.xls]zero crrcn and rate calc'!$C$3:$C$152</c:f>
              <c:numCache>
                <c:formatCode>General</c:formatCode>
                <c:ptCount val="150"/>
                <c:pt idx="0">
                  <c:v>7.0331239999999999</c:v>
                </c:pt>
                <c:pt idx="1">
                  <c:v>6.9466250000000009</c:v>
                </c:pt>
                <c:pt idx="2">
                  <c:v>6.8736519999999999</c:v>
                </c:pt>
                <c:pt idx="3">
                  <c:v>6.8120909999999988</c:v>
                </c:pt>
                <c:pt idx="4">
                  <c:v>6.7601569999999995</c:v>
                </c:pt>
                <c:pt idx="5">
                  <c:v>6.7163449999999996</c:v>
                </c:pt>
                <c:pt idx="6">
                  <c:v>6.6793829999999996</c:v>
                </c:pt>
                <c:pt idx="7">
                  <c:v>6.6482020000000004</c:v>
                </c:pt>
                <c:pt idx="8">
                  <c:v>6.6218969999999988</c:v>
                </c:pt>
                <c:pt idx="9">
                  <c:v>6.5997060000000003</c:v>
                </c:pt>
                <c:pt idx="10">
                  <c:v>6.5809839999999991</c:v>
                </c:pt>
                <c:pt idx="11">
                  <c:v>6.5651909999999996</c:v>
                </c:pt>
                <c:pt idx="12">
                  <c:v>6.5518669999999997</c:v>
                </c:pt>
                <c:pt idx="13">
                  <c:v>6.5406269999999997</c:v>
                </c:pt>
                <c:pt idx="14">
                  <c:v>6.5311440000000003</c:v>
                </c:pt>
                <c:pt idx="15">
                  <c:v>6.5231449999999995</c:v>
                </c:pt>
                <c:pt idx="16">
                  <c:v>6.5163960000000003</c:v>
                </c:pt>
                <c:pt idx="17">
                  <c:v>6.5107030000000004</c:v>
                </c:pt>
                <c:pt idx="18">
                  <c:v>6.5058999999999996</c:v>
                </c:pt>
                <c:pt idx="19">
                  <c:v>6.5018479999999998</c:v>
                </c:pt>
                <c:pt idx="20">
                  <c:v>6.4984299999999999</c:v>
                </c:pt>
                <c:pt idx="21">
                  <c:v>6.495546</c:v>
                </c:pt>
                <c:pt idx="22">
                  <c:v>6.4931139999999994</c:v>
                </c:pt>
                <c:pt idx="23">
                  <c:v>6.4910610000000011</c:v>
                </c:pt>
                <c:pt idx="24">
                  <c:v>6.4893300000000007</c:v>
                </c:pt>
                <c:pt idx="25">
                  <c:v>6.4878689999999999</c:v>
                </c:pt>
                <c:pt idx="26">
                  <c:v>6.4866370000000009</c:v>
                </c:pt>
                <c:pt idx="27">
                  <c:v>6.4855980000000004</c:v>
                </c:pt>
                <c:pt idx="28">
                  <c:v>6.4847200000000003</c:v>
                </c:pt>
                <c:pt idx="29">
                  <c:v>6.483981</c:v>
                </c:pt>
                <c:pt idx="30">
                  <c:v>6.4833559999999997</c:v>
                </c:pt>
                <c:pt idx="31">
                  <c:v>6.4828299999999999</c:v>
                </c:pt>
                <c:pt idx="32">
                  <c:v>6.482386</c:v>
                </c:pt>
                <c:pt idx="33">
                  <c:v>6.482011</c:v>
                </c:pt>
                <c:pt idx="34">
                  <c:v>6.4816950000000011</c:v>
                </c:pt>
                <c:pt idx="35">
                  <c:v>6.4814280000000011</c:v>
                </c:pt>
                <c:pt idx="36">
                  <c:v>6.4812030000000007</c:v>
                </c:pt>
                <c:pt idx="37">
                  <c:v>6.4810129999999999</c:v>
                </c:pt>
                <c:pt idx="38">
                  <c:v>6.4808539999999999</c:v>
                </c:pt>
                <c:pt idx="39">
                  <c:v>6.4807180000000004</c:v>
                </c:pt>
                <c:pt idx="40">
                  <c:v>6.4806040000000005</c:v>
                </c:pt>
                <c:pt idx="41">
                  <c:v>6.4805080000000004</c:v>
                </c:pt>
                <c:pt idx="42">
                  <c:v>6.4804269999999997</c:v>
                </c:pt>
                <c:pt idx="43">
                  <c:v>6.4803590000000009</c:v>
                </c:pt>
                <c:pt idx="44">
                  <c:v>6.4803009999999999</c:v>
                </c:pt>
                <c:pt idx="45">
                  <c:v>6.480252000000001</c:v>
                </c:pt>
                <c:pt idx="46">
                  <c:v>6.4802109999999997</c:v>
                </c:pt>
                <c:pt idx="47">
                  <c:v>6.4801760000000002</c:v>
                </c:pt>
                <c:pt idx="48">
                  <c:v>6.4801469999999997</c:v>
                </c:pt>
                <c:pt idx="49">
                  <c:v>6.4801229999999999</c:v>
                </c:pt>
                <c:pt idx="50">
                  <c:v>6.4801019999999996</c:v>
                </c:pt>
                <c:pt idx="51">
                  <c:v>6.4800839999999997</c:v>
                </c:pt>
                <c:pt idx="52">
                  <c:v>6.4800700000000004</c:v>
                </c:pt>
                <c:pt idx="53">
                  <c:v>6.4800570000000004</c:v>
                </c:pt>
                <c:pt idx="54">
                  <c:v>6.4800459999999998</c:v>
                </c:pt>
                <c:pt idx="55">
                  <c:v>6.4800380000000004</c:v>
                </c:pt>
                <c:pt idx="56">
                  <c:v>6.4800300000000002</c:v>
                </c:pt>
                <c:pt idx="57">
                  <c:v>6.4800240000000002</c:v>
                </c:pt>
                <c:pt idx="58">
                  <c:v>6.4800190000000004</c:v>
                </c:pt>
                <c:pt idx="59">
                  <c:v>6.4800139999999997</c:v>
                </c:pt>
                <c:pt idx="60">
                  <c:v>6.48001</c:v>
                </c:pt>
                <c:pt idx="61">
                  <c:v>6.4800069999999996</c:v>
                </c:pt>
                <c:pt idx="62">
                  <c:v>6.4800040000000001</c:v>
                </c:pt>
                <c:pt idx="63">
                  <c:v>6.4800019999999998</c:v>
                </c:pt>
                <c:pt idx="64">
                  <c:v>6.48</c:v>
                </c:pt>
                <c:pt idx="65">
                  <c:v>6.479998000000001</c:v>
                </c:pt>
                <c:pt idx="66">
                  <c:v>6.4799970000000009</c:v>
                </c:pt>
                <c:pt idx="67">
                  <c:v>6.4799959999999999</c:v>
                </c:pt>
                <c:pt idx="68">
                  <c:v>6.4799949999999997</c:v>
                </c:pt>
                <c:pt idx="69">
                  <c:v>6.4799940000000005</c:v>
                </c:pt>
                <c:pt idx="70">
                  <c:v>6.4799930000000012</c:v>
                </c:pt>
                <c:pt idx="71">
                  <c:v>6.4799930000000012</c:v>
                </c:pt>
                <c:pt idx="72">
                  <c:v>6.4799920000000011</c:v>
                </c:pt>
                <c:pt idx="73">
                  <c:v>6.4799920000000011</c:v>
                </c:pt>
                <c:pt idx="74">
                  <c:v>6.4799910000000009</c:v>
                </c:pt>
                <c:pt idx="75">
                  <c:v>6.4799910000000009</c:v>
                </c:pt>
                <c:pt idx="76">
                  <c:v>6.4799910000000009</c:v>
                </c:pt>
                <c:pt idx="77">
                  <c:v>6.4799899999999999</c:v>
                </c:pt>
                <c:pt idx="78">
                  <c:v>6.4799899999999999</c:v>
                </c:pt>
                <c:pt idx="79">
                  <c:v>6.4799899999999999</c:v>
                </c:pt>
                <c:pt idx="80">
                  <c:v>6.4799899999999999</c:v>
                </c:pt>
                <c:pt idx="81">
                  <c:v>6.4799899999999999</c:v>
                </c:pt>
                <c:pt idx="82">
                  <c:v>6.4799899999999999</c:v>
                </c:pt>
                <c:pt idx="83">
                  <c:v>6.4799899999999999</c:v>
                </c:pt>
                <c:pt idx="84">
                  <c:v>6.4799899999999999</c:v>
                </c:pt>
                <c:pt idx="85">
                  <c:v>6.4799899999999999</c:v>
                </c:pt>
                <c:pt idx="86">
                  <c:v>6.4799899999999999</c:v>
                </c:pt>
                <c:pt idx="87">
                  <c:v>6.4799899999999999</c:v>
                </c:pt>
                <c:pt idx="88">
                  <c:v>6.4799899999999999</c:v>
                </c:pt>
                <c:pt idx="89">
                  <c:v>6.4799899999999999</c:v>
                </c:pt>
                <c:pt idx="90">
                  <c:v>6.4799899999999999</c:v>
                </c:pt>
                <c:pt idx="91">
                  <c:v>6.4799899999999999</c:v>
                </c:pt>
                <c:pt idx="92">
                  <c:v>6.4799899999999999</c:v>
                </c:pt>
                <c:pt idx="93">
                  <c:v>6.4799899999999999</c:v>
                </c:pt>
                <c:pt idx="94">
                  <c:v>6.4799899999999999</c:v>
                </c:pt>
                <c:pt idx="95">
                  <c:v>6.4799899999999999</c:v>
                </c:pt>
                <c:pt idx="96">
                  <c:v>6.4799899999999999</c:v>
                </c:pt>
                <c:pt idx="97">
                  <c:v>6.4799899999999999</c:v>
                </c:pt>
                <c:pt idx="98">
                  <c:v>6.4799899999999999</c:v>
                </c:pt>
                <c:pt idx="99">
                  <c:v>6.4799899999999999</c:v>
                </c:pt>
                <c:pt idx="100">
                  <c:v>6.4799899999999999</c:v>
                </c:pt>
                <c:pt idx="101">
                  <c:v>6.4799899999999999</c:v>
                </c:pt>
                <c:pt idx="102">
                  <c:v>6.4799899999999999</c:v>
                </c:pt>
                <c:pt idx="103">
                  <c:v>6.4799899999999999</c:v>
                </c:pt>
                <c:pt idx="104">
                  <c:v>6.4799899999999999</c:v>
                </c:pt>
                <c:pt idx="105">
                  <c:v>6.4799899999999999</c:v>
                </c:pt>
                <c:pt idx="106">
                  <c:v>6.4799899999999999</c:v>
                </c:pt>
                <c:pt idx="107">
                  <c:v>6.4799899999999999</c:v>
                </c:pt>
                <c:pt idx="108">
                  <c:v>6.4799899999999999</c:v>
                </c:pt>
                <c:pt idx="109">
                  <c:v>6.4799899999999999</c:v>
                </c:pt>
                <c:pt idx="110">
                  <c:v>6.4799899999999999</c:v>
                </c:pt>
                <c:pt idx="111">
                  <c:v>6.4799899999999999</c:v>
                </c:pt>
                <c:pt idx="112">
                  <c:v>6.4799899999999999</c:v>
                </c:pt>
                <c:pt idx="113">
                  <c:v>6.4799899999999999</c:v>
                </c:pt>
                <c:pt idx="114">
                  <c:v>6.4799899999999999</c:v>
                </c:pt>
                <c:pt idx="115">
                  <c:v>6.4799899999999999</c:v>
                </c:pt>
                <c:pt idx="116">
                  <c:v>6.4799899999999999</c:v>
                </c:pt>
                <c:pt idx="117">
                  <c:v>6.4799899999999999</c:v>
                </c:pt>
                <c:pt idx="118">
                  <c:v>6.4799899999999999</c:v>
                </c:pt>
                <c:pt idx="119">
                  <c:v>6.4799899999999999</c:v>
                </c:pt>
                <c:pt idx="120">
                  <c:v>6.4799899999999999</c:v>
                </c:pt>
                <c:pt idx="121">
                  <c:v>6.4799899999999999</c:v>
                </c:pt>
                <c:pt idx="122">
                  <c:v>6.4799899999999999</c:v>
                </c:pt>
                <c:pt idx="123">
                  <c:v>6.4799899999999999</c:v>
                </c:pt>
                <c:pt idx="124">
                  <c:v>6.4799899999999999</c:v>
                </c:pt>
                <c:pt idx="125">
                  <c:v>6.4799899999999999</c:v>
                </c:pt>
                <c:pt idx="126">
                  <c:v>6.4799899999999999</c:v>
                </c:pt>
                <c:pt idx="127">
                  <c:v>6.4799899999999999</c:v>
                </c:pt>
                <c:pt idx="128">
                  <c:v>6.4799899999999999</c:v>
                </c:pt>
                <c:pt idx="129">
                  <c:v>6.4799899999999999</c:v>
                </c:pt>
                <c:pt idx="130">
                  <c:v>6.4799899999999999</c:v>
                </c:pt>
                <c:pt idx="131">
                  <c:v>6.4799899999999999</c:v>
                </c:pt>
                <c:pt idx="132">
                  <c:v>6.4799899999999999</c:v>
                </c:pt>
                <c:pt idx="133">
                  <c:v>6.4799899999999999</c:v>
                </c:pt>
                <c:pt idx="134">
                  <c:v>6.4799899999999999</c:v>
                </c:pt>
                <c:pt idx="135">
                  <c:v>6.4799899999999999</c:v>
                </c:pt>
                <c:pt idx="136">
                  <c:v>6.4799899999999999</c:v>
                </c:pt>
                <c:pt idx="137">
                  <c:v>6.4799899999999999</c:v>
                </c:pt>
                <c:pt idx="138">
                  <c:v>6.4799899999999999</c:v>
                </c:pt>
                <c:pt idx="139">
                  <c:v>6.4799899999999999</c:v>
                </c:pt>
                <c:pt idx="140">
                  <c:v>6.4799899999999999</c:v>
                </c:pt>
                <c:pt idx="141">
                  <c:v>6.4799899999999999</c:v>
                </c:pt>
                <c:pt idx="142">
                  <c:v>6.4799899999999999</c:v>
                </c:pt>
                <c:pt idx="143">
                  <c:v>6.4799899999999999</c:v>
                </c:pt>
                <c:pt idx="144">
                  <c:v>6.4799899999999999</c:v>
                </c:pt>
                <c:pt idx="145">
                  <c:v>6.4799899999999999</c:v>
                </c:pt>
                <c:pt idx="146">
                  <c:v>6.4799899999999999</c:v>
                </c:pt>
                <c:pt idx="147">
                  <c:v>6.4799899999999999</c:v>
                </c:pt>
                <c:pt idx="148">
                  <c:v>6.4799899999999999</c:v>
                </c:pt>
                <c:pt idx="149">
                  <c:v>6.4799899999999999</c:v>
                </c:pt>
              </c:numCache>
            </c:numRef>
          </c:yVal>
          <c:smooth val="1"/>
        </c:ser>
        <c:ser>
          <c:idx val="1"/>
          <c:order val="1"/>
          <c:tx>
            <c:v>-taq+eqbrn</c:v>
          </c:tx>
          <c:spPr>
            <a:ln w="19050">
              <a:solidFill>
                <a:srgbClr val="C00000"/>
              </a:solidFill>
              <a:prstDash val="sysDot"/>
            </a:ln>
          </c:spPr>
          <c:marker>
            <c:symbol val="none"/>
          </c:marker>
          <c:xVal>
            <c:numRef>
              <c:f>'C:\Documents and Settings\smoorthy\Desktop\[Book2.xls]zero crrcn and rate calc'!$A$3:$A$152</c:f>
              <c:numCache>
                <c:formatCode>General</c:formatCode>
                <c:ptCount val="150"/>
                <c:pt idx="0">
                  <c:v>0</c:v>
                </c:pt>
                <c:pt idx="1">
                  <c:v>6.7114090000000015E-2</c:v>
                </c:pt>
                <c:pt idx="2">
                  <c:v>0.13422819999999999</c:v>
                </c:pt>
                <c:pt idx="3">
                  <c:v>0.20134230000000003</c:v>
                </c:pt>
                <c:pt idx="4">
                  <c:v>0.26845640000000004</c:v>
                </c:pt>
                <c:pt idx="5">
                  <c:v>0.33557050000000016</c:v>
                </c:pt>
                <c:pt idx="6">
                  <c:v>0.40268460000000006</c:v>
                </c:pt>
                <c:pt idx="7">
                  <c:v>0.46979870000000001</c:v>
                </c:pt>
                <c:pt idx="8">
                  <c:v>0.53691269999999991</c:v>
                </c:pt>
                <c:pt idx="9">
                  <c:v>0.60402690000000003</c:v>
                </c:pt>
                <c:pt idx="10">
                  <c:v>0.67114090000000015</c:v>
                </c:pt>
                <c:pt idx="11">
                  <c:v>0.73825499999999999</c:v>
                </c:pt>
                <c:pt idx="12">
                  <c:v>0.80536909999999984</c:v>
                </c:pt>
                <c:pt idx="13">
                  <c:v>0.87248320000000001</c:v>
                </c:pt>
                <c:pt idx="14">
                  <c:v>0.93959729999999997</c:v>
                </c:pt>
                <c:pt idx="15">
                  <c:v>1.0067109999999999</c:v>
                </c:pt>
                <c:pt idx="16">
                  <c:v>1.0738249999999998</c:v>
                </c:pt>
                <c:pt idx="17">
                  <c:v>1.1409400000000001</c:v>
                </c:pt>
                <c:pt idx="18">
                  <c:v>1.208054</c:v>
                </c:pt>
                <c:pt idx="19">
                  <c:v>1.2751679999999999</c:v>
                </c:pt>
                <c:pt idx="20">
                  <c:v>1.3422820000000002</c:v>
                </c:pt>
                <c:pt idx="21">
                  <c:v>1.4093959999999996</c:v>
                </c:pt>
                <c:pt idx="22">
                  <c:v>1.47651</c:v>
                </c:pt>
                <c:pt idx="23">
                  <c:v>1.5436239999999997</c:v>
                </c:pt>
                <c:pt idx="24">
                  <c:v>1.610738</c:v>
                </c:pt>
                <c:pt idx="25">
                  <c:v>1.6778519999999999</c:v>
                </c:pt>
                <c:pt idx="26">
                  <c:v>1.7449659999999998</c:v>
                </c:pt>
                <c:pt idx="27">
                  <c:v>1.8120810000000001</c:v>
                </c:pt>
                <c:pt idx="28">
                  <c:v>1.8791949999999997</c:v>
                </c:pt>
                <c:pt idx="29">
                  <c:v>1.9463090000000001</c:v>
                </c:pt>
                <c:pt idx="30">
                  <c:v>2.013423</c:v>
                </c:pt>
                <c:pt idx="31">
                  <c:v>2.0805370000000005</c:v>
                </c:pt>
                <c:pt idx="32">
                  <c:v>2.1476510000000002</c:v>
                </c:pt>
                <c:pt idx="33">
                  <c:v>2.2147649999999999</c:v>
                </c:pt>
                <c:pt idx="34">
                  <c:v>2.281879</c:v>
                </c:pt>
                <c:pt idx="35">
                  <c:v>2.3489930000000001</c:v>
                </c:pt>
                <c:pt idx="36">
                  <c:v>2.4161069999999993</c:v>
                </c:pt>
                <c:pt idx="37">
                  <c:v>2.483222</c:v>
                </c:pt>
                <c:pt idx="38">
                  <c:v>2.550335</c:v>
                </c:pt>
                <c:pt idx="39">
                  <c:v>2.6174499999999994</c:v>
                </c:pt>
                <c:pt idx="40">
                  <c:v>2.6845640000000004</c:v>
                </c:pt>
                <c:pt idx="41">
                  <c:v>2.7516779999999996</c:v>
                </c:pt>
                <c:pt idx="42">
                  <c:v>2.8187919999999997</c:v>
                </c:pt>
                <c:pt idx="43">
                  <c:v>2.8859059999999994</c:v>
                </c:pt>
                <c:pt idx="44">
                  <c:v>2.95302</c:v>
                </c:pt>
                <c:pt idx="45">
                  <c:v>3.0201340000000005</c:v>
                </c:pt>
                <c:pt idx="46">
                  <c:v>3.0872479999999998</c:v>
                </c:pt>
                <c:pt idx="47">
                  <c:v>3.1543619999999999</c:v>
                </c:pt>
                <c:pt idx="48">
                  <c:v>3.2214770000000001</c:v>
                </c:pt>
                <c:pt idx="49">
                  <c:v>3.2885900000000006</c:v>
                </c:pt>
                <c:pt idx="50">
                  <c:v>3.3557049999999995</c:v>
                </c:pt>
                <c:pt idx="51">
                  <c:v>3.4228189999999996</c:v>
                </c:pt>
                <c:pt idx="52">
                  <c:v>3.4899330000000002</c:v>
                </c:pt>
                <c:pt idx="53">
                  <c:v>3.5570469999999994</c:v>
                </c:pt>
                <c:pt idx="54">
                  <c:v>3.6241610000000004</c:v>
                </c:pt>
                <c:pt idx="55">
                  <c:v>3.6912749999999996</c:v>
                </c:pt>
                <c:pt idx="56">
                  <c:v>3.7583890000000002</c:v>
                </c:pt>
                <c:pt idx="57">
                  <c:v>3.8255029999999994</c:v>
                </c:pt>
                <c:pt idx="58">
                  <c:v>3.8926169999999995</c:v>
                </c:pt>
                <c:pt idx="59">
                  <c:v>3.9597310000000001</c:v>
                </c:pt>
                <c:pt idx="60">
                  <c:v>4.0268449999999989</c:v>
                </c:pt>
                <c:pt idx="61">
                  <c:v>4.09396</c:v>
                </c:pt>
                <c:pt idx="62">
                  <c:v>4.1610739999999993</c:v>
                </c:pt>
                <c:pt idx="63">
                  <c:v>4.2281879999999994</c:v>
                </c:pt>
                <c:pt idx="64">
                  <c:v>4.2953020000000004</c:v>
                </c:pt>
                <c:pt idx="65">
                  <c:v>4.3624159999999979</c:v>
                </c:pt>
                <c:pt idx="66">
                  <c:v>4.4295299999999997</c:v>
                </c:pt>
                <c:pt idx="67">
                  <c:v>4.4966440000000008</c:v>
                </c:pt>
                <c:pt idx="68">
                  <c:v>4.563758</c:v>
                </c:pt>
                <c:pt idx="69">
                  <c:v>4.6308720000000001</c:v>
                </c:pt>
                <c:pt idx="70">
                  <c:v>4.6979869999999986</c:v>
                </c:pt>
                <c:pt idx="71">
                  <c:v>4.7650999999999994</c:v>
                </c:pt>
                <c:pt idx="72">
                  <c:v>4.8322149999999988</c:v>
                </c:pt>
                <c:pt idx="73">
                  <c:v>4.8993289999999998</c:v>
                </c:pt>
                <c:pt idx="74">
                  <c:v>4.9664429999999999</c:v>
                </c:pt>
                <c:pt idx="75">
                  <c:v>5.0335570000000001</c:v>
                </c:pt>
                <c:pt idx="76">
                  <c:v>5.1006710000000002</c:v>
                </c:pt>
                <c:pt idx="77">
                  <c:v>5.1677849999999985</c:v>
                </c:pt>
                <c:pt idx="78">
                  <c:v>5.2348990000000004</c:v>
                </c:pt>
                <c:pt idx="79">
                  <c:v>5.3020129999999988</c:v>
                </c:pt>
                <c:pt idx="80">
                  <c:v>5.3691269999999989</c:v>
                </c:pt>
                <c:pt idx="81">
                  <c:v>5.4362420000000018</c:v>
                </c:pt>
                <c:pt idx="82">
                  <c:v>5.5033560000000001</c:v>
                </c:pt>
                <c:pt idx="83">
                  <c:v>5.5704700000000003</c:v>
                </c:pt>
                <c:pt idx="84">
                  <c:v>5.6375839999999986</c:v>
                </c:pt>
                <c:pt idx="85">
                  <c:v>5.7046979999999996</c:v>
                </c:pt>
                <c:pt idx="86">
                  <c:v>5.7718119999999997</c:v>
                </c:pt>
                <c:pt idx="87">
                  <c:v>5.838925999999999</c:v>
                </c:pt>
                <c:pt idx="88">
                  <c:v>5.9060400000000008</c:v>
                </c:pt>
                <c:pt idx="89">
                  <c:v>5.9731540000000001</c:v>
                </c:pt>
                <c:pt idx="90">
                  <c:v>6.0402680000000011</c:v>
                </c:pt>
                <c:pt idx="91">
                  <c:v>6.1073819999999994</c:v>
                </c:pt>
                <c:pt idx="92">
                  <c:v>6.1744969999999988</c:v>
                </c:pt>
                <c:pt idx="93">
                  <c:v>6.2416109999999998</c:v>
                </c:pt>
                <c:pt idx="94">
                  <c:v>6.308724999999999</c:v>
                </c:pt>
                <c:pt idx="95">
                  <c:v>6.375839</c:v>
                </c:pt>
                <c:pt idx="96">
                  <c:v>6.4429530000000002</c:v>
                </c:pt>
                <c:pt idx="97">
                  <c:v>6.5100670000000003</c:v>
                </c:pt>
                <c:pt idx="98">
                  <c:v>6.5771809999999995</c:v>
                </c:pt>
                <c:pt idx="99">
                  <c:v>6.6442949999999987</c:v>
                </c:pt>
                <c:pt idx="100">
                  <c:v>6.7114089999999997</c:v>
                </c:pt>
                <c:pt idx="101">
                  <c:v>6.7785229999999999</c:v>
                </c:pt>
                <c:pt idx="102">
                  <c:v>6.845637</c:v>
                </c:pt>
                <c:pt idx="103">
                  <c:v>6.9127520000000002</c:v>
                </c:pt>
                <c:pt idx="104">
                  <c:v>6.9798660000000012</c:v>
                </c:pt>
                <c:pt idx="105">
                  <c:v>7.0469799999999996</c:v>
                </c:pt>
                <c:pt idx="106">
                  <c:v>7.1140939999999988</c:v>
                </c:pt>
                <c:pt idx="107">
                  <c:v>7.1812079999999998</c:v>
                </c:pt>
                <c:pt idx="108">
                  <c:v>7.2483219999999999</c:v>
                </c:pt>
                <c:pt idx="109">
                  <c:v>7.3154359999999992</c:v>
                </c:pt>
                <c:pt idx="110">
                  <c:v>7.3825499999999993</c:v>
                </c:pt>
                <c:pt idx="111">
                  <c:v>7.4496640000000012</c:v>
                </c:pt>
                <c:pt idx="112">
                  <c:v>7.5167780000000004</c:v>
                </c:pt>
                <c:pt idx="113">
                  <c:v>7.5838919999999996</c:v>
                </c:pt>
                <c:pt idx="114">
                  <c:v>7.651006999999999</c:v>
                </c:pt>
                <c:pt idx="115">
                  <c:v>7.718121</c:v>
                </c:pt>
                <c:pt idx="116">
                  <c:v>7.7852350000000001</c:v>
                </c:pt>
                <c:pt idx="117">
                  <c:v>7.8523490000000002</c:v>
                </c:pt>
                <c:pt idx="118">
                  <c:v>7.9194630000000013</c:v>
                </c:pt>
                <c:pt idx="119">
                  <c:v>7.9865769999999996</c:v>
                </c:pt>
                <c:pt idx="120">
                  <c:v>8.0536910000000006</c:v>
                </c:pt>
                <c:pt idx="121">
                  <c:v>8.1208049999999989</c:v>
                </c:pt>
                <c:pt idx="122">
                  <c:v>8.1879199999999983</c:v>
                </c:pt>
                <c:pt idx="123">
                  <c:v>8.2550330000000027</c:v>
                </c:pt>
                <c:pt idx="124">
                  <c:v>8.3221470000000028</c:v>
                </c:pt>
                <c:pt idx="125">
                  <c:v>8.3892610000000012</c:v>
                </c:pt>
                <c:pt idx="126">
                  <c:v>8.4563760000000006</c:v>
                </c:pt>
                <c:pt idx="127">
                  <c:v>8.5234900000000007</c:v>
                </c:pt>
                <c:pt idx="128">
                  <c:v>8.5906040000000008</c:v>
                </c:pt>
                <c:pt idx="129">
                  <c:v>8.6577180000000009</c:v>
                </c:pt>
                <c:pt idx="130">
                  <c:v>8.7248319999999993</c:v>
                </c:pt>
                <c:pt idx="131">
                  <c:v>8.7919459999999994</c:v>
                </c:pt>
                <c:pt idx="132">
                  <c:v>8.859060000000003</c:v>
                </c:pt>
                <c:pt idx="133">
                  <c:v>8.9261739999999996</c:v>
                </c:pt>
                <c:pt idx="134">
                  <c:v>8.9932880000000015</c:v>
                </c:pt>
                <c:pt idx="135">
                  <c:v>9.0604030000000026</c:v>
                </c:pt>
                <c:pt idx="136">
                  <c:v>9.127517000000001</c:v>
                </c:pt>
                <c:pt idx="137">
                  <c:v>9.1946310000000011</c:v>
                </c:pt>
                <c:pt idx="138">
                  <c:v>9.2617440000000002</c:v>
                </c:pt>
                <c:pt idx="139">
                  <c:v>9.3288579999999985</c:v>
                </c:pt>
                <c:pt idx="140">
                  <c:v>9.3959730000000015</c:v>
                </c:pt>
                <c:pt idx="141">
                  <c:v>9.4630870000000034</c:v>
                </c:pt>
                <c:pt idx="142">
                  <c:v>9.5302010000000017</c:v>
                </c:pt>
                <c:pt idx="143">
                  <c:v>9.5973149999999983</c:v>
                </c:pt>
                <c:pt idx="144">
                  <c:v>9.6644300000000012</c:v>
                </c:pt>
                <c:pt idx="145">
                  <c:v>9.7315439999999995</c:v>
                </c:pt>
                <c:pt idx="146">
                  <c:v>9.7986569999999986</c:v>
                </c:pt>
                <c:pt idx="147">
                  <c:v>9.8657710000000005</c:v>
                </c:pt>
                <c:pt idx="148">
                  <c:v>9.9328860000000034</c:v>
                </c:pt>
                <c:pt idx="149">
                  <c:v>10</c:v>
                </c:pt>
              </c:numCache>
            </c:numRef>
          </c:xVal>
          <c:yVal>
            <c:numRef>
              <c:f>'C:\Documents and Settings\smoorthy\Desktop\[Book2.xls]zero crrcn and rate calc'!$I$3:$I$152</c:f>
              <c:numCache>
                <c:formatCode>General</c:formatCode>
                <c:ptCount val="150"/>
                <c:pt idx="0">
                  <c:v>6.6606859999999992</c:v>
                </c:pt>
                <c:pt idx="1">
                  <c:v>6.7010449999999997</c:v>
                </c:pt>
                <c:pt idx="2">
                  <c:v>6.7386189999999999</c:v>
                </c:pt>
                <c:pt idx="3">
                  <c:v>6.773600000000001</c:v>
                </c:pt>
                <c:pt idx="4">
                  <c:v>6.8061670000000003</c:v>
                </c:pt>
                <c:pt idx="5">
                  <c:v>6.8364849999999988</c:v>
                </c:pt>
                <c:pt idx="6">
                  <c:v>6.864710999999998</c:v>
                </c:pt>
                <c:pt idx="7">
                  <c:v>6.8909889999999994</c:v>
                </c:pt>
                <c:pt idx="8">
                  <c:v>6.9154530000000003</c:v>
                </c:pt>
                <c:pt idx="9">
                  <c:v>6.9382300000000008</c:v>
                </c:pt>
                <c:pt idx="10">
                  <c:v>6.9594329999999998</c:v>
                </c:pt>
                <c:pt idx="11">
                  <c:v>6.9791740000000004</c:v>
                </c:pt>
                <c:pt idx="12">
                  <c:v>6.9975509999999987</c:v>
                </c:pt>
                <c:pt idx="13">
                  <c:v>7.0146610000000003</c:v>
                </c:pt>
                <c:pt idx="14">
                  <c:v>7.0305900000000001</c:v>
                </c:pt>
                <c:pt idx="15">
                  <c:v>7.045418999999999</c:v>
                </c:pt>
                <c:pt idx="16">
                  <c:v>7.0592240000000004</c:v>
                </c:pt>
                <c:pt idx="17">
                  <c:v>7.0720770000000002</c:v>
                </c:pt>
                <c:pt idx="18">
                  <c:v>7.0840430000000003</c:v>
                </c:pt>
                <c:pt idx="19">
                  <c:v>7.0951829999999987</c:v>
                </c:pt>
                <c:pt idx="20">
                  <c:v>7.1055539999999988</c:v>
                </c:pt>
                <c:pt idx="21">
                  <c:v>7.1152090000000001</c:v>
                </c:pt>
                <c:pt idx="22">
                  <c:v>7.124197999999998</c:v>
                </c:pt>
                <c:pt idx="23">
                  <c:v>7.1325659999999989</c:v>
                </c:pt>
                <c:pt idx="24">
                  <c:v>7.140356999999999</c:v>
                </c:pt>
                <c:pt idx="25">
                  <c:v>7.1476099999999994</c:v>
                </c:pt>
                <c:pt idx="26">
                  <c:v>7.154363</c:v>
                </c:pt>
                <c:pt idx="27">
                  <c:v>7.1606490000000003</c:v>
                </c:pt>
                <c:pt idx="28">
                  <c:v>7.1665019999999995</c:v>
                </c:pt>
                <c:pt idx="29">
                  <c:v>7.1719499999999998</c:v>
                </c:pt>
                <c:pt idx="30">
                  <c:v>7.1770230000000002</c:v>
                </c:pt>
                <c:pt idx="31">
                  <c:v>7.1817460000000004</c:v>
                </c:pt>
                <c:pt idx="32">
                  <c:v>7.1861420000000003</c:v>
                </c:pt>
                <c:pt idx="33">
                  <c:v>7.1902349999999995</c:v>
                </c:pt>
                <c:pt idx="34">
                  <c:v>7.1940459999999993</c:v>
                </c:pt>
                <c:pt idx="35">
                  <c:v>7.1975929999999995</c:v>
                </c:pt>
                <c:pt idx="36">
                  <c:v>7.2008960000000002</c:v>
                </c:pt>
                <c:pt idx="37">
                  <c:v>7.20397</c:v>
                </c:pt>
                <c:pt idx="38">
                  <c:v>7.2068329999999996</c:v>
                </c:pt>
                <c:pt idx="39">
                  <c:v>7.2094980000000009</c:v>
                </c:pt>
                <c:pt idx="40">
                  <c:v>7.2119790000000004</c:v>
                </c:pt>
                <c:pt idx="41">
                  <c:v>7.214289</c:v>
                </c:pt>
                <c:pt idx="42">
                  <c:v>7.2164390000000003</c:v>
                </c:pt>
                <c:pt idx="43">
                  <c:v>7.2184410000000003</c:v>
                </c:pt>
                <c:pt idx="44">
                  <c:v>7.2203049999999989</c:v>
                </c:pt>
                <c:pt idx="45">
                  <c:v>7.2220399999999989</c:v>
                </c:pt>
                <c:pt idx="46">
                  <c:v>7.2236560000000001</c:v>
                </c:pt>
                <c:pt idx="47">
                  <c:v>7.2251599999999989</c:v>
                </c:pt>
                <c:pt idx="48">
                  <c:v>7.2265600000000001</c:v>
                </c:pt>
                <c:pt idx="49">
                  <c:v>7.2278630000000001</c:v>
                </c:pt>
                <c:pt idx="50">
                  <c:v>7.2290760000000001</c:v>
                </c:pt>
                <c:pt idx="51">
                  <c:v>7.2302059999999999</c:v>
                </c:pt>
                <c:pt idx="52">
                  <c:v>7.2312580000000013</c:v>
                </c:pt>
                <c:pt idx="53">
                  <c:v>7.2322369999999996</c:v>
                </c:pt>
                <c:pt idx="54">
                  <c:v>7.2331490000000009</c:v>
                </c:pt>
                <c:pt idx="55">
                  <c:v>7.2339969999999996</c:v>
                </c:pt>
                <c:pt idx="56">
                  <c:v>7.234786999999999</c:v>
                </c:pt>
                <c:pt idx="57">
                  <c:v>7.2355229999999997</c:v>
                </c:pt>
                <c:pt idx="58">
                  <c:v>7.2362080000000013</c:v>
                </c:pt>
                <c:pt idx="59">
                  <c:v>7.2368449999999998</c:v>
                </c:pt>
                <c:pt idx="60">
                  <c:v>7.2374390000000002</c:v>
                </c:pt>
                <c:pt idx="61">
                  <c:v>7.2379920000000002</c:v>
                </c:pt>
                <c:pt idx="62">
                  <c:v>7.2385060000000001</c:v>
                </c:pt>
                <c:pt idx="63">
                  <c:v>7.2389849999999987</c:v>
                </c:pt>
                <c:pt idx="64">
                  <c:v>7.2394309999999997</c:v>
                </c:pt>
                <c:pt idx="65">
                  <c:v>7.2398460000000009</c:v>
                </c:pt>
                <c:pt idx="66">
                  <c:v>7.2402319999999998</c:v>
                </c:pt>
                <c:pt idx="67">
                  <c:v>7.2405920000000004</c:v>
                </c:pt>
                <c:pt idx="68">
                  <c:v>7.2409270000000001</c:v>
                </c:pt>
                <c:pt idx="69">
                  <c:v>7.2412390000000011</c:v>
                </c:pt>
                <c:pt idx="70">
                  <c:v>7.2415289999999999</c:v>
                </c:pt>
                <c:pt idx="71">
                  <c:v>7.2417990000000012</c:v>
                </c:pt>
                <c:pt idx="72">
                  <c:v>7.242051</c:v>
                </c:pt>
                <c:pt idx="73">
                  <c:v>7.242284999999999</c:v>
                </c:pt>
                <c:pt idx="74">
                  <c:v>7.2425039999999994</c:v>
                </c:pt>
                <c:pt idx="75">
                  <c:v>7.2427070000000002</c:v>
                </c:pt>
                <c:pt idx="76">
                  <c:v>7.242896</c:v>
                </c:pt>
                <c:pt idx="77">
                  <c:v>7.2430719999999997</c:v>
                </c:pt>
                <c:pt idx="78">
                  <c:v>7.2432359999999996</c:v>
                </c:pt>
                <c:pt idx="79">
                  <c:v>7.2433880000000004</c:v>
                </c:pt>
                <c:pt idx="80">
                  <c:v>7.2435299999999998</c:v>
                </c:pt>
                <c:pt idx="81">
                  <c:v>7.2436620000000005</c:v>
                </c:pt>
                <c:pt idx="82">
                  <c:v>7.243784999999999</c:v>
                </c:pt>
                <c:pt idx="83">
                  <c:v>7.2439</c:v>
                </c:pt>
                <c:pt idx="84">
                  <c:v>7.2440059999999988</c:v>
                </c:pt>
                <c:pt idx="85">
                  <c:v>7.2441059999999995</c:v>
                </c:pt>
                <c:pt idx="86">
                  <c:v>7.244197999999999</c:v>
                </c:pt>
                <c:pt idx="87">
                  <c:v>7.2442839999999995</c:v>
                </c:pt>
                <c:pt idx="88">
                  <c:v>7.244364</c:v>
                </c:pt>
                <c:pt idx="89">
                  <c:v>7.244438999999999</c:v>
                </c:pt>
                <c:pt idx="90">
                  <c:v>7.2445079999999988</c:v>
                </c:pt>
                <c:pt idx="91">
                  <c:v>7.244572999999999</c:v>
                </c:pt>
                <c:pt idx="92">
                  <c:v>7.2446330000000003</c:v>
                </c:pt>
                <c:pt idx="93">
                  <c:v>7.2446890000000002</c:v>
                </c:pt>
                <c:pt idx="94">
                  <c:v>7.2447410000000003</c:v>
                </c:pt>
                <c:pt idx="95">
                  <c:v>7.2447900000000001</c:v>
                </c:pt>
                <c:pt idx="96">
                  <c:v>7.2448349999999992</c:v>
                </c:pt>
                <c:pt idx="97">
                  <c:v>7.2448769999999989</c:v>
                </c:pt>
                <c:pt idx="98">
                  <c:v>7.2449159999999981</c:v>
                </c:pt>
                <c:pt idx="99">
                  <c:v>7.2449529999999989</c:v>
                </c:pt>
                <c:pt idx="100">
                  <c:v>7.2449869999999992</c:v>
                </c:pt>
                <c:pt idx="101">
                  <c:v>7.245018</c:v>
                </c:pt>
                <c:pt idx="102">
                  <c:v>7.2450479999999997</c:v>
                </c:pt>
                <c:pt idx="103">
                  <c:v>7.245074999999999</c:v>
                </c:pt>
                <c:pt idx="104">
                  <c:v>7.245101</c:v>
                </c:pt>
                <c:pt idx="105">
                  <c:v>7.2451249999999989</c:v>
                </c:pt>
                <c:pt idx="106">
                  <c:v>7.2451470000000002</c:v>
                </c:pt>
                <c:pt idx="107">
                  <c:v>7.2451670000000004</c:v>
                </c:pt>
                <c:pt idx="108">
                  <c:v>7.2451869999999987</c:v>
                </c:pt>
                <c:pt idx="109">
                  <c:v>7.2452040000000002</c:v>
                </c:pt>
                <c:pt idx="110">
                  <c:v>7.2452209999999999</c:v>
                </c:pt>
                <c:pt idx="111">
                  <c:v>7.2452360000000002</c:v>
                </c:pt>
                <c:pt idx="112">
                  <c:v>7.2452509999999997</c:v>
                </c:pt>
                <c:pt idx="113">
                  <c:v>7.2452649999999998</c:v>
                </c:pt>
                <c:pt idx="114">
                  <c:v>7.2452769999999997</c:v>
                </c:pt>
                <c:pt idx="115">
                  <c:v>7.2452880000000004</c:v>
                </c:pt>
                <c:pt idx="116">
                  <c:v>7.245299000000001</c:v>
                </c:pt>
                <c:pt idx="117">
                  <c:v>7.2453089999999998</c:v>
                </c:pt>
                <c:pt idx="118">
                  <c:v>7.2453190000000003</c:v>
                </c:pt>
                <c:pt idx="119">
                  <c:v>7.2453269999999996</c:v>
                </c:pt>
                <c:pt idx="120">
                  <c:v>7.245336</c:v>
                </c:pt>
                <c:pt idx="121">
                  <c:v>7.245343000000001</c:v>
                </c:pt>
                <c:pt idx="122">
                  <c:v>7.2453500000000002</c:v>
                </c:pt>
                <c:pt idx="123">
                  <c:v>7.2453570000000003</c:v>
                </c:pt>
                <c:pt idx="124">
                  <c:v>7.2453630000000011</c:v>
                </c:pt>
                <c:pt idx="125">
                  <c:v>7.2453680000000009</c:v>
                </c:pt>
                <c:pt idx="126">
                  <c:v>7.245374</c:v>
                </c:pt>
                <c:pt idx="127">
                  <c:v>7.2453779999999997</c:v>
                </c:pt>
                <c:pt idx="128">
                  <c:v>7.2453830000000004</c:v>
                </c:pt>
                <c:pt idx="129">
                  <c:v>7.2453880000000002</c:v>
                </c:pt>
                <c:pt idx="130">
                  <c:v>7.2453909999999997</c:v>
                </c:pt>
                <c:pt idx="131">
                  <c:v>7.2453950000000003</c:v>
                </c:pt>
                <c:pt idx="132">
                  <c:v>7.2453989999999999</c:v>
                </c:pt>
                <c:pt idx="133">
                  <c:v>7.2454020000000003</c:v>
                </c:pt>
                <c:pt idx="134">
                  <c:v>7.245404999999999</c:v>
                </c:pt>
                <c:pt idx="135">
                  <c:v>7.2454080000000003</c:v>
                </c:pt>
                <c:pt idx="136">
                  <c:v>7.2454099999999997</c:v>
                </c:pt>
                <c:pt idx="137">
                  <c:v>7.2454130000000001</c:v>
                </c:pt>
                <c:pt idx="138">
                  <c:v>7.2454149999999995</c:v>
                </c:pt>
                <c:pt idx="139">
                  <c:v>7.2454169999999989</c:v>
                </c:pt>
                <c:pt idx="140">
                  <c:v>7.2454190000000001</c:v>
                </c:pt>
                <c:pt idx="141">
                  <c:v>7.2454210000000003</c:v>
                </c:pt>
                <c:pt idx="142">
                  <c:v>7.2454219999999996</c:v>
                </c:pt>
                <c:pt idx="143">
                  <c:v>7.2454239999999999</c:v>
                </c:pt>
                <c:pt idx="144">
                  <c:v>7.245425</c:v>
                </c:pt>
                <c:pt idx="145">
                  <c:v>7.2454270000000003</c:v>
                </c:pt>
                <c:pt idx="146">
                  <c:v>7.2454280000000004</c:v>
                </c:pt>
                <c:pt idx="147">
                  <c:v>7.2454289999999997</c:v>
                </c:pt>
                <c:pt idx="148">
                  <c:v>7.2454299999999998</c:v>
                </c:pt>
                <c:pt idx="149">
                  <c:v>7.245431</c:v>
                </c:pt>
              </c:numCache>
            </c:numRef>
          </c:yVal>
          <c:smooth val="1"/>
        </c:ser>
        <c:ser>
          <c:idx val="2"/>
          <c:order val="2"/>
          <c:tx>
            <c:v>+taq-eqbrn</c:v>
          </c:tx>
          <c:spPr>
            <a:ln w="19050">
              <a:solidFill>
                <a:srgbClr val="0070C0"/>
              </a:solidFill>
            </a:ln>
          </c:spPr>
          <c:marker>
            <c:symbol val="none"/>
          </c:marker>
          <c:xVal>
            <c:numRef>
              <c:f>'C:\Documents and Settings\smoorthy\Desktop\[Book2.xls]zero crrcn and rate calc'!$A$3:$A$152</c:f>
              <c:numCache>
                <c:formatCode>General</c:formatCode>
                <c:ptCount val="150"/>
                <c:pt idx="0">
                  <c:v>0</c:v>
                </c:pt>
                <c:pt idx="1">
                  <c:v>6.7114090000000015E-2</c:v>
                </c:pt>
                <c:pt idx="2">
                  <c:v>0.13422819999999999</c:v>
                </c:pt>
                <c:pt idx="3">
                  <c:v>0.20134230000000003</c:v>
                </c:pt>
                <c:pt idx="4">
                  <c:v>0.26845640000000004</c:v>
                </c:pt>
                <c:pt idx="5">
                  <c:v>0.33557050000000016</c:v>
                </c:pt>
                <c:pt idx="6">
                  <c:v>0.40268460000000006</c:v>
                </c:pt>
                <c:pt idx="7">
                  <c:v>0.46979870000000001</c:v>
                </c:pt>
                <c:pt idx="8">
                  <c:v>0.53691269999999991</c:v>
                </c:pt>
                <c:pt idx="9">
                  <c:v>0.60402690000000003</c:v>
                </c:pt>
                <c:pt idx="10">
                  <c:v>0.67114090000000015</c:v>
                </c:pt>
                <c:pt idx="11">
                  <c:v>0.73825499999999999</c:v>
                </c:pt>
                <c:pt idx="12">
                  <c:v>0.80536909999999984</c:v>
                </c:pt>
                <c:pt idx="13">
                  <c:v>0.87248320000000001</c:v>
                </c:pt>
                <c:pt idx="14">
                  <c:v>0.93959729999999997</c:v>
                </c:pt>
                <c:pt idx="15">
                  <c:v>1.0067109999999999</c:v>
                </c:pt>
                <c:pt idx="16">
                  <c:v>1.0738249999999998</c:v>
                </c:pt>
                <c:pt idx="17">
                  <c:v>1.1409400000000001</c:v>
                </c:pt>
                <c:pt idx="18">
                  <c:v>1.208054</c:v>
                </c:pt>
                <c:pt idx="19">
                  <c:v>1.2751679999999999</c:v>
                </c:pt>
                <c:pt idx="20">
                  <c:v>1.3422820000000002</c:v>
                </c:pt>
                <c:pt idx="21">
                  <c:v>1.4093959999999996</c:v>
                </c:pt>
                <c:pt idx="22">
                  <c:v>1.47651</c:v>
                </c:pt>
                <c:pt idx="23">
                  <c:v>1.5436239999999997</c:v>
                </c:pt>
                <c:pt idx="24">
                  <c:v>1.610738</c:v>
                </c:pt>
                <c:pt idx="25">
                  <c:v>1.6778519999999999</c:v>
                </c:pt>
                <c:pt idx="26">
                  <c:v>1.7449659999999998</c:v>
                </c:pt>
                <c:pt idx="27">
                  <c:v>1.8120810000000001</c:v>
                </c:pt>
                <c:pt idx="28">
                  <c:v>1.8791949999999997</c:v>
                </c:pt>
                <c:pt idx="29">
                  <c:v>1.9463090000000001</c:v>
                </c:pt>
                <c:pt idx="30">
                  <c:v>2.013423</c:v>
                </c:pt>
                <c:pt idx="31">
                  <c:v>2.0805370000000005</c:v>
                </c:pt>
                <c:pt idx="32">
                  <c:v>2.1476510000000002</c:v>
                </c:pt>
                <c:pt idx="33">
                  <c:v>2.2147649999999999</c:v>
                </c:pt>
                <c:pt idx="34">
                  <c:v>2.281879</c:v>
                </c:pt>
                <c:pt idx="35">
                  <c:v>2.3489930000000001</c:v>
                </c:pt>
                <c:pt idx="36">
                  <c:v>2.4161069999999993</c:v>
                </c:pt>
                <c:pt idx="37">
                  <c:v>2.483222</c:v>
                </c:pt>
                <c:pt idx="38">
                  <c:v>2.550335</c:v>
                </c:pt>
                <c:pt idx="39">
                  <c:v>2.6174499999999994</c:v>
                </c:pt>
                <c:pt idx="40">
                  <c:v>2.6845640000000004</c:v>
                </c:pt>
                <c:pt idx="41">
                  <c:v>2.7516779999999996</c:v>
                </c:pt>
                <c:pt idx="42">
                  <c:v>2.8187919999999997</c:v>
                </c:pt>
                <c:pt idx="43">
                  <c:v>2.8859059999999994</c:v>
                </c:pt>
                <c:pt idx="44">
                  <c:v>2.95302</c:v>
                </c:pt>
                <c:pt idx="45">
                  <c:v>3.0201340000000005</c:v>
                </c:pt>
                <c:pt idx="46">
                  <c:v>3.0872479999999998</c:v>
                </c:pt>
                <c:pt idx="47">
                  <c:v>3.1543619999999999</c:v>
                </c:pt>
                <c:pt idx="48">
                  <c:v>3.2214770000000001</c:v>
                </c:pt>
                <c:pt idx="49">
                  <c:v>3.2885900000000006</c:v>
                </c:pt>
                <c:pt idx="50">
                  <c:v>3.3557049999999995</c:v>
                </c:pt>
                <c:pt idx="51">
                  <c:v>3.4228189999999996</c:v>
                </c:pt>
                <c:pt idx="52">
                  <c:v>3.4899330000000002</c:v>
                </c:pt>
                <c:pt idx="53">
                  <c:v>3.5570469999999994</c:v>
                </c:pt>
                <c:pt idx="54">
                  <c:v>3.6241610000000004</c:v>
                </c:pt>
                <c:pt idx="55">
                  <c:v>3.6912749999999996</c:v>
                </c:pt>
                <c:pt idx="56">
                  <c:v>3.7583890000000002</c:v>
                </c:pt>
                <c:pt idx="57">
                  <c:v>3.8255029999999994</c:v>
                </c:pt>
                <c:pt idx="58">
                  <c:v>3.8926169999999995</c:v>
                </c:pt>
                <c:pt idx="59">
                  <c:v>3.9597310000000001</c:v>
                </c:pt>
                <c:pt idx="60">
                  <c:v>4.0268449999999989</c:v>
                </c:pt>
                <c:pt idx="61">
                  <c:v>4.09396</c:v>
                </c:pt>
                <c:pt idx="62">
                  <c:v>4.1610739999999993</c:v>
                </c:pt>
                <c:pt idx="63">
                  <c:v>4.2281879999999994</c:v>
                </c:pt>
                <c:pt idx="64">
                  <c:v>4.2953020000000004</c:v>
                </c:pt>
                <c:pt idx="65">
                  <c:v>4.3624159999999979</c:v>
                </c:pt>
                <c:pt idx="66">
                  <c:v>4.4295299999999997</c:v>
                </c:pt>
                <c:pt idx="67">
                  <c:v>4.4966440000000008</c:v>
                </c:pt>
                <c:pt idx="68">
                  <c:v>4.563758</c:v>
                </c:pt>
                <c:pt idx="69">
                  <c:v>4.6308720000000001</c:v>
                </c:pt>
                <c:pt idx="70">
                  <c:v>4.6979869999999986</c:v>
                </c:pt>
                <c:pt idx="71">
                  <c:v>4.7650999999999994</c:v>
                </c:pt>
                <c:pt idx="72">
                  <c:v>4.8322149999999988</c:v>
                </c:pt>
                <c:pt idx="73">
                  <c:v>4.8993289999999998</c:v>
                </c:pt>
                <c:pt idx="74">
                  <c:v>4.9664429999999999</c:v>
                </c:pt>
                <c:pt idx="75">
                  <c:v>5.0335570000000001</c:v>
                </c:pt>
                <c:pt idx="76">
                  <c:v>5.1006710000000002</c:v>
                </c:pt>
                <c:pt idx="77">
                  <c:v>5.1677849999999985</c:v>
                </c:pt>
                <c:pt idx="78">
                  <c:v>5.2348990000000004</c:v>
                </c:pt>
                <c:pt idx="79">
                  <c:v>5.3020129999999988</c:v>
                </c:pt>
                <c:pt idx="80">
                  <c:v>5.3691269999999989</c:v>
                </c:pt>
                <c:pt idx="81">
                  <c:v>5.4362420000000018</c:v>
                </c:pt>
                <c:pt idx="82">
                  <c:v>5.5033560000000001</c:v>
                </c:pt>
                <c:pt idx="83">
                  <c:v>5.5704700000000003</c:v>
                </c:pt>
                <c:pt idx="84">
                  <c:v>5.6375839999999986</c:v>
                </c:pt>
                <c:pt idx="85">
                  <c:v>5.7046979999999996</c:v>
                </c:pt>
                <c:pt idx="86">
                  <c:v>5.7718119999999997</c:v>
                </c:pt>
                <c:pt idx="87">
                  <c:v>5.838925999999999</c:v>
                </c:pt>
                <c:pt idx="88">
                  <c:v>5.9060400000000008</c:v>
                </c:pt>
                <c:pt idx="89">
                  <c:v>5.9731540000000001</c:v>
                </c:pt>
                <c:pt idx="90">
                  <c:v>6.0402680000000011</c:v>
                </c:pt>
                <c:pt idx="91">
                  <c:v>6.1073819999999994</c:v>
                </c:pt>
                <c:pt idx="92">
                  <c:v>6.1744969999999988</c:v>
                </c:pt>
                <c:pt idx="93">
                  <c:v>6.2416109999999998</c:v>
                </c:pt>
                <c:pt idx="94">
                  <c:v>6.308724999999999</c:v>
                </c:pt>
                <c:pt idx="95">
                  <c:v>6.375839</c:v>
                </c:pt>
                <c:pt idx="96">
                  <c:v>6.4429530000000002</c:v>
                </c:pt>
                <c:pt idx="97">
                  <c:v>6.5100670000000003</c:v>
                </c:pt>
                <c:pt idx="98">
                  <c:v>6.5771809999999995</c:v>
                </c:pt>
                <c:pt idx="99">
                  <c:v>6.6442949999999987</c:v>
                </c:pt>
                <c:pt idx="100">
                  <c:v>6.7114089999999997</c:v>
                </c:pt>
                <c:pt idx="101">
                  <c:v>6.7785229999999999</c:v>
                </c:pt>
                <c:pt idx="102">
                  <c:v>6.845637</c:v>
                </c:pt>
                <c:pt idx="103">
                  <c:v>6.9127520000000002</c:v>
                </c:pt>
                <c:pt idx="104">
                  <c:v>6.9798660000000012</c:v>
                </c:pt>
                <c:pt idx="105">
                  <c:v>7.0469799999999996</c:v>
                </c:pt>
                <c:pt idx="106">
                  <c:v>7.1140939999999988</c:v>
                </c:pt>
                <c:pt idx="107">
                  <c:v>7.1812079999999998</c:v>
                </c:pt>
                <c:pt idx="108">
                  <c:v>7.2483219999999999</c:v>
                </c:pt>
                <c:pt idx="109">
                  <c:v>7.3154359999999992</c:v>
                </c:pt>
                <c:pt idx="110">
                  <c:v>7.3825499999999993</c:v>
                </c:pt>
                <c:pt idx="111">
                  <c:v>7.4496640000000012</c:v>
                </c:pt>
                <c:pt idx="112">
                  <c:v>7.5167780000000004</c:v>
                </c:pt>
                <c:pt idx="113">
                  <c:v>7.5838919999999996</c:v>
                </c:pt>
                <c:pt idx="114">
                  <c:v>7.651006999999999</c:v>
                </c:pt>
                <c:pt idx="115">
                  <c:v>7.718121</c:v>
                </c:pt>
                <c:pt idx="116">
                  <c:v>7.7852350000000001</c:v>
                </c:pt>
                <c:pt idx="117">
                  <c:v>7.8523490000000002</c:v>
                </c:pt>
                <c:pt idx="118">
                  <c:v>7.9194630000000013</c:v>
                </c:pt>
                <c:pt idx="119">
                  <c:v>7.9865769999999996</c:v>
                </c:pt>
                <c:pt idx="120">
                  <c:v>8.0536910000000006</c:v>
                </c:pt>
                <c:pt idx="121">
                  <c:v>8.1208049999999989</c:v>
                </c:pt>
                <c:pt idx="122">
                  <c:v>8.1879199999999983</c:v>
                </c:pt>
                <c:pt idx="123">
                  <c:v>8.2550330000000027</c:v>
                </c:pt>
                <c:pt idx="124">
                  <c:v>8.3221470000000028</c:v>
                </c:pt>
                <c:pt idx="125">
                  <c:v>8.3892610000000012</c:v>
                </c:pt>
                <c:pt idx="126">
                  <c:v>8.4563760000000006</c:v>
                </c:pt>
                <c:pt idx="127">
                  <c:v>8.5234900000000007</c:v>
                </c:pt>
                <c:pt idx="128">
                  <c:v>8.5906040000000008</c:v>
                </c:pt>
                <c:pt idx="129">
                  <c:v>8.6577180000000009</c:v>
                </c:pt>
                <c:pt idx="130">
                  <c:v>8.7248319999999993</c:v>
                </c:pt>
                <c:pt idx="131">
                  <c:v>8.7919459999999994</c:v>
                </c:pt>
                <c:pt idx="132">
                  <c:v>8.859060000000003</c:v>
                </c:pt>
                <c:pt idx="133">
                  <c:v>8.9261739999999996</c:v>
                </c:pt>
                <c:pt idx="134">
                  <c:v>8.9932880000000015</c:v>
                </c:pt>
                <c:pt idx="135">
                  <c:v>9.0604030000000026</c:v>
                </c:pt>
                <c:pt idx="136">
                  <c:v>9.127517000000001</c:v>
                </c:pt>
                <c:pt idx="137">
                  <c:v>9.1946310000000011</c:v>
                </c:pt>
                <c:pt idx="138">
                  <c:v>9.2617440000000002</c:v>
                </c:pt>
                <c:pt idx="139">
                  <c:v>9.3288579999999985</c:v>
                </c:pt>
                <c:pt idx="140">
                  <c:v>9.3959730000000015</c:v>
                </c:pt>
                <c:pt idx="141">
                  <c:v>9.4630870000000034</c:v>
                </c:pt>
                <c:pt idx="142">
                  <c:v>9.5302010000000017</c:v>
                </c:pt>
                <c:pt idx="143">
                  <c:v>9.5973149999999983</c:v>
                </c:pt>
                <c:pt idx="144">
                  <c:v>9.6644300000000012</c:v>
                </c:pt>
                <c:pt idx="145">
                  <c:v>9.7315439999999995</c:v>
                </c:pt>
                <c:pt idx="146">
                  <c:v>9.7986569999999986</c:v>
                </c:pt>
                <c:pt idx="147">
                  <c:v>9.8657710000000005</c:v>
                </c:pt>
                <c:pt idx="148">
                  <c:v>9.9328860000000034</c:v>
                </c:pt>
                <c:pt idx="149">
                  <c:v>10</c:v>
                </c:pt>
              </c:numCache>
            </c:numRef>
          </c:xVal>
          <c:yVal>
            <c:numRef>
              <c:f>'C:\Documents and Settings\smoorthy\Desktop\[Book2.xls]zero crrcn and rate calc'!$B$3:$B$152</c:f>
              <c:numCache>
                <c:formatCode>General</c:formatCode>
                <c:ptCount val="150"/>
                <c:pt idx="0">
                  <c:v>8.4073709999999995</c:v>
                </c:pt>
                <c:pt idx="1">
                  <c:v>8.4697960000000023</c:v>
                </c:pt>
                <c:pt idx="2">
                  <c:v>8.5307189999999995</c:v>
                </c:pt>
                <c:pt idx="3">
                  <c:v>8.5901739999999993</c:v>
                </c:pt>
                <c:pt idx="4">
                  <c:v>8.6481969999999997</c:v>
                </c:pt>
                <c:pt idx="5">
                  <c:v>8.7048229999999993</c:v>
                </c:pt>
                <c:pt idx="6">
                  <c:v>8.7600860000000011</c:v>
                </c:pt>
                <c:pt idx="7">
                  <c:v>8.8140170000000015</c:v>
                </c:pt>
                <c:pt idx="8">
                  <c:v>8.8666510000000027</c:v>
                </c:pt>
                <c:pt idx="9">
                  <c:v>8.9180149999999987</c:v>
                </c:pt>
                <c:pt idx="10">
                  <c:v>8.9681430000000013</c:v>
                </c:pt>
                <c:pt idx="11">
                  <c:v>9.0170649999999988</c:v>
                </c:pt>
                <c:pt idx="12">
                  <c:v>9.0648080000000011</c:v>
                </c:pt>
                <c:pt idx="13">
                  <c:v>9.111400999999999</c:v>
                </c:pt>
                <c:pt idx="14">
                  <c:v>9.1568720000000017</c:v>
                </c:pt>
                <c:pt idx="15">
                  <c:v>9.2012479999999996</c:v>
                </c:pt>
                <c:pt idx="16">
                  <c:v>9.2445549999999983</c:v>
                </c:pt>
                <c:pt idx="17">
                  <c:v>9.2868189999999995</c:v>
                </c:pt>
                <c:pt idx="18">
                  <c:v>9.3280659999999997</c:v>
                </c:pt>
                <c:pt idx="19">
                  <c:v>9.3683199999999989</c:v>
                </c:pt>
                <c:pt idx="20">
                  <c:v>9.4076030000000035</c:v>
                </c:pt>
                <c:pt idx="21">
                  <c:v>9.4459410000000013</c:v>
                </c:pt>
                <c:pt idx="22">
                  <c:v>9.4833550000000013</c:v>
                </c:pt>
                <c:pt idx="23">
                  <c:v>9.5198690000000017</c:v>
                </c:pt>
                <c:pt idx="24">
                  <c:v>9.5555030000000052</c:v>
                </c:pt>
                <c:pt idx="25">
                  <c:v>9.5902789999999989</c:v>
                </c:pt>
                <c:pt idx="26">
                  <c:v>9.6242169999999998</c:v>
                </c:pt>
                <c:pt idx="27">
                  <c:v>9.6573380000000011</c:v>
                </c:pt>
                <c:pt idx="28">
                  <c:v>9.689661000000001</c:v>
                </c:pt>
                <c:pt idx="29">
                  <c:v>9.7212069999999997</c:v>
                </c:pt>
                <c:pt idx="30">
                  <c:v>9.7519909999999985</c:v>
                </c:pt>
                <c:pt idx="31">
                  <c:v>9.7820360000000015</c:v>
                </c:pt>
                <c:pt idx="32">
                  <c:v>9.811356</c:v>
                </c:pt>
                <c:pt idx="33">
                  <c:v>9.839970000000001</c:v>
                </c:pt>
                <c:pt idx="34">
                  <c:v>9.8678950000000007</c:v>
                </c:pt>
                <c:pt idx="35">
                  <c:v>9.8951480000000007</c:v>
                </c:pt>
                <c:pt idx="36">
                  <c:v>9.9217440000000003</c:v>
                </c:pt>
                <c:pt idx="37">
                  <c:v>9.9477009999999986</c:v>
                </c:pt>
                <c:pt idx="38">
                  <c:v>9.9730310000000006</c:v>
                </c:pt>
                <c:pt idx="39">
                  <c:v>9.9977510000000009</c:v>
                </c:pt>
                <c:pt idx="40">
                  <c:v>10.021879999999999</c:v>
                </c:pt>
                <c:pt idx="41">
                  <c:v>10.04542</c:v>
                </c:pt>
                <c:pt idx="42">
                  <c:v>10.0684</c:v>
                </c:pt>
                <c:pt idx="43">
                  <c:v>10.090820000000001</c:v>
                </c:pt>
                <c:pt idx="44">
                  <c:v>10.11271</c:v>
                </c:pt>
                <c:pt idx="45">
                  <c:v>10.134059999999998</c:v>
                </c:pt>
                <c:pt idx="46">
                  <c:v>10.154910000000001</c:v>
                </c:pt>
                <c:pt idx="47">
                  <c:v>10.17525</c:v>
                </c:pt>
                <c:pt idx="48">
                  <c:v>10.1951</c:v>
                </c:pt>
                <c:pt idx="49">
                  <c:v>10.214469999999999</c:v>
                </c:pt>
                <c:pt idx="50">
                  <c:v>10.233379999999999</c:v>
                </c:pt>
                <c:pt idx="51">
                  <c:v>10.25183</c:v>
                </c:pt>
                <c:pt idx="52">
                  <c:v>10.269830000000002</c:v>
                </c:pt>
                <c:pt idx="53">
                  <c:v>10.287410000000001</c:v>
                </c:pt>
                <c:pt idx="54">
                  <c:v>10.30456</c:v>
                </c:pt>
                <c:pt idx="55">
                  <c:v>10.321290000000001</c:v>
                </c:pt>
                <c:pt idx="56">
                  <c:v>10.337630000000003</c:v>
                </c:pt>
                <c:pt idx="57">
                  <c:v>10.353570000000003</c:v>
                </c:pt>
                <c:pt idx="58">
                  <c:v>10.369120000000002</c:v>
                </c:pt>
                <c:pt idx="59">
                  <c:v>10.384310000000001</c:v>
                </c:pt>
                <c:pt idx="60">
                  <c:v>10.39912</c:v>
                </c:pt>
                <c:pt idx="61">
                  <c:v>10.413580000000001</c:v>
                </c:pt>
                <c:pt idx="62">
                  <c:v>10.42769</c:v>
                </c:pt>
                <c:pt idx="63">
                  <c:v>10.441460000000001</c:v>
                </c:pt>
                <c:pt idx="64">
                  <c:v>10.4549</c:v>
                </c:pt>
                <c:pt idx="65">
                  <c:v>10.468020000000001</c:v>
                </c:pt>
                <c:pt idx="66">
                  <c:v>10.48082</c:v>
                </c:pt>
                <c:pt idx="67">
                  <c:v>10.493310000000001</c:v>
                </c:pt>
                <c:pt idx="68">
                  <c:v>10.505500000000001</c:v>
                </c:pt>
                <c:pt idx="69">
                  <c:v>10.5174</c:v>
                </c:pt>
                <c:pt idx="70">
                  <c:v>10.52901</c:v>
                </c:pt>
                <c:pt idx="71">
                  <c:v>10.540339999999999</c:v>
                </c:pt>
                <c:pt idx="72">
                  <c:v>10.551400000000001</c:v>
                </c:pt>
                <c:pt idx="73">
                  <c:v>10.562190000000003</c:v>
                </c:pt>
                <c:pt idx="74">
                  <c:v>10.57272</c:v>
                </c:pt>
                <c:pt idx="75">
                  <c:v>10.583</c:v>
                </c:pt>
                <c:pt idx="76">
                  <c:v>10.593030000000002</c:v>
                </c:pt>
                <c:pt idx="77">
                  <c:v>10.602820000000001</c:v>
                </c:pt>
                <c:pt idx="78">
                  <c:v>10.61238</c:v>
                </c:pt>
                <c:pt idx="79">
                  <c:v>10.621700000000001</c:v>
                </c:pt>
                <c:pt idx="80">
                  <c:v>10.630800000000001</c:v>
                </c:pt>
                <c:pt idx="81">
                  <c:v>10.63968</c:v>
                </c:pt>
                <c:pt idx="82">
                  <c:v>10.648339999999999</c:v>
                </c:pt>
                <c:pt idx="83">
                  <c:v>10.6568</c:v>
                </c:pt>
                <c:pt idx="84">
                  <c:v>10.66506</c:v>
                </c:pt>
                <c:pt idx="85">
                  <c:v>10.673110000000001</c:v>
                </c:pt>
                <c:pt idx="86">
                  <c:v>10.680969999999999</c:v>
                </c:pt>
                <c:pt idx="87">
                  <c:v>10.688640000000001</c:v>
                </c:pt>
                <c:pt idx="88">
                  <c:v>10.69613</c:v>
                </c:pt>
                <c:pt idx="89">
                  <c:v>10.703440000000002</c:v>
                </c:pt>
                <c:pt idx="90">
                  <c:v>10.710570000000001</c:v>
                </c:pt>
                <c:pt idx="91">
                  <c:v>10.71753</c:v>
                </c:pt>
                <c:pt idx="92">
                  <c:v>10.724319999999999</c:v>
                </c:pt>
                <c:pt idx="93">
                  <c:v>10.730949999999998</c:v>
                </c:pt>
                <c:pt idx="94">
                  <c:v>10.737410000000001</c:v>
                </c:pt>
                <c:pt idx="95">
                  <c:v>10.743729999999999</c:v>
                </c:pt>
                <c:pt idx="96">
                  <c:v>10.749890000000001</c:v>
                </c:pt>
                <c:pt idx="97">
                  <c:v>10.7559</c:v>
                </c:pt>
                <c:pt idx="98">
                  <c:v>10.761769999999999</c:v>
                </c:pt>
                <c:pt idx="99">
                  <c:v>10.76749</c:v>
                </c:pt>
                <c:pt idx="100">
                  <c:v>10.77308</c:v>
                </c:pt>
                <c:pt idx="101">
                  <c:v>10.77853</c:v>
                </c:pt>
                <c:pt idx="102">
                  <c:v>10.783860000000001</c:v>
                </c:pt>
                <c:pt idx="103">
                  <c:v>10.78905</c:v>
                </c:pt>
                <c:pt idx="104">
                  <c:v>10.794119999999999</c:v>
                </c:pt>
                <c:pt idx="105">
                  <c:v>10.799060000000001</c:v>
                </c:pt>
                <c:pt idx="106">
                  <c:v>10.803890000000003</c:v>
                </c:pt>
                <c:pt idx="107">
                  <c:v>10.8086</c:v>
                </c:pt>
                <c:pt idx="108">
                  <c:v>10.8132</c:v>
                </c:pt>
                <c:pt idx="109">
                  <c:v>10.817690000000002</c:v>
                </c:pt>
                <c:pt idx="110">
                  <c:v>10.82207</c:v>
                </c:pt>
                <c:pt idx="111">
                  <c:v>10.82634</c:v>
                </c:pt>
                <c:pt idx="112">
                  <c:v>10.83051</c:v>
                </c:pt>
                <c:pt idx="113">
                  <c:v>10.834580000000003</c:v>
                </c:pt>
                <c:pt idx="114">
                  <c:v>10.838560000000001</c:v>
                </c:pt>
                <c:pt idx="115">
                  <c:v>10.842430000000002</c:v>
                </c:pt>
                <c:pt idx="116">
                  <c:v>10.846220000000001</c:v>
                </c:pt>
                <c:pt idx="117">
                  <c:v>10.849910000000001</c:v>
                </c:pt>
                <c:pt idx="118">
                  <c:v>10.853510000000002</c:v>
                </c:pt>
                <c:pt idx="119">
                  <c:v>10.857030000000002</c:v>
                </c:pt>
                <c:pt idx="120">
                  <c:v>10.860460000000002</c:v>
                </c:pt>
                <c:pt idx="121">
                  <c:v>10.863810000000003</c:v>
                </c:pt>
                <c:pt idx="122">
                  <c:v>10.867080000000001</c:v>
                </c:pt>
                <c:pt idx="123">
                  <c:v>10.87027</c:v>
                </c:pt>
                <c:pt idx="124">
                  <c:v>10.873380000000001</c:v>
                </c:pt>
                <c:pt idx="125">
                  <c:v>10.876420000000001</c:v>
                </c:pt>
                <c:pt idx="126">
                  <c:v>10.879380000000001</c:v>
                </c:pt>
                <c:pt idx="127">
                  <c:v>10.882280000000002</c:v>
                </c:pt>
                <c:pt idx="128">
                  <c:v>10.885100000000001</c:v>
                </c:pt>
                <c:pt idx="129">
                  <c:v>10.88785</c:v>
                </c:pt>
                <c:pt idx="130">
                  <c:v>10.890540000000001</c:v>
                </c:pt>
                <c:pt idx="131">
                  <c:v>10.89317</c:v>
                </c:pt>
                <c:pt idx="132">
                  <c:v>10.895730000000002</c:v>
                </c:pt>
                <c:pt idx="133">
                  <c:v>10.89823</c:v>
                </c:pt>
                <c:pt idx="134">
                  <c:v>10.90067</c:v>
                </c:pt>
                <c:pt idx="135">
                  <c:v>10.90305</c:v>
                </c:pt>
                <c:pt idx="136">
                  <c:v>10.90537</c:v>
                </c:pt>
                <c:pt idx="137">
                  <c:v>10.907640000000002</c:v>
                </c:pt>
                <c:pt idx="138">
                  <c:v>10.90985</c:v>
                </c:pt>
                <c:pt idx="139">
                  <c:v>10.91201</c:v>
                </c:pt>
                <c:pt idx="140">
                  <c:v>10.914119999999999</c:v>
                </c:pt>
                <c:pt idx="141">
                  <c:v>10.916180000000002</c:v>
                </c:pt>
                <c:pt idx="142">
                  <c:v>10.918190000000001</c:v>
                </c:pt>
                <c:pt idx="143">
                  <c:v>10.92014</c:v>
                </c:pt>
                <c:pt idx="144">
                  <c:v>10.92206</c:v>
                </c:pt>
                <c:pt idx="145">
                  <c:v>10.923920000000001</c:v>
                </c:pt>
                <c:pt idx="146">
                  <c:v>10.925740000000003</c:v>
                </c:pt>
                <c:pt idx="147">
                  <c:v>10.927520000000001</c:v>
                </c:pt>
                <c:pt idx="148">
                  <c:v>10.92925</c:v>
                </c:pt>
                <c:pt idx="149">
                  <c:v>10.930950000000001</c:v>
                </c:pt>
              </c:numCache>
            </c:numRef>
          </c:yVal>
          <c:smooth val="1"/>
        </c:ser>
        <c:ser>
          <c:idx val="3"/>
          <c:order val="3"/>
          <c:tx>
            <c:v>+taq+eqbrn</c:v>
          </c:tx>
          <c:spPr>
            <a:ln w="19050">
              <a:solidFill>
                <a:srgbClr val="C00000"/>
              </a:solidFill>
            </a:ln>
          </c:spPr>
          <c:marker>
            <c:symbol val="none"/>
          </c:marker>
          <c:xVal>
            <c:numRef>
              <c:f>'C:\Documents and Settings\smoorthy\Desktop\[Book2.xls]zero crrcn and rate calc'!$A$3:$A$152</c:f>
              <c:numCache>
                <c:formatCode>General</c:formatCode>
                <c:ptCount val="150"/>
                <c:pt idx="0">
                  <c:v>0</c:v>
                </c:pt>
                <c:pt idx="1">
                  <c:v>6.7114090000000015E-2</c:v>
                </c:pt>
                <c:pt idx="2">
                  <c:v>0.13422819999999999</c:v>
                </c:pt>
                <c:pt idx="3">
                  <c:v>0.20134230000000003</c:v>
                </c:pt>
                <c:pt idx="4">
                  <c:v>0.26845640000000004</c:v>
                </c:pt>
                <c:pt idx="5">
                  <c:v>0.33557050000000016</c:v>
                </c:pt>
                <c:pt idx="6">
                  <c:v>0.40268460000000006</c:v>
                </c:pt>
                <c:pt idx="7">
                  <c:v>0.46979870000000001</c:v>
                </c:pt>
                <c:pt idx="8">
                  <c:v>0.53691269999999991</c:v>
                </c:pt>
                <c:pt idx="9">
                  <c:v>0.60402690000000003</c:v>
                </c:pt>
                <c:pt idx="10">
                  <c:v>0.67114090000000015</c:v>
                </c:pt>
                <c:pt idx="11">
                  <c:v>0.73825499999999999</c:v>
                </c:pt>
                <c:pt idx="12">
                  <c:v>0.80536909999999984</c:v>
                </c:pt>
                <c:pt idx="13">
                  <c:v>0.87248320000000001</c:v>
                </c:pt>
                <c:pt idx="14">
                  <c:v>0.93959729999999997</c:v>
                </c:pt>
                <c:pt idx="15">
                  <c:v>1.0067109999999999</c:v>
                </c:pt>
                <c:pt idx="16">
                  <c:v>1.0738249999999998</c:v>
                </c:pt>
                <c:pt idx="17">
                  <c:v>1.1409400000000001</c:v>
                </c:pt>
                <c:pt idx="18">
                  <c:v>1.208054</c:v>
                </c:pt>
                <c:pt idx="19">
                  <c:v>1.2751679999999999</c:v>
                </c:pt>
                <c:pt idx="20">
                  <c:v>1.3422820000000002</c:v>
                </c:pt>
                <c:pt idx="21">
                  <c:v>1.4093959999999996</c:v>
                </c:pt>
                <c:pt idx="22">
                  <c:v>1.47651</c:v>
                </c:pt>
                <c:pt idx="23">
                  <c:v>1.5436239999999997</c:v>
                </c:pt>
                <c:pt idx="24">
                  <c:v>1.610738</c:v>
                </c:pt>
                <c:pt idx="25">
                  <c:v>1.6778519999999999</c:v>
                </c:pt>
                <c:pt idx="26">
                  <c:v>1.7449659999999998</c:v>
                </c:pt>
                <c:pt idx="27">
                  <c:v>1.8120810000000001</c:v>
                </c:pt>
                <c:pt idx="28">
                  <c:v>1.8791949999999997</c:v>
                </c:pt>
                <c:pt idx="29">
                  <c:v>1.9463090000000001</c:v>
                </c:pt>
                <c:pt idx="30">
                  <c:v>2.013423</c:v>
                </c:pt>
                <c:pt idx="31">
                  <c:v>2.0805370000000005</c:v>
                </c:pt>
                <c:pt idx="32">
                  <c:v>2.1476510000000002</c:v>
                </c:pt>
                <c:pt idx="33">
                  <c:v>2.2147649999999999</c:v>
                </c:pt>
                <c:pt idx="34">
                  <c:v>2.281879</c:v>
                </c:pt>
                <c:pt idx="35">
                  <c:v>2.3489930000000001</c:v>
                </c:pt>
                <c:pt idx="36">
                  <c:v>2.4161069999999993</c:v>
                </c:pt>
                <c:pt idx="37">
                  <c:v>2.483222</c:v>
                </c:pt>
                <c:pt idx="38">
                  <c:v>2.550335</c:v>
                </c:pt>
                <c:pt idx="39">
                  <c:v>2.6174499999999994</c:v>
                </c:pt>
                <c:pt idx="40">
                  <c:v>2.6845640000000004</c:v>
                </c:pt>
                <c:pt idx="41">
                  <c:v>2.7516779999999996</c:v>
                </c:pt>
                <c:pt idx="42">
                  <c:v>2.8187919999999997</c:v>
                </c:pt>
                <c:pt idx="43">
                  <c:v>2.8859059999999994</c:v>
                </c:pt>
                <c:pt idx="44">
                  <c:v>2.95302</c:v>
                </c:pt>
                <c:pt idx="45">
                  <c:v>3.0201340000000005</c:v>
                </c:pt>
                <c:pt idx="46">
                  <c:v>3.0872479999999998</c:v>
                </c:pt>
                <c:pt idx="47">
                  <c:v>3.1543619999999999</c:v>
                </c:pt>
                <c:pt idx="48">
                  <c:v>3.2214770000000001</c:v>
                </c:pt>
                <c:pt idx="49">
                  <c:v>3.2885900000000006</c:v>
                </c:pt>
                <c:pt idx="50">
                  <c:v>3.3557049999999995</c:v>
                </c:pt>
                <c:pt idx="51">
                  <c:v>3.4228189999999996</c:v>
                </c:pt>
                <c:pt idx="52">
                  <c:v>3.4899330000000002</c:v>
                </c:pt>
                <c:pt idx="53">
                  <c:v>3.5570469999999994</c:v>
                </c:pt>
                <c:pt idx="54">
                  <c:v>3.6241610000000004</c:v>
                </c:pt>
                <c:pt idx="55">
                  <c:v>3.6912749999999996</c:v>
                </c:pt>
                <c:pt idx="56">
                  <c:v>3.7583890000000002</c:v>
                </c:pt>
                <c:pt idx="57">
                  <c:v>3.8255029999999994</c:v>
                </c:pt>
                <c:pt idx="58">
                  <c:v>3.8926169999999995</c:v>
                </c:pt>
                <c:pt idx="59">
                  <c:v>3.9597310000000001</c:v>
                </c:pt>
                <c:pt idx="60">
                  <c:v>4.0268449999999989</c:v>
                </c:pt>
                <c:pt idx="61">
                  <c:v>4.09396</c:v>
                </c:pt>
                <c:pt idx="62">
                  <c:v>4.1610739999999993</c:v>
                </c:pt>
                <c:pt idx="63">
                  <c:v>4.2281879999999994</c:v>
                </c:pt>
                <c:pt idx="64">
                  <c:v>4.2953020000000004</c:v>
                </c:pt>
                <c:pt idx="65">
                  <c:v>4.3624159999999979</c:v>
                </c:pt>
                <c:pt idx="66">
                  <c:v>4.4295299999999997</c:v>
                </c:pt>
                <c:pt idx="67">
                  <c:v>4.4966440000000008</c:v>
                </c:pt>
                <c:pt idx="68">
                  <c:v>4.563758</c:v>
                </c:pt>
                <c:pt idx="69">
                  <c:v>4.6308720000000001</c:v>
                </c:pt>
                <c:pt idx="70">
                  <c:v>4.6979869999999986</c:v>
                </c:pt>
                <c:pt idx="71">
                  <c:v>4.7650999999999994</c:v>
                </c:pt>
                <c:pt idx="72">
                  <c:v>4.8322149999999988</c:v>
                </c:pt>
                <c:pt idx="73">
                  <c:v>4.8993289999999998</c:v>
                </c:pt>
                <c:pt idx="74">
                  <c:v>4.9664429999999999</c:v>
                </c:pt>
                <c:pt idx="75">
                  <c:v>5.0335570000000001</c:v>
                </c:pt>
                <c:pt idx="76">
                  <c:v>5.1006710000000002</c:v>
                </c:pt>
                <c:pt idx="77">
                  <c:v>5.1677849999999985</c:v>
                </c:pt>
                <c:pt idx="78">
                  <c:v>5.2348990000000004</c:v>
                </c:pt>
                <c:pt idx="79">
                  <c:v>5.3020129999999988</c:v>
                </c:pt>
                <c:pt idx="80">
                  <c:v>5.3691269999999989</c:v>
                </c:pt>
                <c:pt idx="81">
                  <c:v>5.4362420000000018</c:v>
                </c:pt>
                <c:pt idx="82">
                  <c:v>5.5033560000000001</c:v>
                </c:pt>
                <c:pt idx="83">
                  <c:v>5.5704700000000003</c:v>
                </c:pt>
                <c:pt idx="84">
                  <c:v>5.6375839999999986</c:v>
                </c:pt>
                <c:pt idx="85">
                  <c:v>5.7046979999999996</c:v>
                </c:pt>
                <c:pt idx="86">
                  <c:v>5.7718119999999997</c:v>
                </c:pt>
                <c:pt idx="87">
                  <c:v>5.838925999999999</c:v>
                </c:pt>
                <c:pt idx="88">
                  <c:v>5.9060400000000008</c:v>
                </c:pt>
                <c:pt idx="89">
                  <c:v>5.9731540000000001</c:v>
                </c:pt>
                <c:pt idx="90">
                  <c:v>6.0402680000000011</c:v>
                </c:pt>
                <c:pt idx="91">
                  <c:v>6.1073819999999994</c:v>
                </c:pt>
                <c:pt idx="92">
                  <c:v>6.1744969999999988</c:v>
                </c:pt>
                <c:pt idx="93">
                  <c:v>6.2416109999999998</c:v>
                </c:pt>
                <c:pt idx="94">
                  <c:v>6.308724999999999</c:v>
                </c:pt>
                <c:pt idx="95">
                  <c:v>6.375839</c:v>
                </c:pt>
                <c:pt idx="96">
                  <c:v>6.4429530000000002</c:v>
                </c:pt>
                <c:pt idx="97">
                  <c:v>6.5100670000000003</c:v>
                </c:pt>
                <c:pt idx="98">
                  <c:v>6.5771809999999995</c:v>
                </c:pt>
                <c:pt idx="99">
                  <c:v>6.6442949999999987</c:v>
                </c:pt>
                <c:pt idx="100">
                  <c:v>6.7114089999999997</c:v>
                </c:pt>
                <c:pt idx="101">
                  <c:v>6.7785229999999999</c:v>
                </c:pt>
                <c:pt idx="102">
                  <c:v>6.845637</c:v>
                </c:pt>
                <c:pt idx="103">
                  <c:v>6.9127520000000002</c:v>
                </c:pt>
                <c:pt idx="104">
                  <c:v>6.9798660000000012</c:v>
                </c:pt>
                <c:pt idx="105">
                  <c:v>7.0469799999999996</c:v>
                </c:pt>
                <c:pt idx="106">
                  <c:v>7.1140939999999988</c:v>
                </c:pt>
                <c:pt idx="107">
                  <c:v>7.1812079999999998</c:v>
                </c:pt>
                <c:pt idx="108">
                  <c:v>7.2483219999999999</c:v>
                </c:pt>
                <c:pt idx="109">
                  <c:v>7.3154359999999992</c:v>
                </c:pt>
                <c:pt idx="110">
                  <c:v>7.3825499999999993</c:v>
                </c:pt>
                <c:pt idx="111">
                  <c:v>7.4496640000000012</c:v>
                </c:pt>
                <c:pt idx="112">
                  <c:v>7.5167780000000004</c:v>
                </c:pt>
                <c:pt idx="113">
                  <c:v>7.5838919999999996</c:v>
                </c:pt>
                <c:pt idx="114">
                  <c:v>7.651006999999999</c:v>
                </c:pt>
                <c:pt idx="115">
                  <c:v>7.718121</c:v>
                </c:pt>
                <c:pt idx="116">
                  <c:v>7.7852350000000001</c:v>
                </c:pt>
                <c:pt idx="117">
                  <c:v>7.8523490000000002</c:v>
                </c:pt>
                <c:pt idx="118">
                  <c:v>7.9194630000000013</c:v>
                </c:pt>
                <c:pt idx="119">
                  <c:v>7.9865769999999996</c:v>
                </c:pt>
                <c:pt idx="120">
                  <c:v>8.0536910000000006</c:v>
                </c:pt>
                <c:pt idx="121">
                  <c:v>8.1208049999999989</c:v>
                </c:pt>
                <c:pt idx="122">
                  <c:v>8.1879199999999983</c:v>
                </c:pt>
                <c:pt idx="123">
                  <c:v>8.2550330000000027</c:v>
                </c:pt>
                <c:pt idx="124">
                  <c:v>8.3221470000000028</c:v>
                </c:pt>
                <c:pt idx="125">
                  <c:v>8.3892610000000012</c:v>
                </c:pt>
                <c:pt idx="126">
                  <c:v>8.4563760000000006</c:v>
                </c:pt>
                <c:pt idx="127">
                  <c:v>8.5234900000000007</c:v>
                </c:pt>
                <c:pt idx="128">
                  <c:v>8.5906040000000008</c:v>
                </c:pt>
                <c:pt idx="129">
                  <c:v>8.6577180000000009</c:v>
                </c:pt>
                <c:pt idx="130">
                  <c:v>8.7248319999999993</c:v>
                </c:pt>
                <c:pt idx="131">
                  <c:v>8.7919459999999994</c:v>
                </c:pt>
                <c:pt idx="132">
                  <c:v>8.859060000000003</c:v>
                </c:pt>
                <c:pt idx="133">
                  <c:v>8.9261739999999996</c:v>
                </c:pt>
                <c:pt idx="134">
                  <c:v>8.9932880000000015</c:v>
                </c:pt>
                <c:pt idx="135">
                  <c:v>9.0604030000000026</c:v>
                </c:pt>
                <c:pt idx="136">
                  <c:v>9.127517000000001</c:v>
                </c:pt>
                <c:pt idx="137">
                  <c:v>9.1946310000000011</c:v>
                </c:pt>
                <c:pt idx="138">
                  <c:v>9.2617440000000002</c:v>
                </c:pt>
                <c:pt idx="139">
                  <c:v>9.3288579999999985</c:v>
                </c:pt>
                <c:pt idx="140">
                  <c:v>9.3959730000000015</c:v>
                </c:pt>
                <c:pt idx="141">
                  <c:v>9.4630870000000034</c:v>
                </c:pt>
                <c:pt idx="142">
                  <c:v>9.5302010000000017</c:v>
                </c:pt>
                <c:pt idx="143">
                  <c:v>9.5973149999999983</c:v>
                </c:pt>
                <c:pt idx="144">
                  <c:v>9.6644300000000012</c:v>
                </c:pt>
                <c:pt idx="145">
                  <c:v>9.7315439999999995</c:v>
                </c:pt>
                <c:pt idx="146">
                  <c:v>9.7986569999999986</c:v>
                </c:pt>
                <c:pt idx="147">
                  <c:v>9.8657710000000005</c:v>
                </c:pt>
                <c:pt idx="148">
                  <c:v>9.9328860000000034</c:v>
                </c:pt>
                <c:pt idx="149">
                  <c:v>10</c:v>
                </c:pt>
              </c:numCache>
            </c:numRef>
          </c:xVal>
          <c:yVal>
            <c:numRef>
              <c:f>'C:\Documents and Settings\smoorthy\Desktop\[Book2.xls]zero crrcn and rate calc'!$H$3:$H$152</c:f>
              <c:numCache>
                <c:formatCode>General</c:formatCode>
                <c:ptCount val="150"/>
                <c:pt idx="0">
                  <c:v>7.5422330000000004</c:v>
                </c:pt>
                <c:pt idx="1">
                  <c:v>7.6941519999999981</c:v>
                </c:pt>
                <c:pt idx="2">
                  <c:v>7.8324680000000004</c:v>
                </c:pt>
                <c:pt idx="3">
                  <c:v>7.9583979999999999</c:v>
                </c:pt>
                <c:pt idx="4">
                  <c:v>8.0730520000000006</c:v>
                </c:pt>
                <c:pt idx="5">
                  <c:v>8.1774390000000015</c:v>
                </c:pt>
                <c:pt idx="6">
                  <c:v>8.2724780000000013</c:v>
                </c:pt>
                <c:pt idx="7">
                  <c:v>8.3590080000000029</c:v>
                </c:pt>
                <c:pt idx="8">
                  <c:v>8.4377880000000012</c:v>
                </c:pt>
                <c:pt idx="9">
                  <c:v>8.5095140000000011</c:v>
                </c:pt>
                <c:pt idx="10">
                  <c:v>8.5748179999999987</c:v>
                </c:pt>
                <c:pt idx="11">
                  <c:v>8.6342729999999968</c:v>
                </c:pt>
                <c:pt idx="12">
                  <c:v>8.6884040000000002</c:v>
                </c:pt>
                <c:pt idx="13">
                  <c:v>8.7376889999999996</c:v>
                </c:pt>
                <c:pt idx="14">
                  <c:v>8.7825590000000009</c:v>
                </c:pt>
                <c:pt idx="15">
                  <c:v>8.8234130000000004</c:v>
                </c:pt>
                <c:pt idx="16">
                  <c:v>8.8606070000000052</c:v>
                </c:pt>
                <c:pt idx="17">
                  <c:v>8.8944720000000004</c:v>
                </c:pt>
                <c:pt idx="18">
                  <c:v>8.9253030000000013</c:v>
                </c:pt>
                <c:pt idx="19">
                  <c:v>8.9533740000000002</c:v>
                </c:pt>
                <c:pt idx="20">
                  <c:v>8.9789310000000011</c:v>
                </c:pt>
                <c:pt idx="21">
                  <c:v>9.0022000000000002</c:v>
                </c:pt>
                <c:pt idx="22">
                  <c:v>9.0233850000000011</c:v>
                </c:pt>
                <c:pt idx="23">
                  <c:v>9.0426729999999989</c:v>
                </c:pt>
                <c:pt idx="24">
                  <c:v>9.0602340000000012</c:v>
                </c:pt>
                <c:pt idx="25">
                  <c:v>9.0762219999999996</c:v>
                </c:pt>
                <c:pt idx="26">
                  <c:v>9.0907779999999985</c:v>
                </c:pt>
                <c:pt idx="27">
                  <c:v>9.1040320000000001</c:v>
                </c:pt>
                <c:pt idx="28">
                  <c:v>9.1160980000000009</c:v>
                </c:pt>
                <c:pt idx="29">
                  <c:v>9.127084</c:v>
                </c:pt>
                <c:pt idx="30">
                  <c:v>9.137086</c:v>
                </c:pt>
                <c:pt idx="31">
                  <c:v>9.1461929999999985</c:v>
                </c:pt>
                <c:pt idx="32">
                  <c:v>9.1544840000000018</c:v>
                </c:pt>
                <c:pt idx="33">
                  <c:v>9.1620320000000017</c:v>
                </c:pt>
                <c:pt idx="34">
                  <c:v>9.1689039999999995</c:v>
                </c:pt>
                <c:pt idx="35">
                  <c:v>9.1751620000000003</c:v>
                </c:pt>
                <c:pt idx="36">
                  <c:v>9.1808590000000017</c:v>
                </c:pt>
                <c:pt idx="37">
                  <c:v>9.186046000000001</c:v>
                </c:pt>
                <c:pt idx="38">
                  <c:v>9.1907679999999985</c:v>
                </c:pt>
                <c:pt idx="39">
                  <c:v>9.1950670000000034</c:v>
                </c:pt>
                <c:pt idx="40">
                  <c:v>9.1989810000000016</c:v>
                </c:pt>
                <c:pt idx="41">
                  <c:v>9.2025450000000006</c:v>
                </c:pt>
                <c:pt idx="42">
                  <c:v>9.2057910000000014</c:v>
                </c:pt>
                <c:pt idx="43">
                  <c:v>9.2087449999999986</c:v>
                </c:pt>
                <c:pt idx="44">
                  <c:v>9.2114340000000006</c:v>
                </c:pt>
                <c:pt idx="45">
                  <c:v>9.2138830000000009</c:v>
                </c:pt>
                <c:pt idx="46">
                  <c:v>9.2161129999999982</c:v>
                </c:pt>
                <c:pt idx="47">
                  <c:v>9.2181429999999995</c:v>
                </c:pt>
                <c:pt idx="48">
                  <c:v>9.2199909999999985</c:v>
                </c:pt>
                <c:pt idx="49">
                  <c:v>9.2216729999999991</c:v>
                </c:pt>
                <c:pt idx="50">
                  <c:v>9.2232059999999993</c:v>
                </c:pt>
                <c:pt idx="51">
                  <c:v>9.2245999999999988</c:v>
                </c:pt>
                <c:pt idx="52">
                  <c:v>9.2258699999999987</c:v>
                </c:pt>
                <c:pt idx="53">
                  <c:v>9.2270259999999986</c:v>
                </c:pt>
                <c:pt idx="54">
                  <c:v>9.2280789999999975</c:v>
                </c:pt>
                <c:pt idx="55">
                  <c:v>9.2290370000000035</c:v>
                </c:pt>
                <c:pt idx="56">
                  <c:v>9.2299099999999985</c:v>
                </c:pt>
                <c:pt idx="57">
                  <c:v>9.2307039999999994</c:v>
                </c:pt>
                <c:pt idx="58">
                  <c:v>9.2314269999999983</c:v>
                </c:pt>
                <c:pt idx="59">
                  <c:v>9.2320860000000007</c:v>
                </c:pt>
                <c:pt idx="60">
                  <c:v>9.232685</c:v>
                </c:pt>
                <c:pt idx="61">
                  <c:v>9.2332319999999992</c:v>
                </c:pt>
                <c:pt idx="62">
                  <c:v>9.2337279999999993</c:v>
                </c:pt>
                <c:pt idx="63">
                  <c:v>9.2341799999999985</c:v>
                </c:pt>
                <c:pt idx="64">
                  <c:v>9.2345919999999992</c:v>
                </c:pt>
                <c:pt idx="65">
                  <c:v>9.2349679999999967</c:v>
                </c:pt>
                <c:pt idx="66">
                  <c:v>9.2353099999999984</c:v>
                </c:pt>
                <c:pt idx="67">
                  <c:v>9.2356199999999991</c:v>
                </c:pt>
                <c:pt idx="68">
                  <c:v>9.2359029999999986</c:v>
                </c:pt>
                <c:pt idx="69">
                  <c:v>9.2361609999999992</c:v>
                </c:pt>
                <c:pt idx="70">
                  <c:v>9.2363959999999992</c:v>
                </c:pt>
                <c:pt idx="71">
                  <c:v>9.2366089999999996</c:v>
                </c:pt>
                <c:pt idx="72">
                  <c:v>9.2368039999999993</c:v>
                </c:pt>
                <c:pt idx="73">
                  <c:v>9.2369800000000009</c:v>
                </c:pt>
                <c:pt idx="74">
                  <c:v>9.2371419999999986</c:v>
                </c:pt>
                <c:pt idx="75">
                  <c:v>9.2372879999999995</c:v>
                </c:pt>
                <c:pt idx="76">
                  <c:v>9.2374229999999997</c:v>
                </c:pt>
                <c:pt idx="77">
                  <c:v>9.2375439999999998</c:v>
                </c:pt>
                <c:pt idx="78">
                  <c:v>9.2376549999999984</c:v>
                </c:pt>
                <c:pt idx="79">
                  <c:v>9.2377559999999992</c:v>
                </c:pt>
                <c:pt idx="80">
                  <c:v>9.2378469999999986</c:v>
                </c:pt>
                <c:pt idx="81">
                  <c:v>9.2379309999999997</c:v>
                </c:pt>
                <c:pt idx="82">
                  <c:v>9.2380079999999971</c:v>
                </c:pt>
                <c:pt idx="83">
                  <c:v>9.2380759999999977</c:v>
                </c:pt>
                <c:pt idx="84">
                  <c:v>9.2381399999999996</c:v>
                </c:pt>
                <c:pt idx="85">
                  <c:v>9.2381969999999995</c:v>
                </c:pt>
                <c:pt idx="86">
                  <c:v>9.2382499999999972</c:v>
                </c:pt>
                <c:pt idx="87">
                  <c:v>9.2382969999999993</c:v>
                </c:pt>
                <c:pt idx="88">
                  <c:v>9.2383399999999991</c:v>
                </c:pt>
                <c:pt idx="89">
                  <c:v>9.2383799999999976</c:v>
                </c:pt>
                <c:pt idx="90">
                  <c:v>9.2384159999999991</c:v>
                </c:pt>
                <c:pt idx="91">
                  <c:v>9.2384489999999992</c:v>
                </c:pt>
                <c:pt idx="92">
                  <c:v>9.2384789999999999</c:v>
                </c:pt>
                <c:pt idx="93">
                  <c:v>9.2385049999999982</c:v>
                </c:pt>
                <c:pt idx="94">
                  <c:v>9.238529999999999</c:v>
                </c:pt>
                <c:pt idx="95">
                  <c:v>9.2385529999999996</c:v>
                </c:pt>
                <c:pt idx="96">
                  <c:v>9.238572999999997</c:v>
                </c:pt>
                <c:pt idx="97">
                  <c:v>9.2385919999999988</c:v>
                </c:pt>
                <c:pt idx="98">
                  <c:v>9.2386079999999993</c:v>
                </c:pt>
                <c:pt idx="99">
                  <c:v>9.2386249999999972</c:v>
                </c:pt>
                <c:pt idx="100">
                  <c:v>9.2386380000000017</c:v>
                </c:pt>
                <c:pt idx="101">
                  <c:v>9.2386509999999973</c:v>
                </c:pt>
                <c:pt idx="102">
                  <c:v>9.2386629999999972</c:v>
                </c:pt>
                <c:pt idx="103">
                  <c:v>9.2386729999999968</c:v>
                </c:pt>
                <c:pt idx="104">
                  <c:v>9.2386829999999982</c:v>
                </c:pt>
                <c:pt idx="105">
                  <c:v>9.2386919999999986</c:v>
                </c:pt>
                <c:pt idx="106">
                  <c:v>9.2386999999999997</c:v>
                </c:pt>
                <c:pt idx="107">
                  <c:v>9.2387079999999973</c:v>
                </c:pt>
                <c:pt idx="108">
                  <c:v>9.2387139999999999</c:v>
                </c:pt>
                <c:pt idx="109">
                  <c:v>9.2387199999999972</c:v>
                </c:pt>
                <c:pt idx="110">
                  <c:v>9.238725999999998</c:v>
                </c:pt>
                <c:pt idx="111">
                  <c:v>9.2387299999999986</c:v>
                </c:pt>
                <c:pt idx="112">
                  <c:v>9.2387349999999984</c:v>
                </c:pt>
                <c:pt idx="113">
                  <c:v>9.2387389999999989</c:v>
                </c:pt>
                <c:pt idx="114">
                  <c:v>9.2387429999999995</c:v>
                </c:pt>
                <c:pt idx="115">
                  <c:v>9.2387469999999983</c:v>
                </c:pt>
                <c:pt idx="116">
                  <c:v>9.2387499999999996</c:v>
                </c:pt>
                <c:pt idx="117">
                  <c:v>9.2387519999999999</c:v>
                </c:pt>
                <c:pt idx="118">
                  <c:v>9.2387549999999994</c:v>
                </c:pt>
                <c:pt idx="119">
                  <c:v>9.2387569999999997</c:v>
                </c:pt>
                <c:pt idx="120">
                  <c:v>9.2387589999999999</c:v>
                </c:pt>
                <c:pt idx="121">
                  <c:v>9.2387609999999967</c:v>
                </c:pt>
                <c:pt idx="122">
                  <c:v>9.2387629999999969</c:v>
                </c:pt>
                <c:pt idx="123">
                  <c:v>9.2387649999999972</c:v>
                </c:pt>
                <c:pt idx="124">
                  <c:v>9.2387669999999993</c:v>
                </c:pt>
                <c:pt idx="125">
                  <c:v>9.2387679999999968</c:v>
                </c:pt>
                <c:pt idx="126">
                  <c:v>9.2387689999999978</c:v>
                </c:pt>
                <c:pt idx="127">
                  <c:v>9.238769999999997</c:v>
                </c:pt>
                <c:pt idx="128">
                  <c:v>9.2387709999999981</c:v>
                </c:pt>
                <c:pt idx="129">
                  <c:v>9.2387709999999981</c:v>
                </c:pt>
                <c:pt idx="130">
                  <c:v>9.2387719999999991</c:v>
                </c:pt>
                <c:pt idx="131">
                  <c:v>9.2387729999999966</c:v>
                </c:pt>
                <c:pt idx="132">
                  <c:v>9.2387739999999976</c:v>
                </c:pt>
                <c:pt idx="133">
                  <c:v>9.2387749999999969</c:v>
                </c:pt>
                <c:pt idx="134">
                  <c:v>9.2387749999999969</c:v>
                </c:pt>
                <c:pt idx="135">
                  <c:v>9.2387759999999979</c:v>
                </c:pt>
                <c:pt idx="136">
                  <c:v>9.2387759999999979</c:v>
                </c:pt>
                <c:pt idx="137">
                  <c:v>9.2387769999999971</c:v>
                </c:pt>
                <c:pt idx="138">
                  <c:v>9.2387769999999971</c:v>
                </c:pt>
                <c:pt idx="139">
                  <c:v>9.2387769999999971</c:v>
                </c:pt>
                <c:pt idx="140">
                  <c:v>9.2387779999999999</c:v>
                </c:pt>
                <c:pt idx="141">
                  <c:v>9.2387779999999999</c:v>
                </c:pt>
                <c:pt idx="142">
                  <c:v>9.2387779999999999</c:v>
                </c:pt>
                <c:pt idx="143">
                  <c:v>9.2387789999999974</c:v>
                </c:pt>
                <c:pt idx="144">
                  <c:v>9.2387789999999974</c:v>
                </c:pt>
                <c:pt idx="145">
                  <c:v>9.2387789999999974</c:v>
                </c:pt>
                <c:pt idx="146">
                  <c:v>9.2387789999999974</c:v>
                </c:pt>
                <c:pt idx="147">
                  <c:v>9.2387799999999984</c:v>
                </c:pt>
                <c:pt idx="148">
                  <c:v>9.2387799999999984</c:v>
                </c:pt>
                <c:pt idx="149">
                  <c:v>9.2387799999999984</c:v>
                </c:pt>
              </c:numCache>
            </c:numRef>
          </c:yVal>
          <c:smooth val="1"/>
        </c:ser>
        <c:axId val="86179840"/>
        <c:axId val="86181760"/>
      </c:scatterChart>
      <c:valAx>
        <c:axId val="86179840"/>
        <c:scaling>
          <c:orientation val="minMax"/>
          <c:max val="10"/>
        </c:scaling>
        <c:axPos val="b"/>
        <c:title>
          <c:tx>
            <c:rich>
              <a:bodyPr/>
              <a:lstStyle/>
              <a:p>
                <a:pPr>
                  <a:defRPr sz="800"/>
                </a:pPr>
                <a:r>
                  <a:rPr lang="en-US" sz="800"/>
                  <a:t>Time (mins)</a:t>
                </a:r>
              </a:p>
            </c:rich>
          </c:tx>
        </c:title>
        <c:numFmt formatCode="0" sourceLinked="0"/>
        <c:tickLblPos val="nextTo"/>
        <c:txPr>
          <a:bodyPr/>
          <a:lstStyle/>
          <a:p>
            <a:pPr>
              <a:defRPr sz="800"/>
            </a:pPr>
            <a:endParaRPr lang="en-US"/>
          </a:p>
        </c:txPr>
        <c:crossAx val="86181760"/>
        <c:crosses val="autoZero"/>
        <c:crossBetween val="midCat"/>
      </c:valAx>
      <c:valAx>
        <c:axId val="86181760"/>
        <c:scaling>
          <c:orientation val="minMax"/>
          <c:max val="12"/>
          <c:min val="6"/>
        </c:scaling>
        <c:axPos val="l"/>
        <c:majorGridlines>
          <c:spPr>
            <a:ln>
              <a:prstDash val="sysDot"/>
            </a:ln>
          </c:spPr>
        </c:majorGridlines>
        <c:title>
          <c:tx>
            <c:rich>
              <a:bodyPr rot="-5400000" vert="horz"/>
              <a:lstStyle/>
              <a:p>
                <a:pPr>
                  <a:defRPr sz="800"/>
                </a:pPr>
                <a:r>
                  <a:rPr lang="en-US" sz="800">
                    <a:latin typeface="Symbol" pitchFamily="18" charset="2"/>
                  </a:rPr>
                  <a:t>D</a:t>
                </a:r>
                <a:r>
                  <a:rPr lang="en-US" sz="800"/>
                  <a:t>RFU</a:t>
                </a:r>
              </a:p>
            </c:rich>
          </c:tx>
        </c:title>
        <c:numFmt formatCode="0" sourceLinked="0"/>
        <c:tickLblPos val="nextTo"/>
        <c:txPr>
          <a:bodyPr/>
          <a:lstStyle/>
          <a:p>
            <a:pPr>
              <a:defRPr sz="800"/>
            </a:pPr>
            <a:endParaRPr lang="en-US"/>
          </a:p>
        </c:txPr>
        <c:crossAx val="86179840"/>
        <c:crosses val="autoZero"/>
        <c:crossBetween val="midCat"/>
      </c:valAx>
    </c:plotArea>
    <c:legend>
      <c:legendPos val="t"/>
      <c:layout>
        <c:manualLayout>
          <c:xMode val="edge"/>
          <c:yMode val="edge"/>
          <c:x val="0.69216494845360821"/>
          <c:y val="3.5254811898512685E-2"/>
          <c:w val="0.29608247422680489"/>
          <c:h val="0.23456401283172956"/>
        </c:manualLayout>
      </c:layout>
      <c:txPr>
        <a:bodyPr/>
        <a:lstStyle/>
        <a:p>
          <a:pPr>
            <a:defRPr sz="800"/>
          </a:pPr>
          <a:endParaRPr lang="en-US"/>
        </a:p>
      </c:txPr>
    </c:legend>
    <c:plotVisOnly val="1"/>
  </c:chart>
  <c:spPr>
    <a:solidFill>
      <a:schemeClr val="bg1"/>
    </a:solidFill>
    <a:ln>
      <a:solidFill>
        <a:schemeClr val="tx1"/>
      </a:solid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C07287-8008-4D64-A9F7-C5E9026C338C}" type="datetimeFigureOut">
              <a:rPr lang="en-US" smtClean="0"/>
              <a:pPr/>
              <a:t>5/10/2013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9BF981-1B3C-45DE-A110-9097E620B2F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F10EA1-69B0-494A-B78D-9E3709372368}" type="datetime1">
              <a:rPr lang="en-US" smtClean="0"/>
              <a:pPr/>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F5271A-FF23-4C6C-92A5-B85A06904ADC}" type="datetime1">
              <a:rPr lang="en-US" smtClean="0"/>
              <a:pPr/>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7C9B3-740B-4F62-B37F-DFE35D742FBD}" type="datetime1">
              <a:rPr lang="en-US" smtClean="0"/>
              <a:pPr/>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D8650-265D-4D55-8E10-705EC0DEACF6}" type="datetime1">
              <a:rPr lang="en-US" smtClean="0"/>
              <a:pPr/>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9E4DC6-DACD-4A44-8240-C8A8E6DC8F0D}" type="datetime1">
              <a:rPr lang="en-US" smtClean="0"/>
              <a:pPr/>
              <a:t>5/10/2013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FDE881-DEA3-4593-BB7F-151040C5B22A}" type="datetime1">
              <a:rPr lang="en-US" smtClean="0"/>
              <a:pPr/>
              <a:t>5/10/2013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EFEB6B-5632-4572-AA08-81171D7E4EFD}" type="datetime1">
              <a:rPr lang="en-US" smtClean="0"/>
              <a:pPr/>
              <a:t>5/10/2013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2CA8DD-6E28-4846-9008-043EF36025E3}" type="datetime1">
              <a:rPr lang="en-US" smtClean="0"/>
              <a:pPr/>
              <a:t>5/10/2013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5B7EB-B273-44E2-84FE-1C46FE4B75EC}" type="datetime1">
              <a:rPr lang="en-US" smtClean="0"/>
              <a:pPr/>
              <a:t>5/10/2013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13BAD8-64DD-47F8-85FF-7210F649C588}" type="datetime1">
              <a:rPr lang="en-US" smtClean="0"/>
              <a:pPr/>
              <a:t>5/10/2013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08097-B7A6-4EB0-8809-8ADED2201D83}" type="datetime1">
              <a:rPr lang="en-US" smtClean="0"/>
              <a:pPr/>
              <a:t>5/10/2013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09D8EA-C950-4620-942E-B4E3258EFE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1192D-B22F-4EAA-9114-28ACE6239E18}" type="datetime1">
              <a:rPr lang="en-US" smtClean="0"/>
              <a:pPr/>
              <a:t>5/10/2013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9D8EA-C950-4620-942E-B4E3258EFE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otools.idtdna.com/analyzer/applications/oligoanalyzer/" TargetMode="External"/><Relationship Id="rId2" Type="http://schemas.openxmlformats.org/officeDocument/2006/relationships/hyperlink" Target="http://www.sigma-genosys.com/calc/DNACalc.as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Materials</a:t>
            </a:r>
          </a:p>
        </p:txBody>
      </p:sp>
      <p:sp>
        <p:nvSpPr>
          <p:cNvPr id="5" name="Content Placeholder 4"/>
          <p:cNvSpPr>
            <a:spLocks noGrp="1"/>
          </p:cNvSpPr>
          <p:nvPr>
            <p:ph idx="1"/>
          </p:nvPr>
        </p:nvSpPr>
        <p:spPr>
          <a:xfrm>
            <a:off x="457200" y="990600"/>
            <a:ext cx="8229600" cy="3657600"/>
          </a:xfrm>
        </p:spPr>
        <p:txBody>
          <a:bodyPr>
            <a:normAutofit/>
          </a:bodyPr>
          <a:lstStyle/>
          <a:p>
            <a:pPr lvl="0" algn="just"/>
            <a:r>
              <a:rPr lang="en-US" sz="1400" b="1" dirty="0" smtClean="0"/>
              <a:t>DNA </a:t>
            </a:r>
            <a:r>
              <a:rPr lang="en-US" sz="1400" b="1" dirty="0"/>
              <a:t>Template and Primer</a:t>
            </a:r>
            <a:r>
              <a:rPr lang="en-US" sz="1400" dirty="0"/>
              <a:t>:  The template for the polymerase assay is an 80-mer single stranded DNA, TAT2, custom synthesized by Sigma Custom </a:t>
            </a:r>
            <a:r>
              <a:rPr lang="en-US" sz="1400" dirty="0" err="1"/>
              <a:t>Oligos</a:t>
            </a:r>
            <a:r>
              <a:rPr lang="en-US" sz="1400" dirty="0"/>
              <a:t>. A 17-mer primer TAP1, complementary to the 17 bases at the 3’ end of TAT2 was also custom synthesized by Sigma Custom </a:t>
            </a:r>
            <a:r>
              <a:rPr lang="en-US" sz="1400" dirty="0" err="1"/>
              <a:t>Oligos</a:t>
            </a:r>
            <a:r>
              <a:rPr lang="en-US" sz="1400" dirty="0"/>
              <a:t>. (see table 1 for GC content and calculated Tm).</a:t>
            </a:r>
          </a:p>
          <a:p>
            <a:pPr lvl="0" algn="just"/>
            <a:r>
              <a:rPr lang="en-US" sz="1400" b="1" dirty="0"/>
              <a:t>Reaction Components:</a:t>
            </a:r>
            <a:r>
              <a:rPr lang="en-US" sz="1400" dirty="0"/>
              <a:t> Native </a:t>
            </a:r>
            <a:r>
              <a:rPr lang="en-US" sz="1400" dirty="0" err="1"/>
              <a:t>Taq</a:t>
            </a:r>
            <a:r>
              <a:rPr lang="en-US" sz="1400" dirty="0"/>
              <a:t> Polymerase  (with its buffer and MgCl</a:t>
            </a:r>
            <a:r>
              <a:rPr lang="en-US" sz="1400" baseline="-25000" dirty="0"/>
              <a:t>2</a:t>
            </a:r>
            <a:r>
              <a:rPr lang="en-US" sz="1400" dirty="0"/>
              <a:t>) is obtained from Life Technologies, </a:t>
            </a:r>
            <a:r>
              <a:rPr lang="en-US" sz="1400" dirty="0" err="1"/>
              <a:t>dNTP</a:t>
            </a:r>
            <a:r>
              <a:rPr lang="en-US" sz="1400" dirty="0"/>
              <a:t> mix from New England </a:t>
            </a:r>
            <a:r>
              <a:rPr lang="en-US" sz="1400" dirty="0" err="1"/>
              <a:t>Biolabs</a:t>
            </a:r>
            <a:r>
              <a:rPr lang="en-US" sz="1400" dirty="0"/>
              <a:t>, Quant-</a:t>
            </a:r>
            <a:r>
              <a:rPr lang="en-US" sz="1400" dirty="0" err="1"/>
              <a:t>iT</a:t>
            </a:r>
            <a:r>
              <a:rPr lang="en-US" sz="1400" dirty="0"/>
              <a:t> </a:t>
            </a:r>
            <a:r>
              <a:rPr lang="en-US" sz="1400" dirty="0" err="1"/>
              <a:t>PicoGreen</a:t>
            </a:r>
            <a:r>
              <a:rPr lang="en-US" sz="1400" dirty="0"/>
              <a:t> </a:t>
            </a:r>
            <a:r>
              <a:rPr lang="en-US" sz="1400" dirty="0" err="1"/>
              <a:t>ds</a:t>
            </a:r>
            <a:r>
              <a:rPr lang="en-US" sz="1400" dirty="0"/>
              <a:t> DNA Reagent from  Molecular Probes.</a:t>
            </a:r>
          </a:p>
          <a:p>
            <a:pPr lvl="0" algn="just"/>
            <a:r>
              <a:rPr lang="en-US" sz="1400" b="1" dirty="0"/>
              <a:t>Instruments:</a:t>
            </a:r>
            <a:r>
              <a:rPr lang="en-US" sz="1400" dirty="0"/>
              <a:t> The incubation for the activity assays are carried out in the </a:t>
            </a:r>
            <a:r>
              <a:rPr lang="en-US" sz="1400" dirty="0" err="1"/>
              <a:t>BioRad</a:t>
            </a:r>
            <a:r>
              <a:rPr lang="en-US" sz="1400" dirty="0"/>
              <a:t> CFX96 PCR machine (software: CFX Manager </a:t>
            </a:r>
            <a:r>
              <a:rPr lang="en-US" sz="1400" dirty="0" err="1"/>
              <a:t>ver</a:t>
            </a:r>
            <a:r>
              <a:rPr lang="en-US" sz="1400" dirty="0"/>
              <a:t> 1.6.541.1028). </a:t>
            </a:r>
            <a:r>
              <a:rPr lang="en-US" sz="1400" dirty="0" err="1"/>
              <a:t>PicoGreen</a:t>
            </a:r>
            <a:r>
              <a:rPr lang="en-US" sz="1400" dirty="0"/>
              <a:t> fluorescence is measured in the Lab Systems </a:t>
            </a:r>
            <a:r>
              <a:rPr lang="en-US" sz="1400" dirty="0" err="1"/>
              <a:t>Fluoroskan</a:t>
            </a:r>
            <a:r>
              <a:rPr lang="en-US" sz="1400" dirty="0"/>
              <a:t> Ascent Fluorescence 96/384 Well Plate Reader using a PCR plate adapter (Excitation 485nm; Emission 520nm).</a:t>
            </a:r>
          </a:p>
          <a:p>
            <a:pPr lvl="0" algn="just"/>
            <a:r>
              <a:rPr lang="en-US" sz="1400" b="1" dirty="0"/>
              <a:t>Software:</a:t>
            </a:r>
            <a:r>
              <a:rPr lang="en-US" sz="1400" dirty="0"/>
              <a:t> Calculation of </a:t>
            </a:r>
            <a:r>
              <a:rPr lang="en-US" sz="1400" dirty="0" err="1"/>
              <a:t>T</a:t>
            </a:r>
            <a:r>
              <a:rPr lang="en-US" sz="1400" baseline="-25000" dirty="0" err="1"/>
              <a:t>m</a:t>
            </a:r>
            <a:r>
              <a:rPr lang="en-US" sz="1400" dirty="0" err="1"/>
              <a:t>s</a:t>
            </a:r>
            <a:r>
              <a:rPr lang="en-US" sz="1400" dirty="0"/>
              <a:t> of synthetic </a:t>
            </a:r>
            <a:r>
              <a:rPr lang="en-US" sz="1400" dirty="0" err="1"/>
              <a:t>oligomers</a:t>
            </a:r>
            <a:r>
              <a:rPr lang="en-US" sz="1400" dirty="0"/>
              <a:t> was done using Sigma DNA Calculator, </a:t>
            </a:r>
            <a:r>
              <a:rPr lang="en-US" sz="1400" u="sng" dirty="0">
                <a:hlinkClick r:id="rId2"/>
              </a:rPr>
              <a:t>http://www.sigma-genosys.com/calc/DNACalc.asp</a:t>
            </a:r>
            <a:r>
              <a:rPr lang="en-US" sz="1400" dirty="0"/>
              <a:t>.  Analysis of secondary structures and of primer-</a:t>
            </a:r>
            <a:r>
              <a:rPr lang="en-US" sz="1400" dirty="0" err="1"/>
              <a:t>dimer</a:t>
            </a:r>
            <a:r>
              <a:rPr lang="en-US" sz="1400" dirty="0"/>
              <a:t> formation was done according to </a:t>
            </a:r>
            <a:r>
              <a:rPr lang="en-US" sz="1400" dirty="0" err="1"/>
              <a:t>Oligo</a:t>
            </a:r>
            <a:r>
              <a:rPr lang="en-US" sz="1400" dirty="0"/>
              <a:t> Analyzer from IDT: </a:t>
            </a:r>
            <a:r>
              <a:rPr lang="en-US" sz="1400" u="sng" dirty="0">
                <a:hlinkClick r:id="rId3"/>
              </a:rPr>
              <a:t>http://biotools.idtdna.com/analyzer/applications/oligoanalyzer/</a:t>
            </a:r>
            <a:r>
              <a:rPr lang="en-US" sz="1400" u="sng" dirty="0"/>
              <a:t> . </a:t>
            </a:r>
            <a:r>
              <a:rPr lang="en-US" sz="1400" dirty="0" err="1"/>
              <a:t>GraphPad</a:t>
            </a:r>
            <a:r>
              <a:rPr lang="en-US" sz="1400" dirty="0"/>
              <a:t> Prism was used for all curve fittings.  </a:t>
            </a:r>
          </a:p>
          <a:p>
            <a:pPr algn="just"/>
            <a:endParaRPr lang="en-US" sz="1400" dirty="0"/>
          </a:p>
        </p:txBody>
      </p:sp>
      <p:graphicFrame>
        <p:nvGraphicFramePr>
          <p:cNvPr id="6" name="Table 5"/>
          <p:cNvGraphicFramePr>
            <a:graphicFrameLocks noGrp="1"/>
          </p:cNvGraphicFramePr>
          <p:nvPr/>
        </p:nvGraphicFramePr>
        <p:xfrm>
          <a:off x="342900" y="4712058"/>
          <a:ext cx="8458201" cy="2105637"/>
        </p:xfrm>
        <a:graphic>
          <a:graphicData uri="http://schemas.openxmlformats.org/drawingml/2006/table">
            <a:tbl>
              <a:tblPr/>
              <a:tblGrid>
                <a:gridCol w="842047"/>
                <a:gridCol w="4220525"/>
                <a:gridCol w="540214"/>
                <a:gridCol w="540214"/>
                <a:gridCol w="2315201"/>
              </a:tblGrid>
              <a:tr h="366477">
                <a:tc gridSpan="5">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1 : </a:t>
                      </a:r>
                      <a:r>
                        <a:rPr lang="en-US" sz="1400" b="1" dirty="0" err="1">
                          <a:solidFill>
                            <a:srgbClr val="FFFFFF"/>
                          </a:solidFill>
                          <a:latin typeface="Calibri"/>
                          <a:ea typeface="Calibri"/>
                          <a:cs typeface="Times New Roman"/>
                        </a:rPr>
                        <a:t>Oligos</a:t>
                      </a:r>
                      <a:r>
                        <a:rPr lang="en-US" sz="1400" b="1" dirty="0">
                          <a:solidFill>
                            <a:srgbClr val="FFFFFF"/>
                          </a:solidFill>
                          <a:latin typeface="Calibri"/>
                          <a:ea typeface="Calibri"/>
                          <a:cs typeface="Times New Roman"/>
                        </a:rPr>
                        <a:t> used in the study</a:t>
                      </a:r>
                      <a:endParaRPr lang="en-US" sz="14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98359">
                <a:tc>
                  <a:txBody>
                    <a:bodyPr/>
                    <a:lstStyle/>
                    <a:p>
                      <a:pPr marL="0" marR="0" algn="ctr">
                        <a:lnSpc>
                          <a:spcPct val="115000"/>
                        </a:lnSpc>
                        <a:spcBef>
                          <a:spcPts val="0"/>
                        </a:spcBef>
                        <a:spcAft>
                          <a:spcPts val="0"/>
                        </a:spcAft>
                      </a:pPr>
                      <a:r>
                        <a:rPr lang="en-US" sz="1200" b="1" dirty="0" err="1">
                          <a:latin typeface="Calibri"/>
                          <a:ea typeface="Calibri"/>
                          <a:cs typeface="Times New Roman"/>
                        </a:rPr>
                        <a:t>Oligo</a:t>
                      </a:r>
                      <a:r>
                        <a:rPr lang="en-US" sz="1200" b="1" dirty="0">
                          <a:latin typeface="Calibri"/>
                          <a:ea typeface="Calibri"/>
                          <a:cs typeface="Times New Roman"/>
                        </a:rPr>
                        <a:t> </a:t>
                      </a:r>
                      <a:r>
                        <a:rPr lang="en-US" sz="1200" b="1" dirty="0" smtClean="0">
                          <a:latin typeface="Calibri"/>
                          <a:ea typeface="Calibri"/>
                          <a:cs typeface="Times New Roman"/>
                        </a:rPr>
                        <a:t>(</a:t>
                      </a:r>
                      <a:r>
                        <a:rPr lang="en-US" sz="1200" b="1" dirty="0">
                          <a:latin typeface="Calibri"/>
                          <a:ea typeface="Calibri"/>
                          <a:cs typeface="Times New Roman"/>
                        </a:rPr>
                        <a:t>length)</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dirty="0">
                          <a:latin typeface="Calibri"/>
                          <a:ea typeface="Calibri"/>
                          <a:cs typeface="Times New Roman"/>
                        </a:rPr>
                        <a:t>Sequence</a:t>
                      </a:r>
                      <a:endParaRPr lang="en-US" sz="1200" dirty="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 GC</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Tm</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b="1">
                          <a:latin typeface="Calibri"/>
                          <a:ea typeface="Calibri"/>
                          <a:cs typeface="Times New Roman"/>
                        </a:rPr>
                        <a:t>Description</a:t>
                      </a:r>
                      <a:endParaRPr lang="en-US" sz="1200">
                        <a:latin typeface="Calibri"/>
                        <a:ea typeface="Calibri"/>
                        <a:cs typeface="Times New Roman"/>
                      </a:endParaRPr>
                    </a:p>
                  </a:txBody>
                  <a:tcPr marL="88993" marR="88993" marT="44496" marB="44496"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361904">
                <a:tc>
                  <a:txBody>
                    <a:bodyPr/>
                    <a:lstStyle/>
                    <a:p>
                      <a:pPr marL="0" marR="0">
                        <a:lnSpc>
                          <a:spcPct val="115000"/>
                        </a:lnSpc>
                        <a:spcBef>
                          <a:spcPts val="0"/>
                        </a:spcBef>
                        <a:spcAft>
                          <a:spcPts val="0"/>
                        </a:spcAft>
                      </a:pPr>
                      <a:r>
                        <a:rPr lang="en-US" sz="1200">
                          <a:latin typeface="Calibri"/>
                          <a:ea typeface="Calibri"/>
                          <a:cs typeface="Times New Roman"/>
                        </a:rPr>
                        <a:t>TAT2 (80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5’- ACA CGT TAG GAA GAT GGA ATT GAT TGG ATC GAA GGA AAT AAA AGA AAT TAA GGC AAT GGT CTC CCG TCG GCG </a:t>
                      </a:r>
                      <a:r>
                        <a:rPr lang="en-US" sz="1200" dirty="0" err="1">
                          <a:latin typeface="Calibri"/>
                          <a:ea typeface="Calibri"/>
                          <a:cs typeface="Times New Roman"/>
                        </a:rPr>
                        <a:t>GCG</a:t>
                      </a:r>
                      <a:r>
                        <a:rPr lang="en-US" sz="1200" dirty="0">
                          <a:latin typeface="Calibri"/>
                          <a:ea typeface="Calibri"/>
                          <a:cs typeface="Times New Roman"/>
                        </a:rPr>
                        <a:t> CGA GC-3’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47.5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92</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Template for </a:t>
                      </a:r>
                      <a:r>
                        <a:rPr lang="en-US" sz="1200" dirty="0" err="1">
                          <a:latin typeface="Calibri"/>
                          <a:ea typeface="Calibri"/>
                          <a:cs typeface="Times New Roman"/>
                        </a:rPr>
                        <a:t>Taq</a:t>
                      </a:r>
                      <a:r>
                        <a:rPr lang="en-US" sz="1200" dirty="0">
                          <a:latin typeface="Calibri"/>
                          <a:ea typeface="Calibri"/>
                          <a:cs typeface="Times New Roman"/>
                        </a:rPr>
                        <a:t> polymerase extension</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361904">
                <a:tc>
                  <a:txBody>
                    <a:bodyPr/>
                    <a:lstStyle/>
                    <a:p>
                      <a:pPr marL="0" marR="0">
                        <a:lnSpc>
                          <a:spcPct val="115000"/>
                        </a:lnSpc>
                        <a:spcBef>
                          <a:spcPts val="0"/>
                        </a:spcBef>
                        <a:spcAft>
                          <a:spcPts val="0"/>
                        </a:spcAft>
                      </a:pPr>
                      <a:r>
                        <a:rPr lang="en-US" sz="1200" dirty="0">
                          <a:latin typeface="Calibri"/>
                          <a:ea typeface="Calibri"/>
                          <a:cs typeface="Times New Roman"/>
                        </a:rPr>
                        <a:t>TAT1  (17 bases)</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5’-GCT CGC GCC GCC GAC GG-3’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a:latin typeface="Calibri"/>
                          <a:ea typeface="Calibri"/>
                          <a:cs typeface="Times New Roman"/>
                        </a:rPr>
                        <a:t>88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smtClean="0">
                          <a:latin typeface="Calibri"/>
                          <a:ea typeface="Calibri"/>
                          <a:cs typeface="Times New Roman"/>
                        </a:rPr>
                        <a:t>80</a:t>
                      </a:r>
                      <a:r>
                        <a:rPr lang="en-US" sz="1200" baseline="30000" smtClean="0">
                          <a:latin typeface="Calibri"/>
                          <a:ea typeface="Calibri"/>
                          <a:cs typeface="Times New Roman"/>
                        </a:rPr>
                        <a:t>o</a:t>
                      </a:r>
                      <a:r>
                        <a:rPr lang="en-US" sz="1200" smtClean="0">
                          <a:latin typeface="Calibri"/>
                          <a:ea typeface="Calibri"/>
                          <a:cs typeface="Times New Roman"/>
                        </a:rPr>
                        <a:t>C </a:t>
                      </a:r>
                      <a:endParaRPr lang="en-US" sz="1200" dirty="0">
                        <a:latin typeface="Calibri"/>
                        <a:ea typeface="Calibri"/>
                        <a:cs typeface="Times New Roman"/>
                      </a:endParaRP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5000"/>
                        </a:lnSpc>
                        <a:spcBef>
                          <a:spcPts val="0"/>
                        </a:spcBef>
                        <a:spcAft>
                          <a:spcPts val="0"/>
                        </a:spcAft>
                      </a:pPr>
                      <a:r>
                        <a:rPr lang="en-US" sz="1200" dirty="0">
                          <a:latin typeface="Calibri"/>
                          <a:ea typeface="Calibri"/>
                          <a:cs typeface="Times New Roman"/>
                        </a:rPr>
                        <a:t>Primer for TAT2 </a:t>
                      </a:r>
                    </a:p>
                  </a:txBody>
                  <a:tcPr marL="88993" marR="88993" marT="44496" marB="44496">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7" name="Slide Number Placeholder 6"/>
          <p:cNvSpPr>
            <a:spLocks noGrp="1"/>
          </p:cNvSpPr>
          <p:nvPr>
            <p:ph type="sldNum" sz="quarter" idx="12"/>
          </p:nvPr>
        </p:nvSpPr>
        <p:spPr/>
        <p:txBody>
          <a:bodyPr/>
          <a:lstStyle/>
          <a:p>
            <a:fld id="{2309D8EA-C950-4620-942E-B4E3258EFE7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Estimate of time for completion</a:t>
            </a:r>
          </a:p>
        </p:txBody>
      </p:sp>
      <p:graphicFrame>
        <p:nvGraphicFramePr>
          <p:cNvPr id="4" name="Content Placeholder 3"/>
          <p:cNvGraphicFramePr>
            <a:graphicFrameLocks noGrp="1"/>
          </p:cNvGraphicFramePr>
          <p:nvPr>
            <p:ph idx="1"/>
          </p:nvPr>
        </p:nvGraphicFramePr>
        <p:xfrm>
          <a:off x="457200" y="1295400"/>
          <a:ext cx="8229599" cy="4480560"/>
        </p:xfrm>
        <a:graphic>
          <a:graphicData uri="http://schemas.openxmlformats.org/drawingml/2006/table">
            <a:tbl>
              <a:tblPr firstRow="1" bandRow="1">
                <a:tableStyleId>{5C22544A-7EE6-4342-B048-85BDC9FD1C3A}</a:tableStyleId>
              </a:tblPr>
              <a:tblGrid>
                <a:gridCol w="1371600"/>
                <a:gridCol w="1143000"/>
                <a:gridCol w="1219200"/>
                <a:gridCol w="1143000"/>
                <a:gridCol w="1143000"/>
                <a:gridCol w="1034142"/>
                <a:gridCol w="1175657"/>
              </a:tblGrid>
              <a:tr h="370840">
                <a:tc>
                  <a:txBody>
                    <a:bodyPr/>
                    <a:lstStyle/>
                    <a:p>
                      <a:pPr algn="ctr"/>
                      <a:r>
                        <a:rPr lang="en-US" sz="1400" dirty="0" smtClean="0"/>
                        <a:t>Steps</a:t>
                      </a:r>
                      <a:endParaRPr lang="en-US" sz="1400" dirty="0"/>
                    </a:p>
                  </a:txBody>
                  <a:tcPr anchor="ctr"/>
                </a:tc>
                <a:tc>
                  <a:txBody>
                    <a:bodyPr/>
                    <a:lstStyle/>
                    <a:p>
                      <a:pPr algn="ctr"/>
                      <a:r>
                        <a:rPr lang="en-US" sz="1400" dirty="0" smtClean="0"/>
                        <a:t>Primed-template: </a:t>
                      </a:r>
                      <a:r>
                        <a:rPr lang="en-US" sz="1400" dirty="0" err="1" smtClean="0"/>
                        <a:t>Taq</a:t>
                      </a:r>
                      <a:r>
                        <a:rPr lang="en-US" sz="1400" dirty="0" smtClean="0"/>
                        <a:t> </a:t>
                      </a:r>
                    </a:p>
                  </a:txBody>
                  <a:tcPr anchor="ctr"/>
                </a:tc>
                <a:tc>
                  <a:txBody>
                    <a:bodyPr/>
                    <a:lstStyle/>
                    <a:p>
                      <a:pPr algn="ctr"/>
                      <a:r>
                        <a:rPr lang="en-US" sz="1400" dirty="0" err="1" smtClean="0"/>
                        <a:t>dNTP</a:t>
                      </a:r>
                      <a:r>
                        <a:rPr lang="en-US" sz="1400" dirty="0" smtClean="0"/>
                        <a:t> concentration</a:t>
                      </a:r>
                      <a:endParaRPr lang="en-US" sz="1400" dirty="0"/>
                    </a:p>
                  </a:txBody>
                  <a:tcPr anchor="ctr"/>
                </a:tc>
                <a:tc>
                  <a:txBody>
                    <a:bodyPr/>
                    <a:lstStyle/>
                    <a:p>
                      <a:pPr algn="ctr"/>
                      <a:r>
                        <a:rPr lang="en-US" sz="1400" dirty="0" smtClean="0"/>
                        <a:t>Equilibration Time</a:t>
                      </a:r>
                      <a:endParaRPr lang="en-US" sz="1400" dirty="0"/>
                    </a:p>
                  </a:txBody>
                  <a:tcPr anchor="ctr"/>
                </a:tc>
                <a:tc>
                  <a:txBody>
                    <a:bodyPr/>
                    <a:lstStyle/>
                    <a:p>
                      <a:pPr algn="ctr"/>
                      <a:r>
                        <a:rPr lang="en-US" sz="1400" dirty="0" smtClean="0"/>
                        <a:t>Assay temperature</a:t>
                      </a:r>
                      <a:endParaRPr lang="en-US" sz="1400" dirty="0"/>
                    </a:p>
                  </a:txBody>
                  <a:tcPr anchor="ctr"/>
                </a:tc>
                <a:tc>
                  <a:txBody>
                    <a:bodyPr/>
                    <a:lstStyle/>
                    <a:p>
                      <a:pPr algn="ctr"/>
                      <a:r>
                        <a:rPr lang="en-US" sz="1400" dirty="0" smtClean="0"/>
                        <a:t>No. of Assays*</a:t>
                      </a:r>
                      <a:endParaRPr lang="en-US" sz="1400" dirty="0"/>
                    </a:p>
                  </a:txBody>
                  <a:tcPr anchor="ctr"/>
                </a:tc>
                <a:tc>
                  <a:txBody>
                    <a:bodyPr/>
                    <a:lstStyle/>
                    <a:p>
                      <a:pPr algn="ctr"/>
                      <a:r>
                        <a:rPr lang="en-US" sz="1400" dirty="0" smtClean="0"/>
                        <a:t>No. of weeks required</a:t>
                      </a:r>
                      <a:endParaRPr lang="en-US" sz="1400" dirty="0"/>
                    </a:p>
                  </a:txBody>
                  <a:tcPr anchor="ctr"/>
                </a:tc>
              </a:tr>
              <a:tr h="370840">
                <a:tc>
                  <a:txBody>
                    <a:bodyPr/>
                    <a:lstStyle/>
                    <a:p>
                      <a:r>
                        <a:rPr lang="en-US" sz="1200" dirty="0" err="1" smtClean="0"/>
                        <a:t>Standardisation</a:t>
                      </a:r>
                      <a:r>
                        <a:rPr lang="en-US" sz="1200" baseline="0" dirty="0" smtClean="0"/>
                        <a:t> of Equilibration time</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200</a:t>
                      </a:r>
                      <a:r>
                        <a:rPr lang="en-US" sz="1200" dirty="0" smtClean="0">
                          <a:latin typeface="Symbol" pitchFamily="18" charset="2"/>
                        </a:rPr>
                        <a:t>m</a:t>
                      </a:r>
                      <a:r>
                        <a:rPr lang="en-US" sz="1200" dirty="0" smtClean="0"/>
                        <a:t>M</a:t>
                      </a:r>
                      <a:endParaRPr lang="en-US" sz="1200" dirty="0"/>
                    </a:p>
                  </a:txBody>
                  <a:tcPr anchor="ctr"/>
                </a:tc>
                <a:tc>
                  <a:txBody>
                    <a:bodyPr/>
                    <a:lstStyle/>
                    <a:p>
                      <a:r>
                        <a:rPr lang="en-US" sz="1200" dirty="0" smtClean="0"/>
                        <a:t>0,</a:t>
                      </a:r>
                      <a:r>
                        <a:rPr lang="en-US" sz="1200" baseline="0" dirty="0" smtClean="0"/>
                        <a:t> 5, 10, 20 </a:t>
                      </a:r>
                      <a:r>
                        <a:rPr lang="en-US" sz="1200" baseline="0" dirty="0" err="1" smtClean="0"/>
                        <a:t>mins</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4</a:t>
                      </a:r>
                      <a:endParaRPr lang="en-US" sz="1200" dirty="0"/>
                    </a:p>
                  </a:txBody>
                  <a:tcPr anchor="ctr"/>
                </a:tc>
                <a:tc>
                  <a:txBody>
                    <a:bodyPr/>
                    <a:lstStyle/>
                    <a:p>
                      <a:r>
                        <a:rPr lang="en-US" sz="1200" dirty="0" smtClean="0"/>
                        <a:t>0.8</a:t>
                      </a:r>
                      <a:endParaRPr lang="en-US" sz="1200" dirty="0"/>
                    </a:p>
                  </a:txBody>
                  <a:tcPr anchor="ctr"/>
                </a:tc>
              </a:tr>
              <a:tr h="370840">
                <a:tc>
                  <a:txBody>
                    <a:bodyPr/>
                    <a:lstStyle/>
                    <a:p>
                      <a:r>
                        <a:rPr lang="en-US" sz="1200" dirty="0" smtClean="0"/>
                        <a:t>Variation of [</a:t>
                      </a:r>
                      <a:r>
                        <a:rPr lang="en-US" sz="1200" dirty="0" err="1" smtClean="0"/>
                        <a:t>dNTP</a:t>
                      </a:r>
                      <a:r>
                        <a:rPr lang="en-US" sz="1200" dirty="0" smtClean="0"/>
                        <a:t>]</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r>
                        <a:rPr lang="en-US" sz="1200" dirty="0" smtClean="0"/>
                        <a:t>0.2X</a:t>
                      </a:r>
                      <a:r>
                        <a:rPr lang="en-US" sz="1200" baseline="0" dirty="0" smtClean="0"/>
                        <a:t> (</a:t>
                      </a:r>
                      <a:r>
                        <a:rPr lang="en-US" sz="1200" baseline="0" dirty="0" err="1" smtClean="0"/>
                        <a:t>ie</a:t>
                      </a:r>
                      <a:r>
                        <a:rPr lang="en-US" sz="1200" baseline="0" dirty="0" smtClean="0"/>
                        <a:t> 50</a:t>
                      </a:r>
                      <a:r>
                        <a:rPr lang="en-US" sz="1200" dirty="0" smtClean="0">
                          <a:latin typeface="Symbol" pitchFamily="18" charset="2"/>
                        </a:rPr>
                        <a:t>m</a:t>
                      </a:r>
                      <a:r>
                        <a:rPr lang="en-US" sz="1200" baseline="0" dirty="0" smtClean="0"/>
                        <a:t>M),</a:t>
                      </a:r>
                    </a:p>
                    <a:p>
                      <a:r>
                        <a:rPr lang="en-US" sz="1200" baseline="0" dirty="0" smtClean="0"/>
                        <a:t>1X (</a:t>
                      </a:r>
                      <a:r>
                        <a:rPr lang="en-US" sz="1200" baseline="0" dirty="0" err="1" smtClean="0"/>
                        <a:t>ie</a:t>
                      </a:r>
                      <a:r>
                        <a:rPr lang="en-US" sz="1200" baseline="0" dirty="0" smtClean="0"/>
                        <a:t> 200</a:t>
                      </a:r>
                      <a:r>
                        <a:rPr lang="en-US" sz="1200" dirty="0" smtClean="0">
                          <a:latin typeface="Symbol" pitchFamily="18" charset="2"/>
                        </a:rPr>
                        <a:t>m</a:t>
                      </a:r>
                      <a:r>
                        <a:rPr lang="en-US" sz="1200" baseline="0" dirty="0" smtClean="0"/>
                        <a:t>M),</a:t>
                      </a:r>
                    </a:p>
                    <a:p>
                      <a:r>
                        <a:rPr lang="en-US" sz="1200" baseline="0" dirty="0" smtClean="0"/>
                        <a:t>5X (</a:t>
                      </a:r>
                      <a:r>
                        <a:rPr lang="en-US" sz="1200" baseline="0" dirty="0" err="1" smtClean="0"/>
                        <a:t>ie</a:t>
                      </a:r>
                      <a:r>
                        <a:rPr lang="en-US" sz="1200" baseline="0" dirty="0" smtClean="0"/>
                        <a:t> 1000</a:t>
                      </a:r>
                      <a:r>
                        <a:rPr lang="en-US" sz="1200" dirty="0" smtClean="0">
                          <a:latin typeface="Symbol" pitchFamily="18" charset="2"/>
                        </a:rPr>
                        <a:t>m</a:t>
                      </a:r>
                      <a:r>
                        <a:rPr lang="en-US" sz="1200" baseline="0" dirty="0" smtClean="0"/>
                        <a:t>M)</a:t>
                      </a:r>
                      <a:endParaRPr lang="en-US" sz="1200" dirty="0"/>
                    </a:p>
                  </a:txBody>
                  <a:tcPr anchor="ctr"/>
                </a:tc>
                <a:tc>
                  <a:txBody>
                    <a:bodyPr/>
                    <a:lstStyle/>
                    <a:p>
                      <a:r>
                        <a:rPr lang="en-US" sz="1200" dirty="0" smtClean="0"/>
                        <a:t>Determined from above</a:t>
                      </a:r>
                      <a:endParaRPr lang="en-US" sz="1200" dirty="0"/>
                    </a:p>
                  </a:txBody>
                  <a:tcPr anchor="ctr"/>
                </a:tc>
                <a:tc>
                  <a:txBody>
                    <a:bodyPr/>
                    <a:lstStyle/>
                    <a:p>
                      <a:r>
                        <a:rPr lang="en-US" sz="1200" smtClean="0"/>
                        <a:t>70</a:t>
                      </a:r>
                      <a:r>
                        <a:rPr lang="en-US" sz="1200" baseline="30000" smtClean="0"/>
                        <a:t>o</a:t>
                      </a:r>
                      <a:r>
                        <a:rPr lang="en-US" sz="1200" smtClean="0"/>
                        <a:t>C</a:t>
                      </a:r>
                      <a:endParaRPr lang="en-US" sz="1200" dirty="0"/>
                    </a:p>
                  </a:txBody>
                  <a:tcPr anchor="ctr"/>
                </a:tc>
                <a:tc>
                  <a:txBody>
                    <a:bodyPr/>
                    <a:lstStyle/>
                    <a:p>
                      <a:r>
                        <a:rPr lang="en-US" sz="1200" dirty="0" smtClean="0"/>
                        <a:t>3**</a:t>
                      </a:r>
                      <a:endParaRPr lang="en-US" sz="1200" dirty="0"/>
                    </a:p>
                  </a:txBody>
                  <a:tcPr anchor="ctr"/>
                </a:tc>
                <a:tc>
                  <a:txBody>
                    <a:bodyPr/>
                    <a:lstStyle/>
                    <a:p>
                      <a:r>
                        <a:rPr lang="en-US" sz="1200" dirty="0" smtClean="0"/>
                        <a:t>0.5</a:t>
                      </a:r>
                      <a:endParaRPr lang="en-US" sz="1200" dirty="0"/>
                    </a:p>
                  </a:txBody>
                  <a:tcPr anchor="ctr"/>
                </a:tc>
              </a:tr>
              <a:tr h="370840">
                <a:tc>
                  <a:txBody>
                    <a:bodyPr/>
                    <a:lstStyle/>
                    <a:p>
                      <a:r>
                        <a:rPr lang="en-US" sz="1200" dirty="0" smtClean="0"/>
                        <a:t>Variation of assay </a:t>
                      </a:r>
                      <a:r>
                        <a:rPr lang="en-US" sz="1200" dirty="0" err="1" smtClean="0"/>
                        <a:t>temperatues</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r>
                        <a:rPr lang="en-US" sz="1200" dirty="0" smtClean="0"/>
                        <a:t>***</a:t>
                      </a:r>
                      <a:endParaRPr lang="en-US" sz="1200" dirty="0"/>
                    </a:p>
                  </a:txBody>
                  <a:tcPr anchor="ctr"/>
                </a:tc>
                <a:tc>
                  <a:txBody>
                    <a:bodyPr/>
                    <a:lstStyle/>
                    <a:p>
                      <a:r>
                        <a:rPr lang="en-US" sz="1200" dirty="0" smtClean="0"/>
                        <a:t>2.5</a:t>
                      </a:r>
                      <a:endParaRPr lang="en-US" sz="1200" dirty="0"/>
                    </a:p>
                  </a:txBody>
                  <a:tcPr anchor="ctr"/>
                </a:tc>
              </a:tr>
              <a:tr h="370840">
                <a:tc>
                  <a:txBody>
                    <a:bodyPr/>
                    <a:lstStyle/>
                    <a:p>
                      <a:r>
                        <a:rPr lang="en-US" sz="1200" dirty="0" smtClean="0"/>
                        <a:t>Replication</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20nM:0.02nM</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Determined from above</a:t>
                      </a:r>
                    </a:p>
                  </a:txBody>
                  <a:tcPr anchor="ctr"/>
                </a:tc>
                <a:tc>
                  <a:txBody>
                    <a:bodyPr/>
                    <a:lstStyle/>
                    <a:p>
                      <a:r>
                        <a:rPr lang="en-US" sz="1200" smtClean="0"/>
                        <a:t>65</a:t>
                      </a:r>
                      <a:r>
                        <a:rPr lang="en-US" sz="1200" baseline="30000" smtClean="0"/>
                        <a:t>o</a:t>
                      </a:r>
                      <a:r>
                        <a:rPr lang="en-US" sz="1200" smtClean="0"/>
                        <a:t>C, 70</a:t>
                      </a:r>
                      <a:r>
                        <a:rPr lang="en-US" sz="1200" baseline="30000" smtClean="0"/>
                        <a:t>o</a:t>
                      </a:r>
                      <a:r>
                        <a:rPr lang="en-US" sz="1200" smtClean="0"/>
                        <a:t>C, 75</a:t>
                      </a:r>
                      <a:r>
                        <a:rPr lang="en-US" sz="1200" baseline="30000" smtClean="0"/>
                        <a:t>o</a:t>
                      </a:r>
                      <a:r>
                        <a:rPr lang="en-US" sz="1200" smtClean="0"/>
                        <a:t>C</a:t>
                      </a:r>
                      <a:endParaRPr lang="en-US" sz="1200" dirty="0"/>
                    </a:p>
                  </a:txBody>
                  <a:tcPr anchor="ctr"/>
                </a:tc>
                <a:tc>
                  <a:txBody>
                    <a:bodyPr/>
                    <a:lstStyle/>
                    <a:p>
                      <a:r>
                        <a:rPr lang="en-US" sz="1200" dirty="0" smtClean="0"/>
                        <a:t>3 (at</a:t>
                      </a:r>
                      <a:r>
                        <a:rPr lang="en-US" sz="1200" baseline="0" dirty="0" smtClean="0"/>
                        <a:t> each </a:t>
                      </a:r>
                      <a:r>
                        <a:rPr lang="en-US" sz="1200" baseline="0" dirty="0" err="1" smtClean="0"/>
                        <a:t>dNTP</a:t>
                      </a:r>
                      <a:r>
                        <a:rPr lang="en-US" sz="1200" baseline="0" dirty="0" smtClean="0"/>
                        <a:t> </a:t>
                      </a:r>
                      <a:r>
                        <a:rPr lang="en-US" sz="1200" baseline="0" dirty="0" err="1" smtClean="0"/>
                        <a:t>conc</a:t>
                      </a:r>
                      <a:r>
                        <a:rPr lang="en-US" sz="1200" baseline="0" dirty="0" smtClean="0"/>
                        <a:t>)</a:t>
                      </a:r>
                      <a:endParaRPr lang="en-US" sz="1200" dirty="0"/>
                    </a:p>
                  </a:txBody>
                  <a:tcPr anchor="ctr"/>
                </a:tc>
                <a:tc>
                  <a:txBody>
                    <a:bodyPr/>
                    <a:lstStyle/>
                    <a:p>
                      <a:r>
                        <a:rPr lang="en-US" sz="1200" dirty="0" smtClean="0"/>
                        <a:t>2.5</a:t>
                      </a:r>
                      <a:endParaRPr lang="en-US" sz="1200" dirty="0"/>
                    </a:p>
                  </a:txBody>
                  <a:tcPr anchor="ctr"/>
                </a:tc>
              </a:tr>
              <a:tr h="370840">
                <a:tc gridSpan="7">
                  <a:txBody>
                    <a:bodyPr/>
                    <a:lstStyle/>
                    <a:p>
                      <a:r>
                        <a:rPr lang="en-US" sz="1200" dirty="0" smtClean="0"/>
                        <a:t>*: Each assay has 12</a:t>
                      </a:r>
                      <a:r>
                        <a:rPr lang="en-US" sz="1200" baseline="0" dirty="0" smtClean="0"/>
                        <a:t> time points; involves ~3hrs for setting up the extension reactions and ~30mins for </a:t>
                      </a:r>
                      <a:r>
                        <a:rPr lang="en-US" sz="1200" baseline="0" dirty="0" err="1" smtClean="0"/>
                        <a:t>quantitation</a:t>
                      </a:r>
                      <a:r>
                        <a:rPr lang="en-US" sz="1200" baseline="0" dirty="0" smtClean="0"/>
                        <a:t>; and also involves 1 day’s prior work to prepare buffers etc and make and anneal the template-primer mix and ~1 days work afterword to plot the data on Prism and perform necessary calculations.</a:t>
                      </a:r>
                      <a:endParaRPr lang="en-US" sz="1200" dirty="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txBody>
                  <a:tcPr anchor="ctr"/>
                </a:tc>
                <a:tc hMerge="1">
                  <a:txBody>
                    <a:bodyPr/>
                    <a:lstStyle/>
                    <a:p>
                      <a:endParaRPr lang="en-US" sz="1200" dirty="0"/>
                    </a:p>
                  </a:txBody>
                  <a:tcPr anchor="ctr"/>
                </a:tc>
                <a:tc hMerge="1">
                  <a:txBody>
                    <a:bodyPr/>
                    <a:lstStyle/>
                    <a:p>
                      <a:endParaRPr lang="en-US" sz="1200" dirty="0"/>
                    </a:p>
                  </a:txBody>
                  <a:tcPr anchor="ctr"/>
                </a:tc>
                <a:tc hMerge="1">
                  <a:txBody>
                    <a:bodyPr/>
                    <a:lstStyle/>
                    <a:p>
                      <a:endParaRPr lang="en-US" sz="1200" dirty="0"/>
                    </a:p>
                  </a:txBody>
                  <a:tcPr anchor="ctr"/>
                </a:tc>
              </a:tr>
              <a:tr h="370840">
                <a:tc gridSpan="7">
                  <a:txBody>
                    <a:bodyPr/>
                    <a:lstStyle/>
                    <a:p>
                      <a:r>
                        <a:rPr lang="en-US" sz="1200" dirty="0" smtClean="0"/>
                        <a:t>**: Three [</a:t>
                      </a:r>
                      <a:r>
                        <a:rPr lang="en-US" sz="1200" dirty="0" err="1" smtClean="0"/>
                        <a:t>dNTP</a:t>
                      </a:r>
                      <a:r>
                        <a:rPr lang="en-US" sz="1200" dirty="0" smtClean="0"/>
                        <a:t>] concentrations will not be enough</a:t>
                      </a:r>
                      <a:r>
                        <a:rPr lang="en-US" sz="1200" baseline="0" dirty="0" smtClean="0"/>
                        <a:t> to plot the </a:t>
                      </a:r>
                      <a:r>
                        <a:rPr lang="en-US" sz="1200" baseline="0" dirty="0" err="1" smtClean="0"/>
                        <a:t>Michaelis-Menten</a:t>
                      </a:r>
                      <a:r>
                        <a:rPr lang="en-US" sz="1200" baseline="0" dirty="0" smtClean="0"/>
                        <a:t> curves. But this would be an initial check to see that the range works. </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gridSpan="7">
                  <a:txBody>
                    <a:bodyPr/>
                    <a:lstStyle/>
                    <a:p>
                      <a:r>
                        <a:rPr lang="en-US" sz="1200" dirty="0" smtClean="0"/>
                        <a:t>***:  Varying the assay</a:t>
                      </a:r>
                      <a:r>
                        <a:rPr lang="en-US" sz="1200" baseline="0" dirty="0" smtClean="0"/>
                        <a:t> temp is optional, however it WILL show that the experimental protocol is stable and robust. </a:t>
                      </a:r>
                      <a:r>
                        <a:rPr lang="en-US" sz="1200" dirty="0" smtClean="0"/>
                        <a:t>With the low concentration of </a:t>
                      </a:r>
                      <a:r>
                        <a:rPr lang="en-US" sz="1200" dirty="0" err="1" smtClean="0"/>
                        <a:t>Taq</a:t>
                      </a:r>
                      <a:r>
                        <a:rPr lang="en-US" sz="1200" dirty="0" smtClean="0"/>
                        <a:t> in these set of assays, temps lower than 65 may not give measurable activity.</a:t>
                      </a:r>
                      <a:endParaRPr lang="en-US" sz="1200" dirty="0"/>
                    </a:p>
                  </a:txBody>
                  <a:tcPr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Slide Number Placeholder 4"/>
          <p:cNvSpPr>
            <a:spLocks noGrp="1"/>
          </p:cNvSpPr>
          <p:nvPr>
            <p:ph type="sldNum" sz="quarter" idx="12"/>
          </p:nvPr>
        </p:nvSpPr>
        <p:spPr/>
        <p:txBody>
          <a:bodyPr/>
          <a:lstStyle/>
          <a:p>
            <a:fld id="{2309D8EA-C950-4620-942E-B4E3258EFE7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042513</a:t>
            </a:r>
            <a:endParaRPr lang="en-US" sz="1600" dirty="0"/>
          </a:p>
        </p:txBody>
      </p:sp>
      <p:sp>
        <p:nvSpPr>
          <p:cNvPr id="3" name="Content Placeholder 2"/>
          <p:cNvSpPr>
            <a:spLocks noGrp="1"/>
          </p:cNvSpPr>
          <p:nvPr>
            <p:ph idx="1"/>
          </p:nvPr>
        </p:nvSpPr>
        <p:spPr/>
        <p:txBody>
          <a:bodyPr>
            <a:normAutofit/>
          </a:bodyPr>
          <a:lstStyle/>
          <a:p>
            <a:pPr algn="just"/>
            <a:r>
              <a:rPr lang="en-US" sz="1400" dirty="0" smtClean="0"/>
              <a:t>Recommendation based on the results of the extension assay at 70</a:t>
            </a:r>
            <a:r>
              <a:rPr lang="en-US" sz="1400" baseline="30000" dirty="0" smtClean="0"/>
              <a:t>o</a:t>
            </a:r>
            <a:r>
              <a:rPr lang="en-US" sz="1400" dirty="0" smtClean="0"/>
              <a:t>C:</a:t>
            </a:r>
          </a:p>
          <a:p>
            <a:pPr lvl="1" algn="just">
              <a:spcAft>
                <a:spcPts val="600"/>
              </a:spcAft>
            </a:pPr>
            <a:r>
              <a:rPr lang="en-US" sz="1400" dirty="0" smtClean="0"/>
              <a:t>Increase equilibration time to 30mins keeping all else same.</a:t>
            </a:r>
          </a:p>
          <a:p>
            <a:pPr algn="just">
              <a:spcAft>
                <a:spcPts val="600"/>
              </a:spcAft>
            </a:pPr>
            <a:r>
              <a:rPr lang="en-US" sz="1400" dirty="0" smtClean="0"/>
              <a:t>Given that melting temperature of the primer is 80</a:t>
            </a:r>
            <a:r>
              <a:rPr lang="en-US" sz="1400" baseline="30000" dirty="0" smtClean="0"/>
              <a:t>o</a:t>
            </a:r>
            <a:r>
              <a:rPr lang="en-US" sz="1400" dirty="0" smtClean="0"/>
              <a:t>C, this recommendation was revisited (for an </a:t>
            </a:r>
            <a:r>
              <a:rPr lang="en-US" sz="1400" dirty="0" err="1" smtClean="0"/>
              <a:t>oligo</a:t>
            </a:r>
            <a:r>
              <a:rPr lang="en-US" sz="1400" dirty="0" smtClean="0"/>
              <a:t> with a Tm of 80</a:t>
            </a:r>
            <a:r>
              <a:rPr lang="en-US" sz="1400" baseline="30000" dirty="0" smtClean="0"/>
              <a:t>o</a:t>
            </a:r>
            <a:r>
              <a:rPr lang="en-US" sz="1400" dirty="0" smtClean="0"/>
              <a:t>C, melting could already have started at 70</a:t>
            </a:r>
            <a:r>
              <a:rPr lang="en-US" sz="1400" baseline="30000" dirty="0" smtClean="0"/>
              <a:t>o</a:t>
            </a:r>
            <a:r>
              <a:rPr lang="en-US" sz="1400" dirty="0" smtClean="0"/>
              <a:t>C; thus prolonging equilibration time leads to conflict between DNA melting and enzyme binding.) </a:t>
            </a:r>
          </a:p>
          <a:p>
            <a:pPr algn="just">
              <a:spcAft>
                <a:spcPts val="600"/>
              </a:spcAft>
            </a:pPr>
            <a:r>
              <a:rPr lang="en-US" sz="1400" dirty="0" smtClean="0"/>
              <a:t>Alternative recommendation was to decrease the assay temperature (if melting is prevented, the effect of (prolonged) equilibration may be seen). </a:t>
            </a:r>
          </a:p>
          <a:p>
            <a:pPr lvl="1" algn="just">
              <a:spcAft>
                <a:spcPts val="600"/>
              </a:spcAft>
            </a:pPr>
            <a:r>
              <a:rPr lang="en-US" sz="1400" dirty="0" smtClean="0"/>
              <a:t>Assay at 60</a:t>
            </a:r>
            <a:r>
              <a:rPr lang="en-US" sz="1400" baseline="30000" dirty="0" smtClean="0"/>
              <a:t>o</a:t>
            </a:r>
            <a:r>
              <a:rPr lang="en-US" sz="1400" dirty="0" smtClean="0"/>
              <a:t>C, compare 5min equilibration with no equilibration</a:t>
            </a:r>
          </a:p>
          <a:p>
            <a:pPr algn="just">
              <a:spcAft>
                <a:spcPts val="600"/>
              </a:spcAft>
            </a:pPr>
            <a:r>
              <a:rPr lang="en-US" sz="1400" dirty="0" smtClean="0"/>
              <a:t>The following slide represents the results from the extension assay at 60</a:t>
            </a:r>
            <a:r>
              <a:rPr lang="en-US" sz="1400" baseline="30000" dirty="0" smtClean="0"/>
              <a:t>o</a:t>
            </a:r>
            <a:r>
              <a:rPr lang="en-US" sz="1400" dirty="0" smtClean="0"/>
              <a:t>C.</a:t>
            </a:r>
            <a:endParaRPr lang="en-US" sz="1400" dirty="0"/>
          </a:p>
        </p:txBody>
      </p:sp>
      <p:sp>
        <p:nvSpPr>
          <p:cNvPr id="4" name="Slide Number Placeholder 3"/>
          <p:cNvSpPr>
            <a:spLocks noGrp="1"/>
          </p:cNvSpPr>
          <p:nvPr>
            <p:ph type="sldNum" sz="quarter" idx="12"/>
          </p:nvPr>
        </p:nvSpPr>
        <p:spPr/>
        <p:txBody>
          <a:bodyPr/>
          <a:lstStyle/>
          <a:p>
            <a:fld id="{2309D8EA-C950-4620-942E-B4E3258EFE7C}"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t>
            </a:r>
            <a:r>
              <a:rPr lang="en-US" sz="1600" dirty="0" smtClean="0"/>
              <a:t>60</a:t>
            </a:r>
            <a:r>
              <a:rPr lang="en-US" sz="1600" baseline="30000" dirty="0" smtClean="0"/>
              <a:t>o</a:t>
            </a:r>
            <a:r>
              <a:rPr lang="en-US" sz="1600" dirty="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t>
            </a:r>
            <a:r>
              <a:rPr lang="en-US" sz="1600" dirty="0" smtClean="0"/>
              <a:t>60</a:t>
            </a:r>
            <a:r>
              <a:rPr lang="en-US" sz="1600" baseline="30000" dirty="0" smtClean="0"/>
              <a:t>o</a:t>
            </a:r>
            <a:r>
              <a:rPr lang="en-US" sz="1600" dirty="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1026" name="Picture 2"/>
          <p:cNvPicPr preferRelativeResize="0">
            <a:picLocks noChangeArrowheads="1"/>
          </p:cNvPicPr>
          <p:nvPr/>
        </p:nvPicPr>
        <p:blipFill>
          <a:blip r:embed="rId2" cstate="print"/>
          <a:srcRect t="22091"/>
          <a:stretch>
            <a:fillRect/>
          </a:stretch>
        </p:blipFill>
        <p:spPr bwMode="auto">
          <a:xfrm>
            <a:off x="227582" y="1157760"/>
            <a:ext cx="5413248" cy="4828032"/>
          </a:xfrm>
          <a:prstGeom prst="rect">
            <a:avLst/>
          </a:prstGeom>
          <a:noFill/>
          <a:ln w="9525">
            <a:solidFill>
              <a:schemeClr val="tx1"/>
            </a:solidFill>
            <a:miter lim="800000"/>
            <a:headEnd/>
            <a:tailEnd/>
          </a:ln>
        </p:spPr>
      </p:pic>
      <p:pic>
        <p:nvPicPr>
          <p:cNvPr id="1027" name="Picture 3"/>
          <p:cNvPicPr>
            <a:picLocks noChangeAspect="1" noChangeArrowheads="1"/>
          </p:cNvPicPr>
          <p:nvPr/>
        </p:nvPicPr>
        <p:blipFill>
          <a:blip r:embed="rId3" cstate="print"/>
          <a:srcRect t="26824" r="4306" b="11637"/>
          <a:stretch>
            <a:fillRect/>
          </a:stretch>
        </p:blipFill>
        <p:spPr bwMode="auto">
          <a:xfrm>
            <a:off x="5868412" y="1157760"/>
            <a:ext cx="3048007" cy="2377461"/>
          </a:xfrm>
          <a:prstGeom prst="rect">
            <a:avLst/>
          </a:prstGeom>
          <a:noFill/>
          <a:ln w="9525">
            <a:solidFill>
              <a:schemeClr val="tx1"/>
            </a:solidFill>
            <a:miter lim="800000"/>
            <a:headEnd/>
            <a:tailEnd/>
          </a:ln>
        </p:spPr>
      </p:pic>
      <p:sp>
        <p:nvSpPr>
          <p:cNvPr id="8" name="TextBox 7"/>
          <p:cNvSpPr txBox="1"/>
          <p:nvPr/>
        </p:nvSpPr>
        <p:spPr>
          <a:xfrm>
            <a:off x="152400" y="6031596"/>
            <a:ext cx="8839200" cy="830997"/>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5mins for equilibration of </a:t>
            </a:r>
            <a:r>
              <a:rPr lang="en-US" sz="1200" dirty="0" err="1" smtClean="0"/>
              <a:t>Taq</a:t>
            </a:r>
            <a:r>
              <a:rPr lang="en-US" sz="1200" dirty="0" smtClean="0"/>
              <a:t> polymerase with the primed-template are compared with reactions with no pre-incubation. </a:t>
            </a:r>
            <a:r>
              <a:rPr lang="en-US" sz="1200" b="1" u="sng" dirty="0" smtClean="0"/>
              <a:t>Reactions with equilibration show lower initial activity rates than reactions without equilibration.</a:t>
            </a:r>
            <a:r>
              <a:rPr lang="en-US" sz="1200" dirty="0" smtClean="0"/>
              <a:t> </a:t>
            </a:r>
          </a:p>
          <a:p>
            <a:pPr algn="just"/>
            <a:r>
              <a:rPr lang="en-US" sz="1200" dirty="0" smtClean="0"/>
              <a:t>Early time point (10-50secs) did not appear accurate and needed to be eliminated for optimum curve fitting.</a:t>
            </a:r>
            <a:endParaRPr lang="en-US" sz="1200" dirty="0"/>
          </a:p>
        </p:txBody>
      </p:sp>
      <p:sp>
        <p:nvSpPr>
          <p:cNvPr id="6" name="Slide Number Placeholder 5"/>
          <p:cNvSpPr>
            <a:spLocks noGrp="1"/>
          </p:cNvSpPr>
          <p:nvPr>
            <p:ph type="sldNum" sz="quarter" idx="12"/>
          </p:nvPr>
        </p:nvSpPr>
        <p:spPr/>
        <p:txBody>
          <a:bodyPr/>
          <a:lstStyle/>
          <a:p>
            <a:fld id="{2309D8EA-C950-4620-942E-B4E3258EFE7C}"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050213</a:t>
            </a:r>
            <a:endParaRPr lang="en-US" sz="1600" dirty="0"/>
          </a:p>
        </p:txBody>
      </p:sp>
      <p:sp>
        <p:nvSpPr>
          <p:cNvPr id="4" name="Content Placeholder 3"/>
          <p:cNvSpPr>
            <a:spLocks noGrp="1"/>
          </p:cNvSpPr>
          <p:nvPr>
            <p:ph idx="1"/>
          </p:nvPr>
        </p:nvSpPr>
        <p:spPr>
          <a:xfrm>
            <a:off x="457200" y="914400"/>
            <a:ext cx="8229600" cy="5715000"/>
          </a:xfrm>
        </p:spPr>
        <p:txBody>
          <a:bodyPr>
            <a:noAutofit/>
          </a:bodyPr>
          <a:lstStyle/>
          <a:p>
            <a:pPr algn="just"/>
            <a:r>
              <a:rPr lang="en-US" sz="1300" dirty="0" smtClean="0"/>
              <a:t>It was decided that 5min equilibration is short and given current experimental practicalities (and/or limitations), comparison of 5min equilibration with no equilibration is not accurate. Therefore decided to increase equilibration to 30mins. </a:t>
            </a:r>
          </a:p>
          <a:p>
            <a:pPr algn="just"/>
            <a:r>
              <a:rPr lang="en-US" sz="1300" dirty="0" smtClean="0"/>
              <a:t>See following slide (14) for  results of the extension assay at 60</a:t>
            </a:r>
            <a:r>
              <a:rPr lang="en-US" sz="1300" baseline="30000" dirty="0" smtClean="0"/>
              <a:t>o</a:t>
            </a:r>
            <a:r>
              <a:rPr lang="en-US" sz="1300" dirty="0" smtClean="0"/>
              <a:t>C comparing 30min equilibration with no equilibration.</a:t>
            </a:r>
          </a:p>
          <a:p>
            <a:pPr lvl="1" algn="just"/>
            <a:r>
              <a:rPr lang="en-US" sz="1300" dirty="0" smtClean="0"/>
              <a:t>Slides  15-16 compare the two 60</a:t>
            </a:r>
            <a:r>
              <a:rPr lang="en-US" sz="1300" baseline="30000" dirty="0" smtClean="0"/>
              <a:t>o</a:t>
            </a:r>
            <a:r>
              <a:rPr lang="en-US" sz="1300" dirty="0" smtClean="0"/>
              <a:t>C extension assays (5min/ no equilibration and 30min/ no equilibration), by plotting the -</a:t>
            </a:r>
            <a:r>
              <a:rPr lang="en-US" sz="1300" dirty="0" err="1" smtClean="0"/>
              <a:t>eqbrn</a:t>
            </a:r>
            <a:r>
              <a:rPr lang="en-US" sz="1300" dirty="0" smtClean="0"/>
              <a:t>  curves together and the +</a:t>
            </a:r>
            <a:r>
              <a:rPr lang="en-US" sz="1300" dirty="0" err="1" smtClean="0"/>
              <a:t>eqbrn</a:t>
            </a:r>
            <a:r>
              <a:rPr lang="en-US" sz="1300" dirty="0" smtClean="0"/>
              <a:t> curves together. Since these respective values are close, the replicate means of –</a:t>
            </a:r>
            <a:r>
              <a:rPr lang="en-US" sz="1300" dirty="0" err="1" smtClean="0"/>
              <a:t>eqbrn</a:t>
            </a:r>
            <a:r>
              <a:rPr lang="en-US" sz="1300" dirty="0" smtClean="0"/>
              <a:t> (5min </a:t>
            </a:r>
            <a:r>
              <a:rPr lang="en-US" sz="1300" dirty="0" err="1" smtClean="0"/>
              <a:t>eqbrn</a:t>
            </a:r>
            <a:r>
              <a:rPr lang="en-US" sz="1300" dirty="0" smtClean="0"/>
              <a:t> and 30min </a:t>
            </a:r>
            <a:r>
              <a:rPr lang="en-US" sz="1300" dirty="0" err="1" smtClean="0"/>
              <a:t>eqbrn</a:t>
            </a:r>
            <a:r>
              <a:rPr lang="en-US" sz="1300" dirty="0" smtClean="0"/>
              <a:t> </a:t>
            </a:r>
            <a:r>
              <a:rPr lang="en-US" sz="1300" dirty="0" err="1" smtClean="0"/>
              <a:t>expts</a:t>
            </a:r>
            <a:r>
              <a:rPr lang="en-US" sz="1300" dirty="0" smtClean="0"/>
              <a:t>) and replicate means of +</a:t>
            </a:r>
            <a:r>
              <a:rPr lang="en-US" sz="1300" dirty="0" err="1" smtClean="0"/>
              <a:t>eqbrn</a:t>
            </a:r>
            <a:r>
              <a:rPr lang="en-US" sz="1300" dirty="0" smtClean="0"/>
              <a:t> (5min </a:t>
            </a:r>
            <a:r>
              <a:rPr lang="en-US" sz="1300" dirty="0" err="1" smtClean="0"/>
              <a:t>eqbrn</a:t>
            </a:r>
            <a:r>
              <a:rPr lang="en-US" sz="1300" dirty="0" smtClean="0"/>
              <a:t> and 30min </a:t>
            </a:r>
            <a:r>
              <a:rPr lang="en-US" sz="1300" dirty="0" err="1" smtClean="0"/>
              <a:t>eqbrn</a:t>
            </a:r>
            <a:r>
              <a:rPr lang="en-US" sz="1300" dirty="0" smtClean="0"/>
              <a:t> </a:t>
            </a:r>
            <a:r>
              <a:rPr lang="en-US" sz="1300" dirty="0" err="1" smtClean="0"/>
              <a:t>expts</a:t>
            </a:r>
            <a:r>
              <a:rPr lang="en-US" sz="1300" dirty="0" smtClean="0"/>
              <a:t>) were taken as individual data points and a single plot for - </a:t>
            </a:r>
            <a:r>
              <a:rPr lang="en-US" sz="1300" dirty="0" err="1" smtClean="0"/>
              <a:t>eqbrn</a:t>
            </a:r>
            <a:r>
              <a:rPr lang="en-US" sz="1300" dirty="0" smtClean="0"/>
              <a:t> and +</a:t>
            </a:r>
            <a:r>
              <a:rPr lang="en-US" sz="1300" dirty="0" err="1" smtClean="0"/>
              <a:t>eqbrn</a:t>
            </a:r>
            <a:r>
              <a:rPr lang="en-US" sz="1300" dirty="0" smtClean="0"/>
              <a:t> created (slide 17).</a:t>
            </a:r>
          </a:p>
          <a:p>
            <a:pPr algn="just"/>
            <a:r>
              <a:rPr lang="en-US" sz="1300" dirty="0" smtClean="0"/>
              <a:t>In all conditions tested so far (including results on slide 14), reactions without equilibration show higher initial activity.</a:t>
            </a:r>
          </a:p>
          <a:p>
            <a:pPr lvl="1" algn="just"/>
            <a:r>
              <a:rPr lang="en-US" sz="1300" dirty="0" smtClean="0"/>
              <a:t>Should we conclude that equilibration is extremely fast and eliminate this pre-incubation step from the assay?</a:t>
            </a:r>
          </a:p>
          <a:p>
            <a:pPr algn="just"/>
            <a:r>
              <a:rPr lang="en-US" sz="1300" b="1" u="sng" dirty="0" smtClean="0"/>
              <a:t>NOTE: </a:t>
            </a:r>
            <a:r>
              <a:rPr lang="en-US" sz="1300" dirty="0" smtClean="0"/>
              <a:t>Compared to previously conducted assays, </a:t>
            </a:r>
          </a:p>
          <a:p>
            <a:pPr lvl="1" algn="just"/>
            <a:r>
              <a:rPr lang="en-US" sz="1300" dirty="0" smtClean="0"/>
              <a:t>there is a slight difference in the actual handling of reactions in the current assay set, since + and – </a:t>
            </a:r>
            <a:r>
              <a:rPr lang="en-US" sz="1300" dirty="0" err="1" smtClean="0"/>
              <a:t>eqbrn</a:t>
            </a:r>
            <a:r>
              <a:rPr lang="en-US" sz="1300" dirty="0" smtClean="0"/>
              <a:t> reactions are being treated simultaneously. This could lead to differences. Can be controlled for by </a:t>
            </a:r>
          </a:p>
          <a:p>
            <a:pPr lvl="2" algn="just"/>
            <a:r>
              <a:rPr lang="en-US" sz="1300" dirty="0" smtClean="0"/>
              <a:t>setting up +</a:t>
            </a:r>
            <a:r>
              <a:rPr lang="en-US" sz="1300" dirty="0" err="1" smtClean="0"/>
              <a:t>eqbrn</a:t>
            </a:r>
            <a:r>
              <a:rPr lang="en-US" sz="1300" dirty="0" smtClean="0"/>
              <a:t> and –</a:t>
            </a:r>
            <a:r>
              <a:rPr lang="en-US" sz="1300" dirty="0" err="1" smtClean="0"/>
              <a:t>eqbrn</a:t>
            </a:r>
            <a:r>
              <a:rPr lang="en-US" sz="1300" dirty="0" smtClean="0"/>
              <a:t> reactions separately.</a:t>
            </a:r>
          </a:p>
          <a:p>
            <a:pPr lvl="1" algn="just"/>
            <a:r>
              <a:rPr lang="en-US" sz="1300" dirty="0" smtClean="0"/>
              <a:t>the assays of the current set appear to have a slightly higher background (0min –</a:t>
            </a:r>
            <a:r>
              <a:rPr lang="en-US" sz="1300" dirty="0" err="1" smtClean="0"/>
              <a:t>taq</a:t>
            </a:r>
            <a:r>
              <a:rPr lang="en-US" sz="1300" dirty="0" smtClean="0"/>
              <a:t> RFU), which needs to be resolved. </a:t>
            </a:r>
          </a:p>
          <a:p>
            <a:pPr lvl="2" algn="just"/>
            <a:r>
              <a:rPr lang="en-US" sz="1300" dirty="0" smtClean="0"/>
              <a:t>each time point can have its own no </a:t>
            </a:r>
            <a:r>
              <a:rPr lang="en-US" sz="1300" dirty="0" err="1" smtClean="0"/>
              <a:t>taq</a:t>
            </a:r>
            <a:r>
              <a:rPr lang="en-US" sz="1300" dirty="0" smtClean="0"/>
              <a:t> ctrl, this should ensure tighter control of background RFU.</a:t>
            </a:r>
          </a:p>
          <a:p>
            <a:pPr lvl="1" algn="just"/>
            <a:r>
              <a:rPr lang="en-US" sz="1300" dirty="0" smtClean="0"/>
              <a:t>early time points of the assays of the current set are not as accurate as seen before and need to be eliminated during curve fitting</a:t>
            </a:r>
          </a:p>
          <a:p>
            <a:pPr lvl="2" algn="just"/>
            <a:r>
              <a:rPr lang="en-US" sz="1300" dirty="0" smtClean="0"/>
              <a:t>could be explained by the lower enzyme concentration</a:t>
            </a:r>
          </a:p>
          <a:p>
            <a:pPr lvl="2" algn="just"/>
            <a:endParaRPr lang="en-US" sz="1300" dirty="0" smtClean="0"/>
          </a:p>
          <a:p>
            <a:pPr algn="just"/>
            <a:endParaRPr lang="en-US" sz="1300" dirty="0"/>
          </a:p>
        </p:txBody>
      </p:sp>
      <p:sp>
        <p:nvSpPr>
          <p:cNvPr id="5" name="Slide Number Placeholder 4"/>
          <p:cNvSpPr>
            <a:spLocks noGrp="1"/>
          </p:cNvSpPr>
          <p:nvPr>
            <p:ph type="sldNum" sz="quarter" idx="12"/>
          </p:nvPr>
        </p:nvSpPr>
        <p:spPr/>
        <p:txBody>
          <a:bodyPr/>
          <a:lstStyle/>
          <a:p>
            <a:fld id="{2309D8EA-C950-4620-942E-B4E3258EFE7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measured at 60</a:t>
            </a:r>
            <a:r>
              <a:rPr lang="en-US" sz="1600" baseline="30000" dirty="0" smtClean="0"/>
              <a:t>o</a:t>
            </a:r>
            <a:r>
              <a:rPr lang="en-US" sz="1600" dirty="0" smtClean="0"/>
              <a:t>C over 10mins</a:t>
            </a:r>
            <a:br>
              <a:rPr lang="en-US" sz="1600" dirty="0" smtClean="0"/>
            </a:br>
            <a:r>
              <a:rPr lang="en-US" sz="1600" dirty="0" smtClean="0"/>
              <a:t>20nM Template and 0.02nM </a:t>
            </a:r>
            <a:r>
              <a:rPr lang="en-US" sz="1600" dirty="0" err="1" smtClean="0"/>
              <a:t>Taq</a:t>
            </a:r>
            <a:r>
              <a:rPr lang="en-US" sz="1600" dirty="0" smtClean="0"/>
              <a:t> in a 20ul reaction:</a:t>
            </a:r>
            <a:br>
              <a:rPr lang="en-US" sz="1600" dirty="0" smtClean="0"/>
            </a:br>
            <a:r>
              <a:rPr lang="en-US" sz="1600" dirty="0" smtClean="0"/>
              <a:t>Comparison of 30min equilibration of </a:t>
            </a:r>
            <a:r>
              <a:rPr lang="en-US" sz="1600" dirty="0" err="1" smtClean="0"/>
              <a:t>Taq</a:t>
            </a:r>
            <a:r>
              <a:rPr lang="en-US" sz="1600" dirty="0" smtClean="0"/>
              <a:t> Polymerase with the primed template at 60</a:t>
            </a:r>
            <a:r>
              <a:rPr lang="en-US" sz="1600" baseline="30000" dirty="0" smtClean="0"/>
              <a:t>o</a:t>
            </a:r>
            <a:r>
              <a:rPr lang="en-US" sz="1600" dirty="0" smtClean="0"/>
              <a:t>C </a:t>
            </a:r>
            <a:br>
              <a:rPr lang="en-US" sz="1600" dirty="0" smtClean="0"/>
            </a:br>
            <a:r>
              <a:rPr lang="en-US" sz="1600" dirty="0" smtClean="0"/>
              <a:t>with no equilibration</a:t>
            </a:r>
            <a:endParaRPr lang="en-US" sz="1600" dirty="0"/>
          </a:p>
        </p:txBody>
      </p:sp>
      <p:pic>
        <p:nvPicPr>
          <p:cNvPr id="1026" name="Picture 2"/>
          <p:cNvPicPr preferRelativeResize="0">
            <a:picLocks noChangeArrowheads="1"/>
          </p:cNvPicPr>
          <p:nvPr/>
        </p:nvPicPr>
        <p:blipFill>
          <a:blip r:embed="rId2" cstate="print"/>
          <a:srcRect t="21355"/>
          <a:stretch>
            <a:fillRect/>
          </a:stretch>
        </p:blipFill>
        <p:spPr bwMode="auto">
          <a:xfrm>
            <a:off x="191724" y="1221660"/>
            <a:ext cx="5413248" cy="4828032"/>
          </a:xfrm>
          <a:prstGeom prst="rect">
            <a:avLst/>
          </a:prstGeom>
          <a:noFill/>
          <a:ln w="9525">
            <a:solidFill>
              <a:schemeClr val="tx1"/>
            </a:solidFill>
            <a:miter lim="800000"/>
            <a:headEnd/>
            <a:tailEnd/>
          </a:ln>
        </p:spPr>
      </p:pic>
      <p:pic>
        <p:nvPicPr>
          <p:cNvPr id="1027" name="Picture 3"/>
          <p:cNvPicPr preferRelativeResize="0">
            <a:picLocks noChangeArrowheads="1"/>
          </p:cNvPicPr>
          <p:nvPr/>
        </p:nvPicPr>
        <p:blipFill>
          <a:blip r:embed="rId3" cstate="print"/>
          <a:srcRect l="677" t="22998" r="9029" b="14579"/>
          <a:stretch>
            <a:fillRect/>
          </a:stretch>
        </p:blipFill>
        <p:spPr bwMode="auto">
          <a:xfrm>
            <a:off x="5759244" y="1221660"/>
            <a:ext cx="3044952" cy="2377440"/>
          </a:xfrm>
          <a:prstGeom prst="rect">
            <a:avLst/>
          </a:prstGeom>
          <a:noFill/>
          <a:ln w="9525">
            <a:solidFill>
              <a:schemeClr val="tx1"/>
            </a:solidFill>
            <a:miter lim="800000"/>
            <a:headEnd/>
            <a:tailEnd/>
          </a:ln>
        </p:spPr>
      </p:pic>
      <p:sp>
        <p:nvSpPr>
          <p:cNvPr id="7" name="TextBox 6"/>
          <p:cNvSpPr txBox="1"/>
          <p:nvPr/>
        </p:nvSpPr>
        <p:spPr>
          <a:xfrm>
            <a:off x="4920" y="6017485"/>
            <a:ext cx="9139080" cy="830997"/>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at 60</a:t>
            </a:r>
            <a:r>
              <a:rPr lang="en-US" sz="1200" baseline="30000" dirty="0" smtClean="0"/>
              <a:t>o</a:t>
            </a:r>
            <a:r>
              <a:rPr lang="en-US" sz="1200" dirty="0" smtClean="0"/>
              <a:t>C. Reactions with a pre-incubation at 60</a:t>
            </a:r>
            <a:r>
              <a:rPr lang="en-US" sz="1200" baseline="30000" dirty="0" smtClean="0"/>
              <a:t>o</a:t>
            </a:r>
            <a:r>
              <a:rPr lang="en-US" sz="1200" dirty="0" smtClean="0"/>
              <a:t>C/ 30mins for equilibration of </a:t>
            </a:r>
            <a:r>
              <a:rPr lang="en-US" sz="1200" dirty="0" err="1" smtClean="0"/>
              <a:t>Taq</a:t>
            </a:r>
            <a:r>
              <a:rPr lang="en-US" sz="1200" dirty="0" smtClean="0"/>
              <a:t> polymerase with the primed-template are compared with reactions with no pre-incubation. This was done because comparison of 5min </a:t>
            </a:r>
            <a:r>
              <a:rPr lang="en-US" sz="1200" dirty="0" err="1" smtClean="0"/>
              <a:t>eqbrn</a:t>
            </a:r>
            <a:r>
              <a:rPr lang="en-US" sz="1200" dirty="0" smtClean="0"/>
              <a:t> with no </a:t>
            </a:r>
            <a:r>
              <a:rPr lang="en-US" sz="1200" dirty="0" err="1" smtClean="0"/>
              <a:t>eqbrn</a:t>
            </a:r>
            <a:r>
              <a:rPr lang="en-US" sz="1200" dirty="0" smtClean="0"/>
              <a:t> appeared error-prone. </a:t>
            </a:r>
          </a:p>
          <a:p>
            <a:pPr algn="just"/>
            <a:r>
              <a:rPr lang="en-US" sz="1200" b="1" u="sng" dirty="0" smtClean="0"/>
              <a:t>No equilibration reactions again appear to have higher initial reaction rate than reactions equilibrated for 30mins.</a:t>
            </a:r>
            <a:endParaRPr lang="en-US" sz="1200" b="1" u="sng" dirty="0"/>
          </a:p>
        </p:txBody>
      </p:sp>
      <p:sp>
        <p:nvSpPr>
          <p:cNvPr id="8" name="Slide Number Placeholder 7"/>
          <p:cNvSpPr>
            <a:spLocks noGrp="1"/>
          </p:cNvSpPr>
          <p:nvPr>
            <p:ph type="sldNum" sz="quarter" idx="12"/>
          </p:nvPr>
        </p:nvSpPr>
        <p:spPr/>
        <p:txBody>
          <a:bodyPr/>
          <a:lstStyle/>
          <a:p>
            <a:fld id="{2309D8EA-C950-4620-942E-B4E3258EFE7C}"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No equilibration reactions from slides 12 and 14 plotted together </a:t>
            </a:r>
            <a:br>
              <a:rPr lang="en-US" sz="1600" dirty="0" smtClean="0"/>
            </a:br>
            <a:r>
              <a:rPr lang="en-US" sz="1600" u="sng" dirty="0" smtClean="0"/>
              <a:t>Show same initial rate of activity</a:t>
            </a:r>
          </a:p>
        </p:txBody>
      </p:sp>
      <p:sp>
        <p:nvSpPr>
          <p:cNvPr id="4" name="TextBox 3"/>
          <p:cNvSpPr txBox="1"/>
          <p:nvPr/>
        </p:nvSpPr>
        <p:spPr>
          <a:xfrm>
            <a:off x="152400" y="5552772"/>
            <a:ext cx="8839200" cy="830997"/>
          </a:xfrm>
          <a:prstGeom prst="rect">
            <a:avLst/>
          </a:prstGeom>
          <a:noFill/>
        </p:spPr>
        <p:txBody>
          <a:bodyPr wrap="square" rtlCol="0">
            <a:spAutoFit/>
          </a:bodyPr>
          <a:lstStyle/>
          <a:p>
            <a:pPr algn="just"/>
            <a:r>
              <a:rPr lang="en-US" sz="1200" dirty="0" smtClean="0"/>
              <a:t>Curves do not superimpose on each other, however,  calculated initial reaction  rates for both curves are same. </a:t>
            </a:r>
          </a:p>
          <a:p>
            <a:pPr algn="just"/>
            <a:r>
              <a:rPr lang="en-US" sz="1200" dirty="0" smtClean="0"/>
              <a:t>Bear in mind that these are (so far single-instance) experiments from different days. Also, given the small range, differences appear magnified. Please note RFU values (these are means of the 3 replicates set up in each experiment).</a:t>
            </a:r>
          </a:p>
          <a:p>
            <a:pPr algn="just"/>
            <a:r>
              <a:rPr lang="en-US" sz="1200" dirty="0" smtClean="0"/>
              <a:t>These curves were plotted together to understand day-to-day variations for the same set of test conditions. </a:t>
            </a:r>
            <a:endParaRPr lang="en-US" sz="1200" dirty="0"/>
          </a:p>
        </p:txBody>
      </p:sp>
      <p:graphicFrame>
        <p:nvGraphicFramePr>
          <p:cNvPr id="5" name="Table 4"/>
          <p:cNvGraphicFramePr>
            <a:graphicFrameLocks noGrp="1"/>
          </p:cNvGraphicFramePr>
          <p:nvPr/>
        </p:nvGraphicFramePr>
        <p:xfrm>
          <a:off x="5527675" y="1865569"/>
          <a:ext cx="2865120" cy="2834640"/>
        </p:xfrm>
        <a:graphic>
          <a:graphicData uri="http://schemas.openxmlformats.org/drawingml/2006/table">
            <a:tbl>
              <a:tblPr firstRow="1" bandRow="1">
                <a:tableStyleId>{5C22544A-7EE6-4342-B048-85BDC9FD1C3A}</a:tableStyleId>
              </a:tblPr>
              <a:tblGrid>
                <a:gridCol w="762000"/>
                <a:gridCol w="1051560"/>
                <a:gridCol w="1051560"/>
              </a:tblGrid>
              <a:tr h="365760">
                <a:tc>
                  <a:txBody>
                    <a:bodyPr/>
                    <a:lstStyle/>
                    <a:p>
                      <a:pPr algn="ctr" fontAlgn="ctr"/>
                      <a:r>
                        <a:rPr lang="en-US" sz="1000" u="none" strike="noStrike" dirty="0" err="1"/>
                        <a:t>Mins</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(-30min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(-5min </a:t>
                      </a:r>
                      <a:r>
                        <a:rPr lang="en-US" sz="1000" u="none" strike="noStrike" dirty="0" err="1" smtClean="0"/>
                        <a:t>eqbrn</a:t>
                      </a:r>
                      <a:r>
                        <a:rPr lang="en-US" sz="1000" u="none" strike="noStrike" dirty="0" smtClean="0"/>
                        <a:t>)</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1.81</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1.72</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5.00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1.89</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1.51</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2.00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1.47</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1.34</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1.41</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0.83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1.19</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0.66</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0.50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0.33</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1.14</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0.91</a:t>
                      </a:r>
                      <a:endParaRPr lang="en-US" sz="1000" b="0" i="0" u="none" strike="noStrike" dirty="0">
                        <a:solidFill>
                          <a:srgbClr val="000000"/>
                        </a:solidFill>
                        <a:latin typeface="Arial"/>
                      </a:endParaRPr>
                    </a:p>
                  </a:txBody>
                  <a:tcPr marL="8121" marR="8121" marT="8121" marB="0" anchor="ctr"/>
                </a:tc>
              </a:tr>
            </a:tbl>
          </a:graphicData>
        </a:graphic>
      </p:graphicFrame>
      <p:sp>
        <p:nvSpPr>
          <p:cNvPr id="6" name="Slide Number Placeholder 5"/>
          <p:cNvSpPr>
            <a:spLocks noGrp="1"/>
          </p:cNvSpPr>
          <p:nvPr>
            <p:ph type="sldNum" sz="quarter" idx="12"/>
          </p:nvPr>
        </p:nvSpPr>
        <p:spPr/>
        <p:txBody>
          <a:bodyPr/>
          <a:lstStyle/>
          <a:p>
            <a:fld id="{2309D8EA-C950-4620-942E-B4E3258EFE7C}" type="slidenum">
              <a:rPr lang="en-US" smtClean="0"/>
              <a:pPr/>
              <a:t>15</a:t>
            </a:fld>
            <a:endParaRPr lang="en-US"/>
          </a:p>
        </p:txBody>
      </p:sp>
      <p:pic>
        <p:nvPicPr>
          <p:cNvPr id="2051" name="Picture 3"/>
          <p:cNvPicPr>
            <a:picLocks noChangeAspect="1" noChangeArrowheads="1"/>
          </p:cNvPicPr>
          <p:nvPr/>
        </p:nvPicPr>
        <p:blipFill>
          <a:blip r:embed="rId2" cstate="print"/>
          <a:srcRect t="10025"/>
          <a:stretch>
            <a:fillRect/>
          </a:stretch>
        </p:blipFill>
        <p:spPr bwMode="auto">
          <a:xfrm>
            <a:off x="796925" y="1573152"/>
            <a:ext cx="3933825" cy="3419475"/>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Reactions with equilibration (5min-slide 12 and 30min-slide 14) plotted together </a:t>
            </a:r>
            <a:br>
              <a:rPr lang="en-US" sz="1600" dirty="0" smtClean="0"/>
            </a:br>
            <a:r>
              <a:rPr lang="en-US" sz="1600" u="sng" dirty="0" smtClean="0"/>
              <a:t>Equilibration for 5min/ 30min results in the same level of activity</a:t>
            </a:r>
          </a:p>
        </p:txBody>
      </p:sp>
      <p:sp>
        <p:nvSpPr>
          <p:cNvPr id="5" name="Slide Number Placeholder 4"/>
          <p:cNvSpPr>
            <a:spLocks noGrp="1"/>
          </p:cNvSpPr>
          <p:nvPr>
            <p:ph type="sldNum" sz="quarter" idx="12"/>
          </p:nvPr>
        </p:nvSpPr>
        <p:spPr/>
        <p:txBody>
          <a:bodyPr/>
          <a:lstStyle/>
          <a:p>
            <a:fld id="{2309D8EA-C950-4620-942E-B4E3258EFE7C}" type="slidenum">
              <a:rPr lang="en-US" smtClean="0"/>
              <a:pPr/>
              <a:t>16</a:t>
            </a:fld>
            <a:endParaRPr lang="en-US"/>
          </a:p>
        </p:txBody>
      </p:sp>
      <p:pic>
        <p:nvPicPr>
          <p:cNvPr id="28675" name="Picture 3"/>
          <p:cNvPicPr>
            <a:picLocks noChangeAspect="1" noChangeArrowheads="1"/>
          </p:cNvPicPr>
          <p:nvPr/>
        </p:nvPicPr>
        <p:blipFill>
          <a:blip r:embed="rId2" cstate="print"/>
          <a:srcRect t="9828"/>
          <a:stretch>
            <a:fillRect/>
          </a:stretch>
        </p:blipFill>
        <p:spPr bwMode="auto">
          <a:xfrm>
            <a:off x="794893" y="1681163"/>
            <a:ext cx="3933825" cy="3495675"/>
          </a:xfrm>
          <a:prstGeom prst="rect">
            <a:avLst/>
          </a:prstGeom>
          <a:noFill/>
          <a:ln w="9525">
            <a:solidFill>
              <a:schemeClr val="tx1"/>
            </a:solidFill>
            <a:miter lim="800000"/>
            <a:headEnd/>
            <a:tailEnd/>
          </a:ln>
        </p:spPr>
      </p:pic>
      <p:graphicFrame>
        <p:nvGraphicFramePr>
          <p:cNvPr id="7" name="Table 6"/>
          <p:cNvGraphicFramePr>
            <a:graphicFrameLocks noGrp="1"/>
          </p:cNvGraphicFramePr>
          <p:nvPr/>
        </p:nvGraphicFramePr>
        <p:xfrm>
          <a:off x="5523611" y="2011680"/>
          <a:ext cx="2862072" cy="2834640"/>
        </p:xfrm>
        <a:graphic>
          <a:graphicData uri="http://schemas.openxmlformats.org/drawingml/2006/table">
            <a:tbl>
              <a:tblPr firstRow="1" bandRow="1">
                <a:tableStyleId>{5C22544A-7EE6-4342-B048-85BDC9FD1C3A}</a:tableStyleId>
              </a:tblPr>
              <a:tblGrid>
                <a:gridCol w="758952"/>
                <a:gridCol w="1051560"/>
                <a:gridCol w="1051560"/>
              </a:tblGrid>
              <a:tr h="365760">
                <a:tc>
                  <a:txBody>
                    <a:bodyPr/>
                    <a:lstStyle/>
                    <a:p>
                      <a:pPr algn="ctr" fontAlgn="ctr"/>
                      <a:r>
                        <a:rPr lang="en-US" sz="1000" u="none" strike="noStrike" dirty="0" err="1"/>
                        <a:t>Mins</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(+30min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Mean (</a:t>
                      </a:r>
                    </a:p>
                    <a:p>
                      <a:pPr algn="ctr" fontAlgn="ctr"/>
                      <a:r>
                        <a:rPr lang="en-US" sz="1000" u="none" strike="noStrike" dirty="0" smtClean="0"/>
                        <a:t>+5min </a:t>
                      </a:r>
                      <a:r>
                        <a:rPr lang="en-US" sz="1000" u="none" strike="noStrike" dirty="0" err="1" smtClean="0"/>
                        <a:t>eqbrn</a:t>
                      </a:r>
                      <a:r>
                        <a:rPr lang="en-US" sz="1000" u="none" strike="noStrike" baseline="0" dirty="0" smtClean="0"/>
                        <a:t> rpt)</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1.56</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1.71</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5.00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1.63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1.50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2.00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a:t>1.25</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dirty="0" smtClean="0"/>
                        <a:t>1.23</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1.18</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0.83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1.21</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1.20</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0.66</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0.50</a:t>
                      </a:r>
                      <a:endParaRPr lang="en-US" sz="1000" b="0" i="0" u="none" strike="noStrike" dirty="0">
                        <a:solidFill>
                          <a:srgbClr val="000000"/>
                        </a:solidFill>
                        <a:latin typeface="Arial"/>
                      </a:endParaRPr>
                    </a:p>
                  </a:txBody>
                  <a:tcPr marL="8121" marR="8121" marT="8121" marB="0" anchor="ctr"/>
                </a:tc>
                <a:tc>
                  <a:txBody>
                    <a:bodyPr/>
                    <a:lstStyle/>
                    <a:p>
                      <a:pPr algn="ctr" fontAlgn="ctr"/>
                      <a:endParaRPr lang="en-US" sz="1000" b="0" i="0" u="none" strike="noStrike">
                        <a:solidFill>
                          <a:srgbClr val="000000"/>
                        </a:solidFill>
                        <a:latin typeface="Arial"/>
                      </a:endParaRPr>
                    </a:p>
                  </a:txBody>
                  <a:tcPr marL="8121" marR="8121" marT="8121" marB="0" anchor="ctr"/>
                </a:tc>
                <a:tc>
                  <a:txBody>
                    <a:bodyPr/>
                    <a:lstStyle/>
                    <a:p>
                      <a:pPr algn="ctr" fontAlgn="ctr"/>
                      <a:endParaRPr lang="en-US" sz="1000" b="0" i="0" u="none" strike="noStrike" dirty="0">
                        <a:solidFill>
                          <a:srgbClr val="000000"/>
                        </a:solidFill>
                        <a:latin typeface="Calibri"/>
                      </a:endParaRPr>
                    </a:p>
                  </a:txBody>
                  <a:tcPr marL="8121" marR="8121" marT="8121" marB="0" anchor="ctr"/>
                </a:tc>
              </a:tr>
              <a:tr h="274320">
                <a:tc>
                  <a:txBody>
                    <a:bodyPr/>
                    <a:lstStyle/>
                    <a:p>
                      <a:pPr algn="ctr" fontAlgn="ctr"/>
                      <a:r>
                        <a:rPr lang="en-US" sz="1000" u="none" strike="noStrike" dirty="0"/>
                        <a:t>0.33</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1.21</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1.26</a:t>
                      </a:r>
                      <a:endParaRPr lang="en-US" sz="1000" b="0" i="0" u="none" strike="noStrike" dirty="0">
                        <a:solidFill>
                          <a:srgbClr val="000000"/>
                        </a:solidFill>
                        <a:latin typeface="Arial"/>
                      </a:endParaRPr>
                    </a:p>
                  </a:txBody>
                  <a:tcPr marL="8121" marR="8121" marT="8121" marB="0" anchor="ctr"/>
                </a:tc>
              </a:tr>
              <a:tr h="274320">
                <a:tc>
                  <a:txBody>
                    <a:bodyPr/>
                    <a:lstStyle/>
                    <a:p>
                      <a:pPr algn="ctr" fontAlgn="ctr"/>
                      <a:r>
                        <a:rPr lang="en-US" sz="1000" u="none" strike="noStrike" dirty="0"/>
                        <a:t>0.00</a:t>
                      </a:r>
                      <a:endParaRPr lang="en-US" sz="1000" b="0" i="0" u="none" strike="noStrike" dirty="0">
                        <a:solidFill>
                          <a:srgbClr val="000000"/>
                        </a:solidFill>
                        <a:latin typeface="Arial"/>
                      </a:endParaRPr>
                    </a:p>
                  </a:txBody>
                  <a:tcPr marL="8121" marR="8121" marT="8121" marB="0" anchor="ctr"/>
                </a:tc>
                <a:tc>
                  <a:txBody>
                    <a:bodyPr/>
                    <a:lstStyle/>
                    <a:p>
                      <a:pPr algn="ctr" fontAlgn="ctr"/>
                      <a:r>
                        <a:rPr lang="en-US" sz="1000" u="none" strike="noStrike"/>
                        <a:t>1.07</a:t>
                      </a:r>
                      <a:endParaRPr lang="en-US" sz="1000" b="0" i="0" u="none" strike="noStrike">
                        <a:solidFill>
                          <a:srgbClr val="000000"/>
                        </a:solidFill>
                        <a:latin typeface="Arial"/>
                      </a:endParaRPr>
                    </a:p>
                  </a:txBody>
                  <a:tcPr marL="8121" marR="8121" marT="8121" marB="0" anchor="ctr"/>
                </a:tc>
                <a:tc>
                  <a:txBody>
                    <a:bodyPr/>
                    <a:lstStyle/>
                    <a:p>
                      <a:pPr algn="ctr" fontAlgn="ctr"/>
                      <a:r>
                        <a:rPr lang="en-US" sz="1000" u="none" strike="noStrike" dirty="0"/>
                        <a:t>0.78</a:t>
                      </a:r>
                      <a:endParaRPr lang="en-US" sz="1000" b="0" i="0" u="none" strike="noStrike" dirty="0">
                        <a:solidFill>
                          <a:srgbClr val="000000"/>
                        </a:solidFill>
                        <a:latin typeface="Arial"/>
                      </a:endParaRPr>
                    </a:p>
                  </a:txBody>
                  <a:tcPr marL="8121" marR="8121" marT="8121" marB="0" anchor="ctr"/>
                </a:tc>
              </a:tr>
            </a:tbl>
          </a:graphicData>
        </a:graphic>
      </p:graphicFrame>
      <p:sp>
        <p:nvSpPr>
          <p:cNvPr id="8" name="TextBox 7"/>
          <p:cNvSpPr txBox="1"/>
          <p:nvPr/>
        </p:nvSpPr>
        <p:spPr>
          <a:xfrm>
            <a:off x="0" y="5715000"/>
            <a:ext cx="8839200" cy="461665"/>
          </a:xfrm>
          <a:prstGeom prst="rect">
            <a:avLst/>
          </a:prstGeom>
          <a:noFill/>
        </p:spPr>
        <p:txBody>
          <a:bodyPr wrap="square" rtlCol="0">
            <a:spAutoFit/>
          </a:bodyPr>
          <a:lstStyle/>
          <a:p>
            <a:pPr algn="just"/>
            <a:r>
              <a:rPr lang="en-US" sz="1200" dirty="0" smtClean="0"/>
              <a:t>Curves almost superimpose on each other, thus 5/ 30min </a:t>
            </a:r>
            <a:r>
              <a:rPr lang="en-US" sz="1200" dirty="0" err="1" smtClean="0"/>
              <a:t>eqbrn</a:t>
            </a:r>
            <a:r>
              <a:rPr lang="en-US" sz="1200" dirty="0" smtClean="0"/>
              <a:t> does not seem to affect initial rate of activity. Bear in mind, given the small range, differences appear magnified. Please note RFU values (these are means of the 3 replicates set up in each experiment).</a:t>
            </a:r>
            <a:endParaRPr lang="en-US"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smtClean="0"/>
              <a:t>Taq</a:t>
            </a:r>
            <a:r>
              <a:rPr lang="en-US" sz="1600" dirty="0" smtClean="0"/>
              <a:t> Polymerase Activity at 60</a:t>
            </a:r>
            <a:r>
              <a:rPr lang="en-US" sz="1600" baseline="30000" dirty="0" smtClean="0"/>
              <a:t>o</a:t>
            </a:r>
            <a:r>
              <a:rPr lang="en-US" sz="1600" dirty="0" smtClean="0"/>
              <a:t>C:</a:t>
            </a:r>
            <a:br>
              <a:rPr lang="en-US" sz="1600" dirty="0" smtClean="0"/>
            </a:br>
            <a:r>
              <a:rPr lang="en-US" sz="1600" dirty="0" smtClean="0"/>
              <a:t>Summary of +equilibration and –equilibration assays</a:t>
            </a:r>
          </a:p>
        </p:txBody>
      </p:sp>
      <p:sp>
        <p:nvSpPr>
          <p:cNvPr id="3" name="Slide Number Placeholder 2"/>
          <p:cNvSpPr>
            <a:spLocks noGrp="1"/>
          </p:cNvSpPr>
          <p:nvPr>
            <p:ph type="sldNum" sz="quarter" idx="12"/>
          </p:nvPr>
        </p:nvSpPr>
        <p:spPr/>
        <p:txBody>
          <a:bodyPr/>
          <a:lstStyle/>
          <a:p>
            <a:fld id="{2309D8EA-C950-4620-942E-B4E3258EFE7C}" type="slidenum">
              <a:rPr lang="en-US" smtClean="0"/>
              <a:pPr/>
              <a:t>17</a:t>
            </a:fld>
            <a:endParaRPr lang="en-US"/>
          </a:p>
        </p:txBody>
      </p:sp>
      <p:sp>
        <p:nvSpPr>
          <p:cNvPr id="5" name="TextBox 4"/>
          <p:cNvSpPr txBox="1"/>
          <p:nvPr/>
        </p:nvSpPr>
        <p:spPr>
          <a:xfrm>
            <a:off x="152400" y="5715000"/>
            <a:ext cx="8839200" cy="646331"/>
          </a:xfrm>
          <a:prstGeom prst="rect">
            <a:avLst/>
          </a:prstGeom>
          <a:noFill/>
        </p:spPr>
        <p:txBody>
          <a:bodyPr wrap="square" rtlCol="0">
            <a:spAutoFit/>
          </a:bodyPr>
          <a:lstStyle/>
          <a:p>
            <a:pPr algn="just"/>
            <a:r>
              <a:rPr lang="en-US" sz="1200" dirty="0" smtClean="0"/>
              <a:t>Since activities for +</a:t>
            </a:r>
            <a:r>
              <a:rPr lang="en-US" sz="1200" dirty="0" err="1" smtClean="0"/>
              <a:t>eqbrn</a:t>
            </a:r>
            <a:r>
              <a:rPr lang="en-US" sz="1200" dirty="0" smtClean="0"/>
              <a:t> and - </a:t>
            </a:r>
            <a:r>
              <a:rPr lang="en-US" sz="1200" dirty="0" err="1" smtClean="0"/>
              <a:t>eqbrn</a:t>
            </a:r>
            <a:r>
              <a:rPr lang="en-US" sz="1200" dirty="0" smtClean="0"/>
              <a:t> states in the two 60</a:t>
            </a:r>
            <a:r>
              <a:rPr lang="en-US" sz="1200" baseline="30000" dirty="0" smtClean="0"/>
              <a:t>o</a:t>
            </a:r>
            <a:r>
              <a:rPr lang="en-US" sz="1200" dirty="0" smtClean="0"/>
              <a:t>C </a:t>
            </a:r>
            <a:r>
              <a:rPr lang="en-US" sz="1200" dirty="0" err="1" smtClean="0"/>
              <a:t>expts</a:t>
            </a:r>
            <a:r>
              <a:rPr lang="en-US" sz="1200" dirty="0" smtClean="0"/>
              <a:t> were similar, mean RFUs of the two experiments have been plotted. As expected, no </a:t>
            </a:r>
            <a:r>
              <a:rPr lang="en-US" sz="1200" dirty="0" err="1" smtClean="0"/>
              <a:t>eqbrn</a:t>
            </a:r>
            <a:r>
              <a:rPr lang="en-US" sz="1200" dirty="0" smtClean="0"/>
              <a:t> rate is higher than +</a:t>
            </a:r>
            <a:r>
              <a:rPr lang="en-US" sz="1200" dirty="0" err="1" smtClean="0"/>
              <a:t>eqbrn</a:t>
            </a:r>
            <a:r>
              <a:rPr lang="en-US" sz="1200" dirty="0" smtClean="0"/>
              <a:t>.  Although curve-fitting is tolerable (R square= ~0.8), the net RFU change is too small for this activity assay to be reliable.</a:t>
            </a:r>
            <a:endParaRPr lang="en-US" sz="1200" dirty="0"/>
          </a:p>
        </p:txBody>
      </p:sp>
      <p:pic>
        <p:nvPicPr>
          <p:cNvPr id="1026" name="Picture 2"/>
          <p:cNvPicPr>
            <a:picLocks noChangeAspect="1" noChangeArrowheads="1"/>
          </p:cNvPicPr>
          <p:nvPr/>
        </p:nvPicPr>
        <p:blipFill>
          <a:blip r:embed="rId2" cstate="print"/>
          <a:srcRect t="9682"/>
          <a:stretch>
            <a:fillRect/>
          </a:stretch>
        </p:blipFill>
        <p:spPr bwMode="auto">
          <a:xfrm>
            <a:off x="2015014" y="1114098"/>
            <a:ext cx="5113973" cy="4216228"/>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Comparisons of previous extension assays (0.36nM </a:t>
            </a:r>
            <a:r>
              <a:rPr lang="en-US" sz="1600" dirty="0" err="1" smtClean="0"/>
              <a:t>Taq</a:t>
            </a:r>
            <a:r>
              <a:rPr lang="en-US" sz="1600" dirty="0" smtClean="0"/>
              <a:t> no equilibration) </a:t>
            </a:r>
            <a:br>
              <a:rPr lang="en-US" sz="1600" dirty="0" smtClean="0"/>
            </a:br>
            <a:r>
              <a:rPr lang="en-US" sz="1600" dirty="0" smtClean="0"/>
              <a:t>with the current assay set (0.02nM </a:t>
            </a:r>
            <a:r>
              <a:rPr lang="en-US" sz="1600" dirty="0" err="1" smtClean="0"/>
              <a:t>Taq</a:t>
            </a:r>
            <a:r>
              <a:rPr lang="en-US" sz="1600" dirty="0" smtClean="0"/>
              <a:t> no equilibration reactions) </a:t>
            </a:r>
          </a:p>
        </p:txBody>
      </p:sp>
      <p:sp>
        <p:nvSpPr>
          <p:cNvPr id="3" name="Slide Number Placeholder 2"/>
          <p:cNvSpPr>
            <a:spLocks noGrp="1"/>
          </p:cNvSpPr>
          <p:nvPr>
            <p:ph type="sldNum" sz="quarter" idx="12"/>
          </p:nvPr>
        </p:nvSpPr>
        <p:spPr/>
        <p:txBody>
          <a:bodyPr/>
          <a:lstStyle/>
          <a:p>
            <a:fld id="{2309D8EA-C950-4620-942E-B4E3258EFE7C}" type="slidenum">
              <a:rPr lang="en-US" smtClean="0"/>
              <a:pPr/>
              <a:t>18</a:t>
            </a:fld>
            <a:endParaRPr lang="en-US"/>
          </a:p>
        </p:txBody>
      </p:sp>
      <p:graphicFrame>
        <p:nvGraphicFramePr>
          <p:cNvPr id="5" name="Table 4"/>
          <p:cNvGraphicFramePr>
            <a:graphicFrameLocks noGrp="1"/>
          </p:cNvGraphicFramePr>
          <p:nvPr/>
        </p:nvGraphicFramePr>
        <p:xfrm>
          <a:off x="176976" y="3886200"/>
          <a:ext cx="6284507" cy="2743200"/>
        </p:xfrm>
        <a:graphic>
          <a:graphicData uri="http://schemas.openxmlformats.org/drawingml/2006/table">
            <a:tbl>
              <a:tblPr firstRow="1" bandRow="1">
                <a:tableStyleId>{5C22544A-7EE6-4342-B048-85BDC9FD1C3A}</a:tableStyleId>
              </a:tblPr>
              <a:tblGrid>
                <a:gridCol w="468923"/>
                <a:gridCol w="484632"/>
                <a:gridCol w="484632"/>
                <a:gridCol w="484632"/>
                <a:gridCol w="484632"/>
                <a:gridCol w="484632"/>
                <a:gridCol w="484632"/>
                <a:gridCol w="484632"/>
                <a:gridCol w="484632"/>
                <a:gridCol w="484632"/>
                <a:gridCol w="484632"/>
                <a:gridCol w="484632"/>
                <a:gridCol w="484632"/>
              </a:tblGrid>
              <a:tr h="274320">
                <a:tc rowSpan="2">
                  <a:txBody>
                    <a:bodyPr/>
                    <a:lstStyle/>
                    <a:p>
                      <a:pPr algn="ctr" fontAlgn="ctr"/>
                      <a:r>
                        <a:rPr lang="en-US" sz="1000" u="none" strike="noStrike" dirty="0"/>
                        <a:t>Time</a:t>
                      </a:r>
                      <a:endParaRPr lang="en-US" sz="1000" b="0" i="0" u="none" strike="noStrike" dirty="0">
                        <a:solidFill>
                          <a:srgbClr val="000000"/>
                        </a:solidFill>
                        <a:latin typeface="Arial"/>
                      </a:endParaRPr>
                    </a:p>
                  </a:txBody>
                  <a:tcPr marL="7327" marR="7327" marT="7327" marB="0" anchor="ctr"/>
                </a:tc>
                <a:tc gridSpan="4">
                  <a:txBody>
                    <a:bodyPr/>
                    <a:lstStyle/>
                    <a:p>
                      <a:pPr algn="ctr" fontAlgn="ctr"/>
                      <a:r>
                        <a:rPr lang="es-ES" sz="1000" u="none" strike="noStrike" dirty="0"/>
                        <a:t>NMP-No </a:t>
                      </a:r>
                      <a:r>
                        <a:rPr lang="es-ES" sz="1000" u="none" strike="noStrike" dirty="0" err="1"/>
                        <a:t>solvt</a:t>
                      </a:r>
                      <a:r>
                        <a:rPr lang="es-ES" sz="1000" u="none" strike="noStrike" dirty="0"/>
                        <a:t> </a:t>
                      </a:r>
                      <a:r>
                        <a:rPr lang="es-ES" sz="1000" u="none" strike="noStrike" dirty="0" err="1"/>
                        <a:t>expt</a:t>
                      </a:r>
                      <a:r>
                        <a:rPr lang="es-ES" sz="1000" u="none" strike="noStrike" dirty="0"/>
                        <a:t> Oct'12 </a:t>
                      </a:r>
                      <a:r>
                        <a:rPr lang="es-ES" sz="1000" u="none" strike="noStrike" dirty="0" smtClean="0"/>
                        <a:t>60</a:t>
                      </a:r>
                      <a:r>
                        <a:rPr lang="es-ES" sz="1000" u="none" strike="noStrike" baseline="30000" dirty="0" smtClean="0"/>
                        <a:t>o</a:t>
                      </a:r>
                      <a:r>
                        <a:rPr lang="es-ES" sz="1000" u="none" strike="noStrike" dirty="0" smtClean="0"/>
                        <a:t>C</a:t>
                      </a:r>
                      <a:endParaRPr lang="es-E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dirty="0"/>
                        <a:t>No </a:t>
                      </a:r>
                      <a:r>
                        <a:rPr lang="en-US" sz="1000" u="none" strike="noStrike" dirty="0" err="1"/>
                        <a:t>solvt</a:t>
                      </a:r>
                      <a:r>
                        <a:rPr lang="en-US" sz="1000" u="none" strike="noStrike" dirty="0"/>
                        <a:t> </a:t>
                      </a:r>
                      <a:r>
                        <a:rPr lang="en-US" sz="1000" u="none" strike="noStrike" dirty="0" err="1"/>
                        <a:t>expt</a:t>
                      </a:r>
                      <a:r>
                        <a:rPr lang="en-US" sz="1000" u="none" strike="noStrike" dirty="0"/>
                        <a:t> Mar'12 </a:t>
                      </a:r>
                      <a:r>
                        <a:rPr lang="en-US" sz="1000" u="none" strike="noStrike" dirty="0" smtClean="0"/>
                        <a:t>65</a:t>
                      </a:r>
                      <a:r>
                        <a:rPr lang="en-US" sz="1000" u="none" strike="noStrike" baseline="30000" dirty="0" smtClean="0"/>
                        <a:t>o</a:t>
                      </a:r>
                      <a:r>
                        <a:rPr lang="en-US" sz="1000" u="none" strike="noStrike" dirty="0" smtClean="0"/>
                        <a:t>C</a:t>
                      </a:r>
                      <a:endParaRPr lang="en-U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dirty="0" smtClean="0"/>
                        <a:t>No </a:t>
                      </a:r>
                      <a:r>
                        <a:rPr lang="en-US" sz="1000" u="none" strike="noStrike" dirty="0" err="1"/>
                        <a:t>solvt</a:t>
                      </a:r>
                      <a:r>
                        <a:rPr lang="en-US" sz="1000" u="none" strike="noStrike" dirty="0"/>
                        <a:t> </a:t>
                      </a:r>
                      <a:r>
                        <a:rPr lang="en-US" sz="1000" u="none" strike="noStrike" dirty="0" err="1"/>
                        <a:t>expt</a:t>
                      </a:r>
                      <a:r>
                        <a:rPr lang="en-US" sz="1000" u="none" strike="noStrike" dirty="0"/>
                        <a:t> for </a:t>
                      </a:r>
                      <a:r>
                        <a:rPr lang="en-US" sz="1000" u="none" strike="noStrike" dirty="0" err="1"/>
                        <a:t>eqbrn</a:t>
                      </a:r>
                      <a:r>
                        <a:rPr lang="en-US" sz="1000" u="none" strike="noStrike" dirty="0"/>
                        <a:t> </a:t>
                      </a:r>
                      <a:r>
                        <a:rPr lang="en-US" sz="1000" u="none" strike="noStrike" dirty="0" smtClean="0"/>
                        <a:t>Apr'13 60</a:t>
                      </a:r>
                      <a:r>
                        <a:rPr lang="en-US" sz="1000" u="none" strike="noStrike" baseline="30000" dirty="0" smtClean="0"/>
                        <a:t>o</a:t>
                      </a:r>
                      <a:r>
                        <a:rPr lang="en-US" sz="1000" u="none" strike="noStrike" dirty="0" smtClean="0"/>
                        <a:t>C</a:t>
                      </a:r>
                      <a:endParaRPr lang="en-US" sz="1000" b="0" i="0" u="none" strike="noStrike" dirty="0">
                        <a:solidFill>
                          <a:srgbClr val="000000"/>
                        </a:solidFill>
                        <a:latin typeface="Arial"/>
                      </a:endParaRPr>
                    </a:p>
                  </a:txBody>
                  <a:tcPr marL="7327" marR="7327" marT="7327"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74320">
                <a:tc vMerge="1">
                  <a:txBody>
                    <a:bodyPr/>
                    <a:lstStyle/>
                    <a:p>
                      <a:endParaRPr lang="en-US"/>
                    </a:p>
                  </a:txBody>
                  <a:tcPr/>
                </a:tc>
                <a:tc>
                  <a:txBody>
                    <a:bodyPr/>
                    <a:lstStyle/>
                    <a:p>
                      <a:pPr algn="ctr" fontAlgn="ctr"/>
                      <a:r>
                        <a:rPr lang="en-US" sz="1000" u="none" strike="noStrike"/>
                        <a:t>Rep 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Rep 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Rep 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Mean</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Rep 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Rep 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Mean</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Rep 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Rep 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Mean</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dirty="0"/>
                        <a:t>10.0</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2.98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2.50</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2.88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2.79</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2.82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3.28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3.42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3.17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1.72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1.82</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5.0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2.65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3.66</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4.18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3.58</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3.81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1.79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1.51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1.73</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2.0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1.72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1.82</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2.88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3.17</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2.93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1.47</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a:t>1.46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1.34</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1.42</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1.5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1.66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2.74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2.90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2.69</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1.0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2.45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2.22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2.32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1.43</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1.35</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1.40</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0.8</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1.35</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1.19</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1.27</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2.11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1.88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1.94</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0.7</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0.5</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1.08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1.54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1.61</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1.43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1.33</a:t>
                      </a:r>
                      <a:endParaRPr lang="en-US" sz="1000" b="0" i="0" u="none" strike="noStrike" dirty="0">
                        <a:solidFill>
                          <a:srgbClr val="000000"/>
                        </a:solidFill>
                        <a:latin typeface="Arial"/>
                      </a:endParaRPr>
                    </a:p>
                  </a:txBody>
                  <a:tcPr marL="7327" marR="7327" marT="7327" marB="0" anchor="ctr"/>
                </a:tc>
              </a:tr>
              <a:tr h="182880">
                <a:tc>
                  <a:txBody>
                    <a:bodyPr/>
                    <a:lstStyle/>
                    <a:p>
                      <a:pPr algn="ctr" fontAlgn="ctr"/>
                      <a:r>
                        <a:rPr lang="en-US" sz="1000" u="none" strike="noStrike"/>
                        <a:t>0.3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1.38</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1.36</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Arial"/>
                      </a:endParaRPr>
                    </a:p>
                  </a:txBody>
                  <a:tcPr marL="7327" marR="7327" marT="7327" marB="0" anchor="ctr"/>
                </a:tc>
                <a:tc>
                  <a:txBody>
                    <a:bodyPr/>
                    <a:lstStyle/>
                    <a:p>
                      <a:pPr algn="ctr" fontAlgn="ctr"/>
                      <a:endParaRPr lang="en-US" sz="1000" b="0" i="0" u="none" strike="noStrike" dirty="0">
                        <a:solidFill>
                          <a:srgbClr val="000000"/>
                        </a:solidFill>
                        <a:latin typeface="Calibri"/>
                      </a:endParaRPr>
                    </a:p>
                  </a:txBody>
                  <a:tcPr marL="7327" marR="7327" marT="7327" marB="0" anchor="ctr"/>
                </a:tc>
              </a:tr>
              <a:tr h="182880">
                <a:tc>
                  <a:txBody>
                    <a:bodyPr/>
                    <a:lstStyle/>
                    <a:p>
                      <a:pPr algn="ctr" fontAlgn="ctr"/>
                      <a:r>
                        <a:rPr lang="en-US" sz="1000" u="none" strike="noStrike"/>
                        <a:t>0.0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0.57</a:t>
                      </a:r>
                      <a:endParaRPr lang="en-US" sz="1000" b="0" i="0" u="none" strike="noStrike">
                        <a:solidFill>
                          <a:srgbClr val="000000"/>
                        </a:solidFill>
                        <a:latin typeface="Arial"/>
                      </a:endParaRPr>
                    </a:p>
                  </a:txBody>
                  <a:tcPr marL="7327" marR="7327" marT="7327" marB="0" anchor="ctr"/>
                </a:tc>
                <a:tc>
                  <a:txBody>
                    <a:bodyPr/>
                    <a:lstStyle/>
                    <a:p>
                      <a:pPr algn="ctr" fontAlgn="ct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0.63</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0.62</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0.70</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0.67</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0.66</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1.14</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a:t>1.29</a:t>
                      </a:r>
                      <a:endParaRPr lang="en-US" sz="1000" b="0" i="0" u="none" strike="noStrike">
                        <a:solidFill>
                          <a:srgbClr val="000000"/>
                        </a:solidFill>
                        <a:latin typeface="Arial"/>
                      </a:endParaRPr>
                    </a:p>
                  </a:txBody>
                  <a:tcPr marL="7327" marR="7327" marT="7327" marB="0" anchor="ctr"/>
                </a:tc>
                <a:tc>
                  <a:txBody>
                    <a:bodyPr/>
                    <a:lstStyle/>
                    <a:p>
                      <a:pPr algn="ctr" fontAlgn="ctr"/>
                      <a:r>
                        <a:rPr lang="en-US" sz="1000" u="none" strike="noStrike" dirty="0"/>
                        <a:t>0.91</a:t>
                      </a:r>
                      <a:endParaRPr lang="en-US" sz="1000" b="0" i="0" u="none" strike="noStrike" dirty="0">
                        <a:solidFill>
                          <a:srgbClr val="000000"/>
                        </a:solidFill>
                        <a:latin typeface="Arial"/>
                      </a:endParaRPr>
                    </a:p>
                  </a:txBody>
                  <a:tcPr marL="7327" marR="7327" marT="7327" marB="0" anchor="ctr"/>
                </a:tc>
                <a:tc>
                  <a:txBody>
                    <a:bodyPr/>
                    <a:lstStyle/>
                    <a:p>
                      <a:pPr algn="ctr" fontAlgn="ctr"/>
                      <a:r>
                        <a:rPr lang="en-US" sz="1000" u="none" strike="noStrike" dirty="0"/>
                        <a:t>1.11</a:t>
                      </a:r>
                      <a:endParaRPr lang="en-US" sz="1000" b="0" i="0" u="none" strike="noStrike" dirty="0">
                        <a:solidFill>
                          <a:srgbClr val="000000"/>
                        </a:solidFill>
                        <a:latin typeface="Arial"/>
                      </a:endParaRPr>
                    </a:p>
                  </a:txBody>
                  <a:tcPr marL="7327" marR="7327" marT="7327" marB="0" anchor="ctr"/>
                </a:tc>
              </a:tr>
            </a:tbl>
          </a:graphicData>
        </a:graphic>
      </p:graphicFrame>
      <p:pic>
        <p:nvPicPr>
          <p:cNvPr id="30723" name="Picture 3"/>
          <p:cNvPicPr>
            <a:picLocks noChangeAspect="1" noChangeArrowheads="1"/>
          </p:cNvPicPr>
          <p:nvPr/>
        </p:nvPicPr>
        <p:blipFill>
          <a:blip r:embed="rId2" cstate="print"/>
          <a:srcRect t="12579"/>
          <a:stretch>
            <a:fillRect/>
          </a:stretch>
        </p:blipFill>
        <p:spPr bwMode="auto">
          <a:xfrm>
            <a:off x="176976" y="1047144"/>
            <a:ext cx="5886450" cy="2647950"/>
          </a:xfrm>
          <a:prstGeom prst="rect">
            <a:avLst/>
          </a:prstGeom>
          <a:noFill/>
          <a:ln w="9525">
            <a:noFill/>
            <a:miter lim="800000"/>
            <a:headEnd/>
            <a:tailEnd/>
          </a:ln>
        </p:spPr>
      </p:pic>
      <p:sp>
        <p:nvSpPr>
          <p:cNvPr id="7" name="TextBox 6"/>
          <p:cNvSpPr txBox="1"/>
          <p:nvPr/>
        </p:nvSpPr>
        <p:spPr>
          <a:xfrm>
            <a:off x="6629400" y="1371600"/>
            <a:ext cx="2209800" cy="2492990"/>
          </a:xfrm>
          <a:prstGeom prst="rect">
            <a:avLst/>
          </a:prstGeom>
          <a:noFill/>
        </p:spPr>
        <p:txBody>
          <a:bodyPr wrap="square" rtlCol="0">
            <a:spAutoFit/>
          </a:bodyPr>
          <a:lstStyle/>
          <a:p>
            <a:pPr algn="just"/>
            <a:r>
              <a:rPr lang="en-US" sz="1200" dirty="0" smtClean="0"/>
              <a:t>The net gain is RFU is much smaller in the current assay set. (This also magnifies the variation in replicates, particularly when viewed individually rather than in comparison with other test conditions.)</a:t>
            </a:r>
          </a:p>
          <a:p>
            <a:pPr algn="just"/>
            <a:r>
              <a:rPr lang="en-US" sz="1200" dirty="0" smtClean="0"/>
              <a:t>As can be seen here the slightly higher background RFU could be tolerated (or may not be significant) if the net RFU gain was higher.</a:t>
            </a:r>
            <a:endParaRPr lang="en-US" sz="1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smtClean="0"/>
              <a:t>Update 050713</a:t>
            </a:r>
          </a:p>
        </p:txBody>
      </p:sp>
      <p:sp>
        <p:nvSpPr>
          <p:cNvPr id="3" name="Slide Number Placeholder 2"/>
          <p:cNvSpPr>
            <a:spLocks noGrp="1"/>
          </p:cNvSpPr>
          <p:nvPr>
            <p:ph type="sldNum" sz="quarter" idx="12"/>
          </p:nvPr>
        </p:nvSpPr>
        <p:spPr/>
        <p:txBody>
          <a:bodyPr/>
          <a:lstStyle/>
          <a:p>
            <a:fld id="{2309D8EA-C950-4620-942E-B4E3258EFE7C}" type="slidenum">
              <a:rPr lang="en-US" smtClean="0"/>
              <a:pPr/>
              <a:t>19</a:t>
            </a:fld>
            <a:endParaRPr lang="en-US"/>
          </a:p>
        </p:txBody>
      </p:sp>
      <p:sp>
        <p:nvSpPr>
          <p:cNvPr id="5" name="Content Placeholder 2"/>
          <p:cNvSpPr txBox="1">
            <a:spLocks/>
          </p:cNvSpPr>
          <p:nvPr/>
        </p:nvSpPr>
        <p:spPr>
          <a:xfrm>
            <a:off x="457200" y="1600200"/>
            <a:ext cx="8229600" cy="4525963"/>
          </a:xfrm>
          <a:prstGeom prst="rect">
            <a:avLst/>
          </a:prstGeom>
        </p:spPr>
        <p:txBody>
          <a:bodyPr>
            <a:normAutofit/>
          </a:bodyPr>
          <a:lstStyle/>
          <a:p>
            <a:pPr marL="342900" marR="0" lvl="0" indent="-342900" algn="just" defTabSz="914400" rtl="0" eaLnBrk="1" fontAlgn="auto" latinLnBrk="0" hangingPunct="1">
              <a:lnSpc>
                <a:spcPct val="100000"/>
              </a:lnSpc>
              <a:spcBef>
                <a:spcPts val="336"/>
              </a:spcBef>
              <a:spcAft>
                <a:spcPts val="0"/>
              </a:spcAft>
              <a:buClrTx/>
              <a:buSzTx/>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Based on recommendations of 050213:</a:t>
            </a:r>
          </a:p>
          <a:p>
            <a:pPr marL="342900" marR="0" lvl="0" indent="-342900" algn="just" defTabSz="914400" rtl="0" eaLnBrk="1" fontAlgn="auto" latinLnBrk="0" hangingPunct="1">
              <a:lnSpc>
                <a:spcPct val="100000"/>
              </a:lnSpc>
              <a:spcBef>
                <a:spcPts val="336"/>
              </a:spcBef>
              <a:spcAft>
                <a:spcPts val="0"/>
              </a:spcAft>
              <a:buClrTx/>
              <a:buSzTx/>
              <a:buFont typeface="Arial" pitchFamily="34" charset="0"/>
              <a:buChar char="•"/>
              <a:tabLst/>
              <a:defRPr/>
            </a:pPr>
            <a:endParaRPr kumimoji="0" lang="en-US" sz="1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+equilibration and –equilibration</a:t>
            </a:r>
            <a:r>
              <a:rPr kumimoji="0" lang="en-US" sz="1400" b="0" i="0" u="none" strike="noStrike" kern="1200" cap="none" spc="0" normalizeH="0" noProof="0" dirty="0" smtClean="0">
                <a:ln>
                  <a:noFill/>
                </a:ln>
                <a:solidFill>
                  <a:schemeClr val="tx1"/>
                </a:solidFill>
                <a:effectLst/>
                <a:uLnTx/>
                <a:uFillTx/>
                <a:latin typeface="+mn-lt"/>
                <a:ea typeface="+mn-ea"/>
                <a:cs typeface="+mn-cs"/>
              </a:rPr>
              <a:t> reactions were set up separately but from the same annealed template-primer master mix.</a:t>
            </a: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lang="en-US" sz="1400" baseline="0" dirty="0" smtClean="0"/>
              <a:t>Each time point had its own –</a:t>
            </a:r>
            <a:r>
              <a:rPr lang="en-US" sz="1400" baseline="0" dirty="0" err="1" smtClean="0"/>
              <a:t>taq</a:t>
            </a:r>
            <a:r>
              <a:rPr lang="en-US" sz="1400" baseline="0" dirty="0" smtClean="0"/>
              <a:t> control</a:t>
            </a: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kumimoji="0" lang="en-US" sz="1400" b="0" i="0" u="none" strike="noStrike" kern="1200" cap="none" spc="0" normalizeH="0" noProof="0" dirty="0" smtClean="0">
                <a:ln>
                  <a:noFill/>
                </a:ln>
                <a:solidFill>
                  <a:schemeClr val="tx1"/>
                </a:solidFill>
                <a:effectLst/>
                <a:uLnTx/>
                <a:uFillTx/>
                <a:latin typeface="+mn-lt"/>
                <a:ea typeface="+mn-ea"/>
                <a:cs typeface="+mn-cs"/>
              </a:rPr>
              <a:t>30min </a:t>
            </a:r>
            <a:r>
              <a:rPr kumimoji="0" lang="en-US" sz="1400" b="0" i="0" u="none" strike="noStrike" kern="1200" cap="none" spc="0" normalizeH="0" noProof="0" dirty="0" err="1" smtClean="0">
                <a:ln>
                  <a:noFill/>
                </a:ln>
                <a:solidFill>
                  <a:schemeClr val="tx1"/>
                </a:solidFill>
                <a:effectLst/>
                <a:uLnTx/>
                <a:uFillTx/>
                <a:latin typeface="+mn-lt"/>
                <a:ea typeface="+mn-ea"/>
                <a:cs typeface="+mn-cs"/>
              </a:rPr>
              <a:t>equilibartion</a:t>
            </a:r>
            <a:r>
              <a:rPr kumimoji="0" lang="en-US" sz="1400" b="0" i="0" u="none" strike="noStrike" kern="1200" cap="none" spc="0" normalizeH="0" noProof="0" dirty="0" smtClean="0">
                <a:ln>
                  <a:noFill/>
                </a:ln>
                <a:solidFill>
                  <a:schemeClr val="tx1"/>
                </a:solidFill>
                <a:effectLst/>
                <a:uLnTx/>
                <a:uFillTx/>
                <a:latin typeface="+mn-lt"/>
                <a:ea typeface="+mn-ea"/>
                <a:cs typeface="+mn-cs"/>
              </a:rPr>
              <a:t> and activity at 60</a:t>
            </a:r>
            <a:r>
              <a:rPr kumimoji="0" lang="en-US" sz="1400" b="0" i="0" u="none" strike="noStrike" kern="1200" cap="none" spc="0" normalizeH="0" baseline="30000" noProof="0" dirty="0" smtClean="0">
                <a:ln>
                  <a:noFill/>
                </a:ln>
                <a:solidFill>
                  <a:schemeClr val="tx1"/>
                </a:solidFill>
                <a:effectLst/>
                <a:uLnTx/>
                <a:uFillTx/>
                <a:latin typeface="+mn-lt"/>
                <a:ea typeface="+mn-ea"/>
                <a:cs typeface="+mn-cs"/>
              </a:rPr>
              <a:t>o</a:t>
            </a:r>
            <a:r>
              <a:rPr kumimoji="0" lang="en-US" sz="1400" b="0" i="0" u="none" strike="noStrike" kern="1200" cap="none" spc="0" normalizeH="0" noProof="0" dirty="0" smtClean="0">
                <a:ln>
                  <a:noFill/>
                </a:ln>
                <a:solidFill>
                  <a:schemeClr val="tx1"/>
                </a:solidFill>
                <a:effectLst/>
                <a:uLnTx/>
                <a:uFillTx/>
                <a:latin typeface="+mn-lt"/>
                <a:ea typeface="+mn-ea"/>
                <a:cs typeface="+mn-cs"/>
              </a:rPr>
              <a:t>C was performed.</a:t>
            </a: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lang="en-US" sz="1400" dirty="0" smtClean="0"/>
              <a:t>Since the net gain in RFU was very small with 20nM template:0.02nM </a:t>
            </a:r>
            <a:r>
              <a:rPr lang="en-US" sz="1400" dirty="0" err="1" smtClean="0"/>
              <a:t>Taq</a:t>
            </a:r>
            <a:r>
              <a:rPr lang="en-US" sz="1400" dirty="0" smtClean="0"/>
              <a:t> (as used so far), for the following assays, template has been increased to 200nM and </a:t>
            </a:r>
            <a:r>
              <a:rPr lang="en-US" sz="1400" dirty="0" err="1" smtClean="0"/>
              <a:t>Taq</a:t>
            </a:r>
            <a:r>
              <a:rPr lang="en-US" sz="1400" dirty="0" smtClean="0"/>
              <a:t> has been brought back to 0.36nM (</a:t>
            </a:r>
            <a:r>
              <a:rPr lang="en-US" sz="1400" dirty="0" err="1" smtClean="0"/>
              <a:t>template:taq</a:t>
            </a:r>
            <a:r>
              <a:rPr lang="en-US" sz="1400" dirty="0" smtClean="0"/>
              <a:t> ratio 555.55)</a:t>
            </a:r>
            <a:endParaRPr kumimoji="0" lang="en-US" sz="14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lang="en-US" sz="1400" baseline="0" dirty="0" smtClean="0"/>
              <a:t>See slides 20, 21 for raw data and slide 22 for processed data</a:t>
            </a: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kumimoji="0" lang="en-US" sz="1400" b="0" i="0" u="none" strike="noStrike" kern="1200" cap="none" spc="0" normalizeH="0" noProof="0" dirty="0" smtClean="0">
                <a:ln>
                  <a:noFill/>
                </a:ln>
                <a:solidFill>
                  <a:schemeClr val="tx1"/>
                </a:solidFill>
                <a:effectLst/>
                <a:uLnTx/>
                <a:uFillTx/>
                <a:latin typeface="+mn-lt"/>
                <a:ea typeface="+mn-ea"/>
                <a:cs typeface="+mn-cs"/>
              </a:rPr>
              <a:t>Although these reactions cannot be compared to previous assays of the current series (due to altered </a:t>
            </a:r>
            <a:r>
              <a:rPr kumimoji="0" lang="en-US" sz="1400" b="0" i="0" u="none" strike="noStrike" kern="1200" cap="none" spc="0" normalizeH="0" noProof="0" dirty="0" err="1" smtClean="0">
                <a:ln>
                  <a:noFill/>
                </a:ln>
                <a:solidFill>
                  <a:schemeClr val="tx1"/>
                </a:solidFill>
                <a:effectLst/>
                <a:uLnTx/>
                <a:uFillTx/>
                <a:latin typeface="+mn-lt"/>
                <a:ea typeface="+mn-ea"/>
                <a:cs typeface="+mn-cs"/>
              </a:rPr>
              <a:t>template:taq</a:t>
            </a:r>
            <a:r>
              <a:rPr kumimoji="0" lang="en-US" sz="1400" b="0" i="0" u="none" strike="noStrike" kern="1200" cap="none" spc="0" normalizeH="0" noProof="0" dirty="0" smtClean="0">
                <a:ln>
                  <a:noFill/>
                </a:ln>
                <a:solidFill>
                  <a:schemeClr val="tx1"/>
                </a:solidFill>
                <a:effectLst/>
                <a:uLnTx/>
                <a:uFillTx/>
                <a:latin typeface="+mn-lt"/>
                <a:ea typeface="+mn-ea"/>
                <a:cs typeface="+mn-cs"/>
              </a:rPr>
              <a:t> ratios), equilibrated reactions still show lower initial activity than non-equilibrated reactions.</a:t>
            </a:r>
          </a:p>
          <a:p>
            <a:pPr marL="342900" marR="0" lvl="0" indent="-342900" algn="just" defTabSz="914400" rtl="0" eaLnBrk="1" fontAlgn="auto" latinLnBrk="0" hangingPunct="1">
              <a:lnSpc>
                <a:spcPct val="100000"/>
              </a:lnSpc>
              <a:spcBef>
                <a:spcPts val="336"/>
              </a:spcBef>
              <a:spcAft>
                <a:spcPts val="600"/>
              </a:spcAft>
              <a:buClrTx/>
              <a:buSzTx/>
              <a:buFont typeface="Arial" pitchFamily="34" charset="0"/>
              <a:buChar char="•"/>
              <a:tabLst/>
              <a:defRPr/>
            </a:pPr>
            <a:r>
              <a:rPr lang="en-US" sz="1400" dirty="0" smtClean="0"/>
              <a:t>It is not possible to compare the non-equilibrated reactions in this </a:t>
            </a:r>
            <a:r>
              <a:rPr lang="en-US" sz="1400" dirty="0" err="1" smtClean="0"/>
              <a:t>assy</a:t>
            </a:r>
            <a:r>
              <a:rPr lang="en-US" sz="1400" dirty="0" smtClean="0"/>
              <a:t> with older assay results (March 2012 200nM/ 100ng template) because the previous assays were </a:t>
            </a:r>
            <a:r>
              <a:rPr lang="en-US" sz="1400" dirty="0" err="1" smtClean="0"/>
              <a:t>quantitated</a:t>
            </a:r>
            <a:r>
              <a:rPr lang="en-US" sz="1400" dirty="0" smtClean="0"/>
              <a:t> as 10ul aliquots of the 20ul reaction (and) without a plate adapter. However, net gain in RFU values seems to be in the same range.</a:t>
            </a:r>
            <a:endParaRPr kumimoji="0" lang="en-US" sz="1400" b="0" i="0" u="none" strike="noStrike" kern="1200" cap="none" spc="0" normalizeH="0" noProof="0" dirty="0" smtClean="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1</a:t>
            </a:r>
          </a:p>
        </p:txBody>
      </p:sp>
      <p:sp>
        <p:nvSpPr>
          <p:cNvPr id="6" name="Content Placeholder 5"/>
          <p:cNvSpPr>
            <a:spLocks noGrp="1"/>
          </p:cNvSpPr>
          <p:nvPr>
            <p:ph idx="1"/>
          </p:nvPr>
        </p:nvSpPr>
        <p:spPr>
          <a:xfrm>
            <a:off x="457200" y="1600200"/>
            <a:ext cx="8229600" cy="2666999"/>
          </a:xfrm>
        </p:spPr>
        <p:txBody>
          <a:bodyPr>
            <a:normAutofit/>
          </a:bodyPr>
          <a:lstStyle/>
          <a:p>
            <a:pPr lvl="0" algn="just">
              <a:spcAft>
                <a:spcPts val="1200"/>
              </a:spcAft>
              <a:buNone/>
            </a:pPr>
            <a:r>
              <a:rPr lang="en-US" sz="1400" b="1" dirty="0" smtClean="0"/>
              <a:t>	Preparation </a:t>
            </a:r>
            <a:r>
              <a:rPr lang="en-US" sz="1400" b="1" dirty="0"/>
              <a:t>of Template-Primer Mix (see Table 2 for details) :</a:t>
            </a:r>
            <a:endParaRPr lang="en-US" sz="1400" dirty="0"/>
          </a:p>
          <a:p>
            <a:pPr lvl="0" algn="just">
              <a:spcBef>
                <a:spcPts val="336"/>
              </a:spcBef>
            </a:pPr>
            <a:r>
              <a:rPr lang="en-US" sz="1500" dirty="0" smtClean="0"/>
              <a:t>The </a:t>
            </a:r>
            <a:r>
              <a:rPr lang="en-US" sz="1500" dirty="0"/>
              <a:t>single stranded 80-mer template, TAT2 and it 17-mer primer TAP1 </a:t>
            </a:r>
            <a:r>
              <a:rPr lang="en-US" sz="1500" dirty="0" smtClean="0"/>
              <a:t>were </a:t>
            </a:r>
            <a:r>
              <a:rPr lang="en-US" sz="1500" dirty="0"/>
              <a:t>mixed such that the primer </a:t>
            </a:r>
            <a:r>
              <a:rPr lang="en-US" sz="1500" dirty="0" smtClean="0"/>
              <a:t>was </a:t>
            </a:r>
            <a:r>
              <a:rPr lang="en-US" sz="1500" dirty="0"/>
              <a:t>present in a 7 molar excess (this is the molar ratio used in the previous study) in 1X </a:t>
            </a:r>
            <a:r>
              <a:rPr lang="en-US" sz="1500" i="1" dirty="0" err="1"/>
              <a:t>Taq</a:t>
            </a:r>
            <a:r>
              <a:rPr lang="en-US" sz="1500" dirty="0"/>
              <a:t> reaction buffer (20 </a:t>
            </a:r>
            <a:r>
              <a:rPr lang="en-US" sz="1500" dirty="0" err="1"/>
              <a:t>mM</a:t>
            </a:r>
            <a:r>
              <a:rPr lang="en-US" sz="1500" dirty="0"/>
              <a:t> </a:t>
            </a:r>
            <a:r>
              <a:rPr lang="en-US" sz="1500" dirty="0" err="1"/>
              <a:t>Tris-HCl</a:t>
            </a:r>
            <a:r>
              <a:rPr lang="en-US" sz="1500" dirty="0"/>
              <a:t>, 50 </a:t>
            </a:r>
            <a:r>
              <a:rPr lang="en-US" sz="1500" dirty="0" err="1"/>
              <a:t>mM</a:t>
            </a:r>
            <a:r>
              <a:rPr lang="en-US" sz="1500" dirty="0"/>
              <a:t> </a:t>
            </a:r>
            <a:r>
              <a:rPr lang="en-US" sz="1500" dirty="0" err="1"/>
              <a:t>KCl</a:t>
            </a:r>
            <a:r>
              <a:rPr lang="en-US" sz="1500" dirty="0"/>
              <a:t>) containing 2mM MgCl</a:t>
            </a:r>
            <a:r>
              <a:rPr lang="en-US" sz="1500" baseline="-25000" dirty="0"/>
              <a:t>2</a:t>
            </a:r>
            <a:r>
              <a:rPr lang="en-US" sz="1500" dirty="0"/>
              <a:t>. </a:t>
            </a:r>
          </a:p>
          <a:p>
            <a:pPr lvl="0" algn="just"/>
            <a:r>
              <a:rPr lang="en-US" sz="1400" dirty="0"/>
              <a:t>The holding and cooling steps for annealing </a:t>
            </a:r>
            <a:r>
              <a:rPr lang="en-US" sz="1400" dirty="0" smtClean="0"/>
              <a:t>were </a:t>
            </a:r>
            <a:r>
              <a:rPr lang="en-US" sz="1400" dirty="0"/>
              <a:t>as follows (as used in the previous study): hold </a:t>
            </a:r>
            <a:r>
              <a:rPr lang="en-US" sz="1400"/>
              <a:t>at </a:t>
            </a:r>
            <a:r>
              <a:rPr lang="en-US" sz="1400" smtClean="0"/>
              <a:t>95</a:t>
            </a:r>
            <a:r>
              <a:rPr lang="en-US" sz="1400" baseline="30000" smtClean="0"/>
              <a:t>o</a:t>
            </a:r>
            <a:r>
              <a:rPr lang="en-US" sz="1400" smtClean="0"/>
              <a:t>C </a:t>
            </a:r>
            <a:r>
              <a:rPr lang="en-US" sz="1400" dirty="0"/>
              <a:t>for 1.5 minute, cool </a:t>
            </a:r>
            <a:r>
              <a:rPr lang="en-US" sz="1400"/>
              <a:t>to </a:t>
            </a:r>
            <a:r>
              <a:rPr lang="en-US" sz="1400" smtClean="0"/>
              <a:t>75</a:t>
            </a:r>
            <a:r>
              <a:rPr lang="en-US" sz="1400" baseline="30000" smtClean="0"/>
              <a:t>o</a:t>
            </a:r>
            <a:r>
              <a:rPr lang="en-US" sz="1400" smtClean="0"/>
              <a:t>C </a:t>
            </a:r>
            <a:r>
              <a:rPr lang="en-US" sz="1400" dirty="0"/>
              <a:t>over 30 minutes, hold </a:t>
            </a:r>
            <a:r>
              <a:rPr lang="en-US" sz="1400"/>
              <a:t>at </a:t>
            </a:r>
            <a:r>
              <a:rPr lang="en-US" sz="1400" smtClean="0"/>
              <a:t>75</a:t>
            </a:r>
            <a:r>
              <a:rPr lang="en-US" sz="1400" baseline="30000" smtClean="0"/>
              <a:t>o</a:t>
            </a:r>
            <a:r>
              <a:rPr lang="en-US" sz="1400" smtClean="0"/>
              <a:t>C </a:t>
            </a:r>
            <a:r>
              <a:rPr lang="en-US" sz="1400" dirty="0"/>
              <a:t>for 5 minutes, cool </a:t>
            </a:r>
            <a:r>
              <a:rPr lang="en-US" sz="1400"/>
              <a:t>to </a:t>
            </a:r>
            <a:r>
              <a:rPr lang="en-US" sz="1400" smtClean="0"/>
              <a:t>70</a:t>
            </a:r>
            <a:r>
              <a:rPr lang="en-US" sz="1400" baseline="30000" smtClean="0"/>
              <a:t>o</a:t>
            </a:r>
            <a:r>
              <a:rPr lang="en-US" sz="1400" smtClean="0"/>
              <a:t>C </a:t>
            </a:r>
            <a:r>
              <a:rPr lang="en-US" sz="1400" dirty="0"/>
              <a:t>over 9 minutes, hold </a:t>
            </a:r>
            <a:r>
              <a:rPr lang="en-US" sz="1400"/>
              <a:t>at </a:t>
            </a:r>
            <a:r>
              <a:rPr lang="en-US" sz="1400" smtClean="0"/>
              <a:t>70</a:t>
            </a:r>
            <a:r>
              <a:rPr lang="en-US" sz="1400" baseline="30000" smtClean="0"/>
              <a:t>o</a:t>
            </a:r>
            <a:r>
              <a:rPr lang="en-US" sz="1400" smtClean="0"/>
              <a:t>C </a:t>
            </a:r>
            <a:r>
              <a:rPr lang="en-US" sz="1400" dirty="0"/>
              <a:t>for 5 minutes, cool </a:t>
            </a:r>
            <a:r>
              <a:rPr lang="en-US" sz="1400"/>
              <a:t>to </a:t>
            </a:r>
            <a:r>
              <a:rPr lang="en-US" sz="1400" smtClean="0"/>
              <a:t>45</a:t>
            </a:r>
            <a:r>
              <a:rPr lang="en-US" sz="1400" baseline="30000" smtClean="0"/>
              <a:t>o</a:t>
            </a:r>
            <a:r>
              <a:rPr lang="en-US" sz="1400" smtClean="0"/>
              <a:t>C </a:t>
            </a:r>
            <a:r>
              <a:rPr lang="en-US" sz="1400" dirty="0"/>
              <a:t>over 45 minutes and then to room temperature on the bench.  (The annealed primer-template complex mix is stored at room temperature for the duration of the assay for up to 24hrs. It is neither chilled nor frozen).  </a:t>
            </a:r>
          </a:p>
          <a:p>
            <a:pPr algn="just"/>
            <a:endParaRPr lang="en-US" sz="1400" dirty="0"/>
          </a:p>
        </p:txBody>
      </p:sp>
      <p:graphicFrame>
        <p:nvGraphicFramePr>
          <p:cNvPr id="7" name="Table 6"/>
          <p:cNvGraphicFramePr>
            <a:graphicFrameLocks noGrp="1"/>
          </p:cNvGraphicFramePr>
          <p:nvPr/>
        </p:nvGraphicFramePr>
        <p:xfrm>
          <a:off x="2438400" y="4419600"/>
          <a:ext cx="4267201" cy="1845564"/>
        </p:xfrm>
        <a:graphic>
          <a:graphicData uri="http://schemas.openxmlformats.org/drawingml/2006/table">
            <a:tbl>
              <a:tblPr/>
              <a:tblGrid>
                <a:gridCol w="1177159"/>
                <a:gridCol w="1912883"/>
                <a:gridCol w="1177159"/>
              </a:tblGrid>
              <a:tr h="0">
                <a:tc gridSpan="3">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2: Composition of the Template-Primer mix</a:t>
                      </a:r>
                      <a:endParaRPr lang="en-US" sz="14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r>
              <a:tr h="182880">
                <a:tc>
                  <a:txBody>
                    <a:bodyPr/>
                    <a:lstStyle/>
                    <a:p>
                      <a:pPr marL="0" marR="0" algn="l">
                        <a:lnSpc>
                          <a:spcPct val="115000"/>
                        </a:lnSpc>
                        <a:spcBef>
                          <a:spcPts val="0"/>
                        </a:spcBef>
                        <a:spcAft>
                          <a:spcPts val="0"/>
                        </a:spcAft>
                      </a:pPr>
                      <a:r>
                        <a:rPr lang="en-US" sz="1200" dirty="0">
                          <a:latin typeface="Calibri"/>
                          <a:ea typeface="Calibri"/>
                          <a:cs typeface="Times New Roman"/>
                        </a:rPr>
                        <a:t>Initial </a:t>
                      </a:r>
                      <a:r>
                        <a:rPr lang="en-US" sz="1200" dirty="0" err="1">
                          <a:latin typeface="Calibri"/>
                          <a:ea typeface="Calibri"/>
                          <a:cs typeface="Times New Roman"/>
                        </a:rPr>
                        <a:t>Conc</a:t>
                      </a:r>
                      <a:endParaRPr lang="en-US" sz="1200" dirty="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Reaction Component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a:latin typeface="Calibri"/>
                          <a:ea typeface="Calibri"/>
                          <a:cs typeface="Times New Roman"/>
                        </a:rPr>
                        <a:t>Final Conc</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Template (TAT2)</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algn="l">
                        <a:lnSpc>
                          <a:spcPct val="115000"/>
                        </a:lnSpc>
                      </a:pPr>
                      <a:endParaRPr lang="en-US" sz="120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Primer (TAP1)</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140nM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10X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a:latin typeface="Calibri"/>
                          <a:ea typeface="Calibri"/>
                          <a:cs typeface="Times New Roman"/>
                        </a:rPr>
                        <a:t>Taq Polymerase Buffer</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1X</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50mM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a:latin typeface="Calibri"/>
                          <a:ea typeface="Calibri"/>
                          <a:cs typeface="Times New Roman"/>
                        </a:rPr>
                        <a:t>MgCl</a:t>
                      </a:r>
                      <a:r>
                        <a:rPr lang="en-US" sz="1200" baseline="-25000">
                          <a:latin typeface="Calibri"/>
                          <a:ea typeface="Calibri"/>
                          <a:cs typeface="Times New Roman"/>
                        </a:rPr>
                        <a:t>2</a:t>
                      </a:r>
                      <a:endParaRPr lang="en-US" sz="1200">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ctr">
                        <a:lnSpc>
                          <a:spcPct val="115000"/>
                        </a:lnSpc>
                        <a:spcBef>
                          <a:spcPts val="0"/>
                        </a:spcBef>
                        <a:spcAft>
                          <a:spcPts val="0"/>
                        </a:spcAft>
                      </a:pPr>
                      <a:r>
                        <a:rPr lang="en-US" sz="1200" dirty="0">
                          <a:latin typeface="Calibri"/>
                          <a:ea typeface="Calibri"/>
                          <a:cs typeface="Times New Roman"/>
                        </a:rPr>
                        <a:t>2mM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bl>
          </a:graphicData>
        </a:graphic>
      </p:graphicFrame>
      <p:sp>
        <p:nvSpPr>
          <p:cNvPr id="8" name="Slide Number Placeholder 7"/>
          <p:cNvSpPr>
            <a:spLocks noGrp="1"/>
          </p:cNvSpPr>
          <p:nvPr>
            <p:ph type="sldNum" sz="quarter" idx="12"/>
          </p:nvPr>
        </p:nvSpPr>
        <p:spPr/>
        <p:txBody>
          <a:bodyPr/>
          <a:lstStyle/>
          <a:p>
            <a:fld id="{2309D8EA-C950-4620-942E-B4E3258EFE7C}"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1600" dirty="0" err="1" smtClean="0"/>
              <a:t>Taq</a:t>
            </a:r>
            <a:r>
              <a:rPr lang="en-US" sz="1600" dirty="0" smtClean="0"/>
              <a:t> Polymerase activity measured at 60</a:t>
            </a:r>
            <a:r>
              <a:rPr lang="en-US" sz="1600" baseline="30000" dirty="0" smtClean="0"/>
              <a:t>o</a:t>
            </a:r>
            <a:r>
              <a:rPr lang="en-US" sz="1600" dirty="0" smtClean="0"/>
              <a:t>C over 10mins</a:t>
            </a:r>
            <a:br>
              <a:rPr lang="en-US" sz="1600" dirty="0" smtClean="0"/>
            </a:br>
            <a:r>
              <a:rPr lang="en-US" sz="1400" dirty="0" smtClean="0"/>
              <a:t>200nM Template and 0.36nM </a:t>
            </a:r>
            <a:r>
              <a:rPr lang="en-US" sz="1400" dirty="0" err="1" smtClean="0"/>
              <a:t>Taq</a:t>
            </a:r>
            <a:r>
              <a:rPr lang="en-US" sz="1400" dirty="0" smtClean="0"/>
              <a:t> in a 20ul reaction:</a:t>
            </a:r>
            <a:br>
              <a:rPr lang="en-US" sz="1400" dirty="0" smtClean="0"/>
            </a:br>
            <a:r>
              <a:rPr lang="en-US" sz="1400" dirty="0" smtClean="0"/>
              <a:t>These reactions without equilibration.</a:t>
            </a:r>
            <a:br>
              <a:rPr lang="en-US" sz="1400" dirty="0" smtClean="0"/>
            </a:br>
            <a:r>
              <a:rPr lang="en-US" sz="1400" dirty="0" smtClean="0"/>
              <a:t>Each time point had a corresponding no </a:t>
            </a:r>
            <a:r>
              <a:rPr lang="en-US" sz="1400" dirty="0" err="1" smtClean="0"/>
              <a:t>taq</a:t>
            </a:r>
            <a:r>
              <a:rPr lang="en-US" sz="1400" dirty="0" smtClean="0"/>
              <a:t> control reaction</a:t>
            </a:r>
            <a:br>
              <a:rPr lang="en-US" sz="1400" dirty="0" smtClean="0"/>
            </a:br>
            <a:r>
              <a:rPr lang="en-US" sz="1400" dirty="0" smtClean="0"/>
              <a:t>The individual RFUs of +</a:t>
            </a:r>
            <a:r>
              <a:rPr lang="en-US" sz="1400" dirty="0" err="1" smtClean="0"/>
              <a:t>taq</a:t>
            </a:r>
            <a:r>
              <a:rPr lang="en-US" sz="1400" dirty="0" smtClean="0"/>
              <a:t> and -</a:t>
            </a:r>
            <a:r>
              <a:rPr lang="en-US" sz="1400" dirty="0" err="1" smtClean="0"/>
              <a:t>taq</a:t>
            </a:r>
            <a:r>
              <a:rPr lang="en-US" sz="1400" dirty="0" smtClean="0"/>
              <a:t> reactions were plotted and mean and SE calculated </a:t>
            </a:r>
            <a:br>
              <a:rPr lang="en-US" sz="1400" dirty="0" smtClean="0"/>
            </a:br>
            <a:endParaRPr lang="en-US" sz="1400" dirty="0"/>
          </a:p>
        </p:txBody>
      </p:sp>
      <p:sp>
        <p:nvSpPr>
          <p:cNvPr id="3" name="Slide Number Placeholder 2"/>
          <p:cNvSpPr>
            <a:spLocks noGrp="1"/>
          </p:cNvSpPr>
          <p:nvPr>
            <p:ph type="sldNum" sz="quarter" idx="12"/>
          </p:nvPr>
        </p:nvSpPr>
        <p:spPr/>
        <p:txBody>
          <a:bodyPr/>
          <a:lstStyle/>
          <a:p>
            <a:fld id="{2309D8EA-C950-4620-942E-B4E3258EFE7C}" type="slidenum">
              <a:rPr lang="en-US" smtClean="0"/>
              <a:pPr/>
              <a:t>20</a:t>
            </a:fld>
            <a:endParaRPr lang="en-US"/>
          </a:p>
        </p:txBody>
      </p:sp>
      <p:pic>
        <p:nvPicPr>
          <p:cNvPr id="1027" name="Picture 3"/>
          <p:cNvPicPr>
            <a:picLocks noChangeAspect="1" noChangeArrowheads="1"/>
          </p:cNvPicPr>
          <p:nvPr/>
        </p:nvPicPr>
        <p:blipFill>
          <a:blip r:embed="rId2" cstate="print"/>
          <a:srcRect l="12998" t="33636" r="6619"/>
          <a:stretch>
            <a:fillRect/>
          </a:stretch>
        </p:blipFill>
        <p:spPr bwMode="auto">
          <a:xfrm>
            <a:off x="2171700" y="4076700"/>
            <a:ext cx="4800600" cy="2781300"/>
          </a:xfrm>
          <a:prstGeom prst="rect">
            <a:avLst/>
          </a:prstGeom>
          <a:noFill/>
          <a:ln w="9525">
            <a:noFill/>
            <a:miter lim="800000"/>
            <a:headEnd/>
            <a:tailEnd/>
          </a:ln>
        </p:spPr>
      </p:pic>
      <p:graphicFrame>
        <p:nvGraphicFramePr>
          <p:cNvPr id="7" name="Table 6"/>
          <p:cNvGraphicFramePr>
            <a:graphicFrameLocks noGrp="1"/>
          </p:cNvGraphicFramePr>
          <p:nvPr/>
        </p:nvGraphicFramePr>
        <p:xfrm>
          <a:off x="1453896" y="1482216"/>
          <a:ext cx="6236208" cy="2789142"/>
        </p:xfrm>
        <a:graphic>
          <a:graphicData uri="http://schemas.openxmlformats.org/drawingml/2006/table">
            <a:tbl>
              <a:tblPr firstRow="1" bandRow="1">
                <a:tableStyleId>{5C22544A-7EE6-4342-B048-85BDC9FD1C3A}</a:tableStyleId>
              </a:tblPr>
              <a:tblGrid>
                <a:gridCol w="457200"/>
                <a:gridCol w="457200"/>
                <a:gridCol w="457200"/>
                <a:gridCol w="457200"/>
                <a:gridCol w="457200"/>
                <a:gridCol w="457200"/>
                <a:gridCol w="457200"/>
                <a:gridCol w="457200"/>
                <a:gridCol w="457200"/>
                <a:gridCol w="521208"/>
                <a:gridCol w="457200"/>
                <a:gridCol w="530352"/>
                <a:gridCol w="612648"/>
              </a:tblGrid>
              <a:tr h="265176">
                <a:tc>
                  <a:txBody>
                    <a:bodyPr/>
                    <a:lstStyle/>
                    <a:p>
                      <a:pPr algn="ctr" fontAlgn="b"/>
                      <a:r>
                        <a:rPr lang="en-US" sz="1000" u="none" strike="noStrike" dirty="0" smtClean="0">
                          <a:latin typeface="+mn-lt"/>
                        </a:rPr>
                        <a:t>A</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B</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C</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D</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E</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F</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G</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H</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I</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smtClean="0">
                          <a:latin typeface="+mn-lt"/>
                        </a:rPr>
                        <a:t>J</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K</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smtClean="0">
                          <a:latin typeface="+mn-lt"/>
                        </a:rPr>
                        <a:t>L</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smtClean="0">
                          <a:latin typeface="+mn-lt"/>
                        </a:rPr>
                        <a:t>M</a:t>
                      </a:r>
                      <a:endParaRPr lang="en-US" sz="1000" b="0" i="0" u="none" strike="noStrike" dirty="0">
                        <a:solidFill>
                          <a:srgbClr val="000000"/>
                        </a:solidFill>
                        <a:latin typeface="+mn-lt"/>
                      </a:endParaRPr>
                    </a:p>
                  </a:txBody>
                  <a:tcPr marL="6804" marR="6804" marT="6804" marB="0" anchor="ctr"/>
                </a:tc>
              </a:tr>
              <a:tr h="265176">
                <a:tc>
                  <a:txBody>
                    <a:bodyPr/>
                    <a:lstStyle/>
                    <a:p>
                      <a:pPr algn="ctr" fontAlgn="b"/>
                      <a:endParaRPr lang="en-US" sz="1000" b="0" i="0" u="none" strike="noStrike" dirty="0">
                        <a:solidFill>
                          <a:srgbClr val="000000"/>
                        </a:solidFill>
                        <a:latin typeface="+mn-lt"/>
                      </a:endParaRPr>
                    </a:p>
                  </a:txBody>
                  <a:tcPr marL="6804" marR="6804" marT="6804" marB="0" anchor="ctr"/>
                </a:tc>
                <a:tc gridSpan="4">
                  <a:txBody>
                    <a:bodyPr/>
                    <a:lstStyle/>
                    <a:p>
                      <a:pPr algn="ctr" fontAlgn="b"/>
                      <a:r>
                        <a:rPr lang="en-US" sz="1000" u="none" strike="noStrike" dirty="0">
                          <a:latin typeface="+mn-lt"/>
                        </a:rPr>
                        <a:t> + </a:t>
                      </a:r>
                      <a:r>
                        <a:rPr lang="en-US" sz="1000" u="none" strike="noStrike" dirty="0" err="1">
                          <a:latin typeface="+mn-lt"/>
                        </a:rPr>
                        <a:t>taq</a:t>
                      </a:r>
                      <a:endParaRPr lang="en-US" sz="1000" b="0" i="0" u="none" strike="noStrike" dirty="0">
                        <a:solidFill>
                          <a:srgbClr val="000000"/>
                        </a:solidFill>
                        <a:latin typeface="+mn-lt"/>
                      </a:endParaRPr>
                    </a:p>
                  </a:txBody>
                  <a:tcPr marL="6804" marR="6804" marT="6804"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000" u="none" strike="noStrike" dirty="0">
                          <a:latin typeface="+mn-lt"/>
                        </a:rPr>
                        <a:t> - </a:t>
                      </a:r>
                      <a:r>
                        <a:rPr lang="en-US" sz="1000" u="none" strike="noStrike" dirty="0" err="1">
                          <a:latin typeface="+mn-lt"/>
                        </a:rPr>
                        <a:t>taq</a:t>
                      </a:r>
                      <a:endParaRPr lang="en-US" sz="1000" b="0" i="0" u="none" strike="noStrike" dirty="0">
                        <a:solidFill>
                          <a:srgbClr val="000000"/>
                        </a:solidFill>
                        <a:latin typeface="+mn-lt"/>
                      </a:endParaRPr>
                    </a:p>
                  </a:txBody>
                  <a:tcPr marL="6804" marR="6804" marT="6804" marB="0" anchor="ct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000" u="none" strike="noStrike" dirty="0" err="1">
                          <a:latin typeface="+mn-lt"/>
                        </a:rPr>
                        <a:t>RFU</a:t>
                      </a:r>
                      <a:r>
                        <a:rPr lang="en-US" sz="1000" u="none" strike="noStrike" baseline="-25000" dirty="0" err="1">
                          <a:latin typeface="+mn-lt"/>
                        </a:rPr>
                        <a:t>+taq</a:t>
                      </a:r>
                      <a:r>
                        <a:rPr lang="en-US" sz="1000" u="none" strike="noStrike" baseline="-25000" dirty="0">
                          <a:latin typeface="+mn-lt"/>
                        </a:rPr>
                        <a:t>         </a:t>
                      </a:r>
                      <a:r>
                        <a:rPr lang="en-US" sz="1000" u="none" strike="noStrike" dirty="0">
                          <a:latin typeface="+mn-lt"/>
                        </a:rPr>
                        <a:t>- RFU</a:t>
                      </a:r>
                      <a:r>
                        <a:rPr lang="en-US" sz="1000" u="none" strike="noStrike" baseline="-25000" dirty="0">
                          <a:latin typeface="+mn-lt"/>
                        </a:rPr>
                        <a:t>-</a:t>
                      </a:r>
                      <a:r>
                        <a:rPr lang="en-US" sz="1000" u="none" strike="noStrike" baseline="-25000" dirty="0" err="1">
                          <a:latin typeface="+mn-lt"/>
                        </a:rPr>
                        <a:t>taq</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 </a:t>
                      </a:r>
                      <a:endParaRPr lang="en-US" sz="1000" b="0" i="0" u="none" strike="noStrike" dirty="0">
                        <a:solidFill>
                          <a:srgbClr val="000000"/>
                        </a:solidFill>
                        <a:latin typeface="+mn-lt"/>
                      </a:endParaRPr>
                    </a:p>
                  </a:txBody>
                  <a:tcPr marL="6804" marR="6804" marT="6804" marB="0" anchor="ctr"/>
                </a:tc>
                <a:tc rowSpan="2">
                  <a:txBody>
                    <a:bodyPr/>
                    <a:lstStyle/>
                    <a:p>
                      <a:pPr algn="ctr" fontAlgn="ctr"/>
                      <a:r>
                        <a:rPr lang="en-US" sz="1000" u="none" strike="noStrike" dirty="0" err="1">
                          <a:latin typeface="+mn-lt"/>
                        </a:rPr>
                        <a:t>RFU</a:t>
                      </a:r>
                      <a:r>
                        <a:rPr lang="en-US" sz="1000" u="none" strike="noStrike" baseline="-25000" dirty="0" err="1">
                          <a:latin typeface="+mn-lt"/>
                        </a:rPr>
                        <a:t>+taq</a:t>
                      </a:r>
                      <a:r>
                        <a:rPr lang="en-US" sz="1000" u="none" strike="noStrike" baseline="-25000" dirty="0">
                          <a:latin typeface="+mn-lt"/>
                        </a:rPr>
                        <a:t>         </a:t>
                      </a:r>
                      <a:r>
                        <a:rPr lang="en-US" sz="1000" u="none" strike="noStrike" dirty="0">
                          <a:latin typeface="+mn-lt"/>
                        </a:rPr>
                        <a:t>-mean RFU</a:t>
                      </a:r>
                      <a:r>
                        <a:rPr lang="en-US" sz="1000" u="none" strike="noStrike" baseline="-25000" dirty="0">
                          <a:latin typeface="+mn-lt"/>
                        </a:rPr>
                        <a:t>-</a:t>
                      </a:r>
                      <a:r>
                        <a:rPr lang="en-US" sz="1000" u="none" strike="noStrike" baseline="-25000" dirty="0" err="1">
                          <a:latin typeface="+mn-lt"/>
                        </a:rPr>
                        <a:t>taq</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 </a:t>
                      </a:r>
                      <a:endParaRPr lang="en-US" sz="1000" b="0" i="0" u="none" strike="noStrike" dirty="0">
                        <a:solidFill>
                          <a:srgbClr val="000000"/>
                        </a:solidFill>
                        <a:latin typeface="+mn-lt"/>
                      </a:endParaRPr>
                    </a:p>
                  </a:txBody>
                  <a:tcPr marL="6804" marR="6804" marT="6804" marB="0" anchor="ctr"/>
                </a:tc>
              </a:tr>
              <a:tr h="285750">
                <a:tc>
                  <a:txBody>
                    <a:bodyPr/>
                    <a:lstStyle/>
                    <a:p>
                      <a:pPr algn="ctr" fontAlgn="b"/>
                      <a:r>
                        <a:rPr lang="en-US" sz="1000" u="none" strike="noStrike" dirty="0" err="1">
                          <a:latin typeface="+mn-lt"/>
                        </a:rPr>
                        <a:t>Mins</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Rep 1</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Rep 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Rep 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mean</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Rep 1</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Rep 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Rep 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mean</a:t>
                      </a:r>
                      <a:endParaRPr lang="en-US" sz="1000" b="0" i="0" u="none" strike="noStrike" dirty="0">
                        <a:solidFill>
                          <a:srgbClr val="000000"/>
                        </a:solidFill>
                        <a:latin typeface="+mn-lt"/>
                      </a:endParaRPr>
                    </a:p>
                  </a:txBody>
                  <a:tcPr marL="6804" marR="6804" marT="6804" marB="0" anchor="ctr"/>
                </a:tc>
                <a:tc vMerge="1">
                  <a:txBody>
                    <a:bodyPr/>
                    <a:lstStyle/>
                    <a:p>
                      <a:endParaRPr lang="en-US"/>
                    </a:p>
                  </a:txBody>
                  <a:tcPr/>
                </a:tc>
                <a:tc>
                  <a:txBody>
                    <a:bodyPr/>
                    <a:lstStyle/>
                    <a:p>
                      <a:pPr algn="ctr" fontAlgn="b"/>
                      <a:r>
                        <a:rPr lang="en-US" sz="1000" u="none" strike="noStrike" dirty="0">
                          <a:latin typeface="+mn-lt"/>
                        </a:rPr>
                        <a:t>0 </a:t>
                      </a:r>
                      <a:r>
                        <a:rPr lang="en-US" sz="1000" u="none" strike="noStrike" dirty="0" err="1">
                          <a:latin typeface="+mn-lt"/>
                        </a:rPr>
                        <a:t>crrctd</a:t>
                      </a:r>
                      <a:endParaRPr lang="en-US" sz="1000" b="0" i="0" u="none" strike="noStrike" dirty="0">
                        <a:solidFill>
                          <a:srgbClr val="000000"/>
                        </a:solidFill>
                        <a:latin typeface="+mn-lt"/>
                      </a:endParaRPr>
                    </a:p>
                  </a:txBody>
                  <a:tcPr marL="6804" marR="6804" marT="6804" marB="0" anchor="ctr"/>
                </a:tc>
                <a:tc vMerge="1">
                  <a:txBody>
                    <a:bodyPr/>
                    <a:lstStyle/>
                    <a:p>
                      <a:endParaRPr lang="en-US"/>
                    </a:p>
                  </a:txBody>
                  <a:tcPr/>
                </a:tc>
                <a:tc>
                  <a:txBody>
                    <a:bodyPr/>
                    <a:lstStyle/>
                    <a:p>
                      <a:pPr algn="ctr" fontAlgn="b"/>
                      <a:r>
                        <a:rPr lang="en-US" sz="1000" u="none" strike="noStrike" dirty="0">
                          <a:latin typeface="+mn-lt"/>
                        </a:rPr>
                        <a:t>0 </a:t>
                      </a:r>
                      <a:r>
                        <a:rPr lang="en-US" sz="1000" u="none" strike="noStrike" dirty="0" err="1">
                          <a:latin typeface="+mn-lt"/>
                        </a:rPr>
                        <a:t>crrctd</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10.00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10.09</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11.79</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9.675</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10.52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6.118</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5.99</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dirty="0">
                          <a:latin typeface="+mn-lt"/>
                        </a:rPr>
                        <a:t>7.277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6.46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4.06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2.03</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3.8620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1.45</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5.00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11.06</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11.51</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11.3</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11.29</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7.152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6.766</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7.728</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7.22</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4.07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2.05</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4.6337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2.22</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2.00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8.271</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8.25</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7.612</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8.04</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5.905</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6.41</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dirty="0">
                          <a:latin typeface="+mn-lt"/>
                        </a:rPr>
                        <a:t>5.936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6.08</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1.96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-0.06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1.3880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-1.02</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1.00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9.124</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9.109</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9.076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9.10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6.931</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6.577</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6.611</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6.71</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2.40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0.37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2.4467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0.03</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0.83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9.074</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8.763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8.622</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8.82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6.822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6.305</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6.087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6.40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2.42</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0.39</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2.1633</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-0.25</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0.66</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8.833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8.82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8.393</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8.68</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6.861</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6.517</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dirty="0">
                          <a:latin typeface="+mn-lt"/>
                        </a:rPr>
                        <a:t>6.77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6.72</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1.97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-0.06</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2.0257</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-0.39</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0.50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9.084</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9.233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8.108</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8.81</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6.631</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6.632</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6.483</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6.58</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2.23</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0.20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2.1520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-0.26</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0.33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10.03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8.223</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8.286</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a:latin typeface="+mn-lt"/>
                        </a:rPr>
                        <a:t>8.85</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6.593</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6.786</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6.701</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6.69</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2.15</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0.13</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2.1900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-0.22</a:t>
                      </a:r>
                      <a:endParaRPr lang="en-US" sz="1000" b="0" i="0" u="none" strike="noStrike" dirty="0">
                        <a:solidFill>
                          <a:srgbClr val="000000"/>
                        </a:solidFill>
                        <a:latin typeface="+mn-lt"/>
                      </a:endParaRPr>
                    </a:p>
                  </a:txBody>
                  <a:tcPr marL="6804" marR="6804" marT="6804" marB="0" anchor="ctr"/>
                </a:tc>
              </a:tr>
              <a:tr h="136071">
                <a:tc>
                  <a:txBody>
                    <a:bodyPr/>
                    <a:lstStyle/>
                    <a:p>
                      <a:pPr algn="ctr" fontAlgn="ctr"/>
                      <a:r>
                        <a:rPr lang="en-US" sz="1000" u="none" strike="noStrike" dirty="0">
                          <a:latin typeface="+mn-lt"/>
                        </a:rPr>
                        <a:t>0.00</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9.098</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dirty="0">
                          <a:latin typeface="+mn-lt"/>
                        </a:rPr>
                        <a:t>9.072</a:t>
                      </a:r>
                      <a:endParaRPr lang="en-US" sz="1000" b="0" i="0" u="none" strike="noStrike" dirty="0">
                        <a:solidFill>
                          <a:srgbClr val="000000"/>
                        </a:solidFill>
                        <a:latin typeface="+mn-lt"/>
                      </a:endParaRPr>
                    </a:p>
                  </a:txBody>
                  <a:tcPr marL="6804" marR="6804" marT="6804" marB="0" anchor="ctr"/>
                </a:tc>
                <a:tc>
                  <a:txBody>
                    <a:bodyPr/>
                    <a:lstStyle/>
                    <a:p>
                      <a:pPr algn="ctr" fontAlgn="b"/>
                      <a:r>
                        <a:rPr lang="en-US" sz="1000" u="none" strike="noStrike">
                          <a:latin typeface="+mn-lt"/>
                        </a:rPr>
                        <a:t>9.036</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a:latin typeface="+mn-lt"/>
                        </a:rPr>
                        <a:t>9.07</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8.04</a:t>
                      </a:r>
                      <a:endParaRPr lang="en-US" sz="1000" b="0" i="0" u="none" strike="noStrike">
                        <a:solidFill>
                          <a:srgbClr val="9C0006"/>
                        </a:solidFill>
                        <a:latin typeface="+mn-lt"/>
                      </a:endParaRPr>
                    </a:p>
                  </a:txBody>
                  <a:tcPr marL="6804" marR="6804" marT="6804" marB="0" anchor="ctr"/>
                </a:tc>
                <a:tc>
                  <a:txBody>
                    <a:bodyPr/>
                    <a:lstStyle/>
                    <a:p>
                      <a:pPr algn="ctr" fontAlgn="b"/>
                      <a:r>
                        <a:rPr lang="en-US" sz="1000" u="none" strike="noStrike">
                          <a:latin typeface="+mn-lt"/>
                        </a:rPr>
                        <a:t>7.298</a:t>
                      </a:r>
                      <a:endParaRPr lang="en-US" sz="1000" b="0" i="0" u="none" strike="noStrike">
                        <a:solidFill>
                          <a:srgbClr val="000000"/>
                        </a:solidFill>
                        <a:latin typeface="+mn-lt"/>
                      </a:endParaRPr>
                    </a:p>
                  </a:txBody>
                  <a:tcPr marL="6804" marR="6804" marT="6804" marB="0" anchor="ctr"/>
                </a:tc>
                <a:tc>
                  <a:txBody>
                    <a:bodyPr/>
                    <a:lstStyle/>
                    <a:p>
                      <a:pPr algn="ctr" fontAlgn="b"/>
                      <a:r>
                        <a:rPr lang="en-US" sz="1000" u="none" strike="noStrike">
                          <a:latin typeface="+mn-lt"/>
                        </a:rPr>
                        <a:t>6.79</a:t>
                      </a:r>
                      <a:endParaRPr lang="en-US" sz="1000" b="0" i="0" u="none" strike="noStrike">
                        <a:solidFill>
                          <a:srgbClr val="000000"/>
                        </a:solidFill>
                        <a:latin typeface="+mn-lt"/>
                      </a:endParaRPr>
                    </a:p>
                  </a:txBody>
                  <a:tcPr marL="6804" marR="6804" marT="6804" marB="0" anchor="ctr"/>
                </a:tc>
                <a:tc>
                  <a:txBody>
                    <a:bodyPr/>
                    <a:lstStyle/>
                    <a:p>
                      <a:pPr algn="ctr" fontAlgn="ctr"/>
                      <a:r>
                        <a:rPr lang="en-US" sz="1000" u="none" strike="noStrike" dirty="0">
                          <a:latin typeface="+mn-lt"/>
                        </a:rPr>
                        <a:t>7.04</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2.02</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0.00</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2.4123</a:t>
                      </a:r>
                      <a:endParaRPr lang="en-US" sz="1000" b="0" i="0" u="none" strike="noStrike" dirty="0">
                        <a:solidFill>
                          <a:srgbClr val="000000"/>
                        </a:solidFill>
                        <a:latin typeface="+mn-lt"/>
                      </a:endParaRPr>
                    </a:p>
                  </a:txBody>
                  <a:tcPr marL="6804" marR="6804" marT="6804" marB="0" anchor="ctr"/>
                </a:tc>
                <a:tc>
                  <a:txBody>
                    <a:bodyPr/>
                    <a:lstStyle/>
                    <a:p>
                      <a:pPr algn="ctr" fontAlgn="ctr"/>
                      <a:r>
                        <a:rPr lang="en-US" sz="1000" u="none" strike="noStrike" dirty="0">
                          <a:latin typeface="+mn-lt"/>
                        </a:rPr>
                        <a:t>0.00</a:t>
                      </a:r>
                      <a:endParaRPr lang="en-US" sz="1000" b="0" i="0" u="none" strike="noStrike" dirty="0">
                        <a:solidFill>
                          <a:srgbClr val="000000"/>
                        </a:solidFill>
                        <a:latin typeface="+mn-lt"/>
                      </a:endParaRPr>
                    </a:p>
                  </a:txBody>
                  <a:tcPr marL="6804" marR="6804" marT="6804" marB="0" anchor="ctr"/>
                </a:tc>
              </a:tr>
              <a:tr h="275948">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gridSpan="3">
                  <a:txBody>
                    <a:bodyPr/>
                    <a:lstStyle/>
                    <a:p>
                      <a:pPr algn="r" fontAlgn="b"/>
                      <a:r>
                        <a:rPr lang="en-US" sz="1000" u="none" strike="noStrike" dirty="0" smtClean="0">
                          <a:latin typeface="+mn-lt"/>
                        </a:rPr>
                        <a:t>mean -</a:t>
                      </a:r>
                      <a:r>
                        <a:rPr lang="en-US" sz="1000" u="none" strike="noStrike" dirty="0" err="1" smtClean="0">
                          <a:latin typeface="+mn-lt"/>
                        </a:rPr>
                        <a:t>taq</a:t>
                      </a:r>
                      <a:r>
                        <a:rPr lang="en-US" sz="1000" u="none" strike="noStrike" dirty="0" smtClean="0">
                          <a:latin typeface="+mn-lt"/>
                        </a:rPr>
                        <a:t> value </a:t>
                      </a:r>
                    </a:p>
                    <a:p>
                      <a:pPr algn="r" fontAlgn="b"/>
                      <a:r>
                        <a:rPr lang="en-US" sz="1000" u="none" strike="noStrike" dirty="0" smtClean="0">
                          <a:latin typeface="+mn-lt"/>
                        </a:rPr>
                        <a:t>(0-10mins)</a:t>
                      </a:r>
                      <a:endParaRPr lang="en-US" sz="1000" b="0" i="0" u="none" strike="noStrike" dirty="0">
                        <a:solidFill>
                          <a:srgbClr val="000000"/>
                        </a:solidFill>
                        <a:latin typeface="+mn-lt"/>
                      </a:endParaRPr>
                    </a:p>
                  </a:txBody>
                  <a:tcPr marL="6804" marR="6804" marT="6804" marB="0" anchor="ctr">
                    <a:noFill/>
                  </a:tcPr>
                </a:tc>
                <a:tc hMerge="1">
                  <a:txBody>
                    <a:bodyPr/>
                    <a:lstStyle/>
                    <a:p>
                      <a:pPr algn="l" fontAlgn="b"/>
                      <a:endParaRPr lang="en-US" sz="1000" b="0" i="0" u="none" strike="noStrike" dirty="0">
                        <a:solidFill>
                          <a:srgbClr val="000000"/>
                        </a:solidFill>
                        <a:latin typeface="Calibri"/>
                      </a:endParaRPr>
                    </a:p>
                  </a:txBody>
                  <a:tcPr marL="6804" marR="6804" marT="6804" marB="0" anchor="b">
                    <a:lnL>
                      <a:noFill/>
                    </a:lnL>
                    <a:lnR>
                      <a:noFill/>
                    </a:lnR>
                    <a:lnT>
                      <a:noFill/>
                    </a:lnT>
                    <a:lnB>
                      <a:noFill/>
                    </a:lnB>
                  </a:tcPr>
                </a:tc>
                <a:tc hMerge="1">
                  <a:txBody>
                    <a:bodyPr/>
                    <a:lstStyle/>
                    <a:p>
                      <a:pPr algn="r" fontAlgn="b"/>
                      <a:endParaRPr lang="en-US" sz="1000" b="0" i="0" u="none" strike="noStrike" dirty="0">
                        <a:solidFill>
                          <a:srgbClr val="000000"/>
                        </a:solidFill>
                        <a:latin typeface="Calibri"/>
                      </a:endParaRPr>
                    </a:p>
                  </a:txBody>
                  <a:tcPr marL="6804" marR="6804" marT="6804" marB="0" anchor="b">
                    <a:lnL>
                      <a:noFill/>
                    </a:lnL>
                    <a:lnR>
                      <a:noFill/>
                    </a:lnR>
                    <a:lnT>
                      <a:noFill/>
                    </a:lnT>
                    <a:lnB>
                      <a:noFill/>
                    </a:lnB>
                  </a:tcPr>
                </a:tc>
                <a:tc>
                  <a:txBody>
                    <a:bodyPr/>
                    <a:lstStyle/>
                    <a:p>
                      <a:pPr algn="ctr" fontAlgn="ctr"/>
                      <a:r>
                        <a:rPr lang="en-US" sz="1000" u="none" strike="noStrike" dirty="0" smtClean="0">
                          <a:latin typeface="+mn-lt"/>
                        </a:rPr>
                        <a:t>6.66</a:t>
                      </a:r>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r>
              <a:tr h="228600">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gridSpan="2">
                  <a:txBody>
                    <a:bodyPr/>
                    <a:lstStyle/>
                    <a:p>
                      <a:pPr algn="r" fontAlgn="b"/>
                      <a:r>
                        <a:rPr lang="en-US" sz="1000" u="none" strike="noStrike" dirty="0">
                          <a:latin typeface="+mn-lt"/>
                        </a:rPr>
                        <a:t>SD(0-10mins)</a:t>
                      </a:r>
                      <a:endParaRPr lang="en-US" sz="1000" b="0" i="0" u="none" strike="noStrike" dirty="0">
                        <a:solidFill>
                          <a:srgbClr val="000000"/>
                        </a:solidFill>
                        <a:latin typeface="+mn-lt"/>
                      </a:endParaRPr>
                    </a:p>
                  </a:txBody>
                  <a:tcPr marL="6804" marR="6804" marT="6804" marB="0" anchor="ctr">
                    <a:noFill/>
                  </a:tcPr>
                </a:tc>
                <a:tc hMerge="1">
                  <a:txBody>
                    <a:bodyPr/>
                    <a:lstStyle/>
                    <a:p>
                      <a:pPr algn="r" fontAlgn="b"/>
                      <a:endParaRPr lang="en-US" sz="1000" b="0" i="0" u="none" strike="noStrike" dirty="0">
                        <a:solidFill>
                          <a:srgbClr val="000000"/>
                        </a:solidFill>
                        <a:latin typeface="Calibri"/>
                      </a:endParaRPr>
                    </a:p>
                  </a:txBody>
                  <a:tcPr marL="6804" marR="6804" marT="6804" marB="0" anchor="b">
                    <a:lnL>
                      <a:noFill/>
                    </a:lnL>
                    <a:lnR>
                      <a:noFill/>
                    </a:lnR>
                    <a:lnT>
                      <a:noFill/>
                    </a:lnT>
                    <a:lnB>
                      <a:noFill/>
                    </a:lnB>
                  </a:tcPr>
                </a:tc>
                <a:tc>
                  <a:txBody>
                    <a:bodyPr/>
                    <a:lstStyle/>
                    <a:p>
                      <a:pPr algn="ctr" fontAlgn="b"/>
                      <a:r>
                        <a:rPr lang="en-US" sz="1000" u="none" strike="noStrike" dirty="0" smtClean="0">
                          <a:latin typeface="+mn-lt"/>
                        </a:rPr>
                        <a:t>0.33632</a:t>
                      </a:r>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c>
                  <a:txBody>
                    <a:bodyPr/>
                    <a:lstStyle/>
                    <a:p>
                      <a:pPr algn="ctr" fontAlgn="b"/>
                      <a:endParaRPr lang="en-US" sz="1000" b="0" i="0" u="none" strike="noStrike" dirty="0">
                        <a:solidFill>
                          <a:srgbClr val="000000"/>
                        </a:solidFill>
                        <a:latin typeface="+mn-lt"/>
                      </a:endParaRPr>
                    </a:p>
                  </a:txBody>
                  <a:tcPr marL="6804" marR="6804" marT="6804" marB="0" anchor="c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14274" t="33410" r="7895"/>
          <a:stretch>
            <a:fillRect/>
          </a:stretch>
        </p:blipFill>
        <p:spPr bwMode="auto">
          <a:xfrm>
            <a:off x="2247900" y="4105275"/>
            <a:ext cx="4648200" cy="2752725"/>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2309D8EA-C950-4620-942E-B4E3258EFE7C}" type="slidenum">
              <a:rPr lang="en-US" smtClean="0"/>
              <a:pPr/>
              <a:t>21</a:t>
            </a:fld>
            <a:endParaRPr lang="en-US"/>
          </a:p>
        </p:txBody>
      </p:sp>
      <p:graphicFrame>
        <p:nvGraphicFramePr>
          <p:cNvPr id="4" name="Table 3"/>
          <p:cNvGraphicFramePr>
            <a:graphicFrameLocks noGrp="1"/>
          </p:cNvGraphicFramePr>
          <p:nvPr/>
        </p:nvGraphicFramePr>
        <p:xfrm>
          <a:off x="1390650" y="1551036"/>
          <a:ext cx="6362700" cy="2800350"/>
        </p:xfrm>
        <a:graphic>
          <a:graphicData uri="http://schemas.openxmlformats.org/drawingml/2006/table">
            <a:tbl>
              <a:tblPr firstRow="1" bandRow="1">
                <a:tableStyleId>{5C22544A-7EE6-4342-B048-85BDC9FD1C3A}</a:tableStyleId>
              </a:tblPr>
              <a:tblGrid>
                <a:gridCol w="457200"/>
                <a:gridCol w="457200"/>
                <a:gridCol w="457200"/>
                <a:gridCol w="457200"/>
                <a:gridCol w="457200"/>
                <a:gridCol w="457200"/>
                <a:gridCol w="31750"/>
                <a:gridCol w="457200"/>
                <a:gridCol w="38100"/>
                <a:gridCol w="457200"/>
                <a:gridCol w="57150"/>
                <a:gridCol w="457200"/>
                <a:gridCol w="520700"/>
                <a:gridCol w="457200"/>
                <a:gridCol w="533400"/>
                <a:gridCol w="609600"/>
              </a:tblGrid>
              <a:tr h="260350">
                <a:tc>
                  <a:txBody>
                    <a:bodyPr/>
                    <a:lstStyle/>
                    <a:p>
                      <a:pPr algn="ctr" fontAlgn="b"/>
                      <a:r>
                        <a:rPr lang="en-US" sz="1000" u="none" strike="noStrike" dirty="0" smtClean="0"/>
                        <a:t>A</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smtClean="0"/>
                        <a:t>B</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smtClean="0"/>
                        <a:t>C</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smtClean="0"/>
                        <a:t>D</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smtClean="0"/>
                        <a:t>E</a:t>
                      </a:r>
                      <a:endParaRPr lang="en-US" sz="1000" b="0" i="0" u="none" strike="noStrike" dirty="0">
                        <a:solidFill>
                          <a:srgbClr val="000000"/>
                        </a:solidFill>
                        <a:latin typeface="Calibri"/>
                      </a:endParaRPr>
                    </a:p>
                  </a:txBody>
                  <a:tcPr marL="6350" marR="6350" marT="6350" marB="0" anchor="ctr"/>
                </a:tc>
                <a:tc gridSpan="2">
                  <a:txBody>
                    <a:bodyPr/>
                    <a:lstStyle/>
                    <a:p>
                      <a:pPr algn="ctr" fontAlgn="b"/>
                      <a:r>
                        <a:rPr lang="en-US" sz="1000" u="none" strike="noStrike" dirty="0" smtClean="0"/>
                        <a:t>F</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gridSpan="2">
                  <a:txBody>
                    <a:bodyPr/>
                    <a:lstStyle/>
                    <a:p>
                      <a:pPr algn="ctr" fontAlgn="b"/>
                      <a:r>
                        <a:rPr lang="en-US" sz="1000" u="none" strike="noStrike" dirty="0" smtClean="0"/>
                        <a:t>G</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gridSpan="2">
                  <a:txBody>
                    <a:bodyPr/>
                    <a:lstStyle/>
                    <a:p>
                      <a:pPr algn="ctr" fontAlgn="b"/>
                      <a:r>
                        <a:rPr lang="en-US" sz="1000" u="none" strike="noStrike" dirty="0" smtClean="0"/>
                        <a:t>H</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b"/>
                      <a:r>
                        <a:rPr lang="en-US" sz="1000" u="none" strike="noStrike" dirty="0" smtClean="0"/>
                        <a:t>I</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smtClean="0"/>
                        <a:t>J</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smtClean="0"/>
                        <a:t>K</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smtClean="0"/>
                        <a:t>L</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smtClean="0"/>
                        <a:t>M</a:t>
                      </a:r>
                      <a:endParaRPr lang="en-US" sz="1000" b="0" i="0" u="none" strike="noStrike" dirty="0">
                        <a:solidFill>
                          <a:srgbClr val="000000"/>
                        </a:solidFill>
                        <a:latin typeface="Calibri"/>
                      </a:endParaRPr>
                    </a:p>
                  </a:txBody>
                  <a:tcPr marL="6350" marR="6350" marT="6350" marB="0" anchor="ctr"/>
                </a:tc>
              </a:tr>
              <a:tr h="260350">
                <a:tc>
                  <a:txBody>
                    <a:bodyPr/>
                    <a:lstStyle/>
                    <a:p>
                      <a:pPr algn="l" fontAlgn="b"/>
                      <a:endParaRPr lang="en-US" sz="1000" b="0" i="0" u="none" strike="noStrike" dirty="0">
                        <a:solidFill>
                          <a:srgbClr val="000000"/>
                        </a:solidFill>
                        <a:latin typeface="Calibri"/>
                      </a:endParaRPr>
                    </a:p>
                  </a:txBody>
                  <a:tcPr marL="6350" marR="6350" marT="6350" marB="0" anchor="b"/>
                </a:tc>
                <a:tc gridSpan="4">
                  <a:txBody>
                    <a:bodyPr/>
                    <a:lstStyle/>
                    <a:p>
                      <a:pPr algn="ctr" fontAlgn="b"/>
                      <a:r>
                        <a:rPr lang="en-US" sz="1000" u="none" strike="noStrike" dirty="0"/>
                        <a:t> + </a:t>
                      </a:r>
                      <a:r>
                        <a:rPr lang="en-US" sz="1000" u="none" strike="noStrike" dirty="0" err="1"/>
                        <a:t>taq</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b"/>
                      <a:r>
                        <a:rPr lang="en-US" sz="1000" u="none" strike="noStrike" dirty="0"/>
                        <a:t> - </a:t>
                      </a:r>
                      <a:r>
                        <a:rPr lang="en-US" sz="1000" u="none" strike="noStrike" dirty="0" err="1"/>
                        <a:t>taq</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1000" u="none" strike="noStrike" dirty="0" err="1"/>
                        <a:t>RFU</a:t>
                      </a:r>
                      <a:r>
                        <a:rPr lang="en-US" sz="1000" u="none" strike="noStrike" baseline="-25000" dirty="0" err="1"/>
                        <a:t>+taq</a:t>
                      </a:r>
                      <a:r>
                        <a:rPr lang="en-US" sz="1000" u="none" strike="noStrike" baseline="-25000" dirty="0"/>
                        <a:t>         </a:t>
                      </a:r>
                      <a:r>
                        <a:rPr lang="en-US" sz="1000" u="none" strike="noStrike" dirty="0"/>
                        <a:t>- RFU</a:t>
                      </a:r>
                      <a:r>
                        <a:rPr lang="en-US" sz="1000" u="none" strike="noStrike" baseline="-25000" dirty="0"/>
                        <a:t>-</a:t>
                      </a:r>
                      <a:r>
                        <a:rPr lang="en-US" sz="1000" u="none" strike="noStrike" baseline="-25000" dirty="0" err="1"/>
                        <a:t>taq</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 </a:t>
                      </a:r>
                      <a:endParaRPr lang="en-US" sz="1000" b="0" i="0" u="none" strike="noStrike" dirty="0">
                        <a:solidFill>
                          <a:srgbClr val="000000"/>
                        </a:solidFill>
                        <a:latin typeface="Calibri"/>
                      </a:endParaRPr>
                    </a:p>
                  </a:txBody>
                  <a:tcPr marL="6350" marR="6350" marT="6350" marB="0" anchor="ctr"/>
                </a:tc>
                <a:tc rowSpan="2">
                  <a:txBody>
                    <a:bodyPr/>
                    <a:lstStyle/>
                    <a:p>
                      <a:pPr algn="ctr" fontAlgn="ctr"/>
                      <a:r>
                        <a:rPr lang="en-US" sz="1000" u="none" strike="noStrike" dirty="0" err="1"/>
                        <a:t>RFU</a:t>
                      </a:r>
                      <a:r>
                        <a:rPr lang="en-US" sz="1000" u="none" strike="noStrike" baseline="-25000" dirty="0" err="1"/>
                        <a:t>+taq</a:t>
                      </a:r>
                      <a:r>
                        <a:rPr lang="en-US" sz="1000" u="none" strike="noStrike" baseline="-25000" dirty="0"/>
                        <a:t>         </a:t>
                      </a:r>
                      <a:r>
                        <a:rPr lang="en-US" sz="1000" u="none" strike="noStrike" dirty="0"/>
                        <a:t>-mean RFU</a:t>
                      </a:r>
                      <a:r>
                        <a:rPr lang="en-US" sz="1000" u="none" strike="noStrike" baseline="-25000" dirty="0"/>
                        <a:t>-</a:t>
                      </a:r>
                      <a:r>
                        <a:rPr lang="en-US" sz="1000" u="none" strike="noStrike" baseline="-25000" dirty="0" err="1"/>
                        <a:t>taq</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 </a:t>
                      </a:r>
                      <a:endParaRPr lang="en-US" sz="1000" b="0" i="0" u="none" strike="noStrike" dirty="0">
                        <a:solidFill>
                          <a:srgbClr val="000000"/>
                        </a:solidFill>
                        <a:latin typeface="Calibri"/>
                      </a:endParaRPr>
                    </a:p>
                  </a:txBody>
                  <a:tcPr marL="6350" marR="6350" marT="6350" marB="0" anchor="ctr"/>
                </a:tc>
              </a:tr>
              <a:tr h="279400">
                <a:tc>
                  <a:txBody>
                    <a:bodyPr/>
                    <a:lstStyle/>
                    <a:p>
                      <a:pPr algn="ctr" fontAlgn="b"/>
                      <a:r>
                        <a:rPr lang="en-US" sz="1000" u="none" strike="noStrike" dirty="0" err="1"/>
                        <a:t>Mins</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Rep 1</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Rep 2</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Rep 3</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mean</a:t>
                      </a:r>
                      <a:endParaRPr lang="en-US" sz="1000" b="0" i="0" u="none" strike="noStrike" dirty="0">
                        <a:solidFill>
                          <a:srgbClr val="000000"/>
                        </a:solidFill>
                        <a:latin typeface="Calibri"/>
                      </a:endParaRPr>
                    </a:p>
                  </a:txBody>
                  <a:tcPr marL="6350" marR="6350" marT="6350" marB="0" anchor="ctr"/>
                </a:tc>
                <a:tc>
                  <a:txBody>
                    <a:bodyPr/>
                    <a:lstStyle/>
                    <a:p>
                      <a:pPr algn="ctr" fontAlgn="b"/>
                      <a:r>
                        <a:rPr lang="en-US" sz="1000" u="none" strike="noStrike" dirty="0"/>
                        <a:t>Rep 1</a:t>
                      </a:r>
                      <a:endParaRPr lang="en-US" sz="1000" b="0" i="0" u="none" strike="noStrike" dirty="0">
                        <a:solidFill>
                          <a:srgbClr val="000000"/>
                        </a:solidFill>
                        <a:latin typeface="Calibri"/>
                      </a:endParaRPr>
                    </a:p>
                  </a:txBody>
                  <a:tcPr marL="6350" marR="6350" marT="6350" marB="0" anchor="ctr"/>
                </a:tc>
                <a:tc gridSpan="2">
                  <a:txBody>
                    <a:bodyPr/>
                    <a:lstStyle/>
                    <a:p>
                      <a:pPr algn="ctr" fontAlgn="b"/>
                      <a:r>
                        <a:rPr lang="en-US" sz="1000" u="none" strike="noStrike" dirty="0"/>
                        <a:t>Rep 2</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gridSpan="2">
                  <a:txBody>
                    <a:bodyPr/>
                    <a:lstStyle/>
                    <a:p>
                      <a:pPr algn="ctr" fontAlgn="b"/>
                      <a:r>
                        <a:rPr lang="en-US" sz="1000" u="none" strike="noStrike" dirty="0"/>
                        <a:t>Rep 3</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gridSpan="2">
                  <a:txBody>
                    <a:bodyPr/>
                    <a:lstStyle/>
                    <a:p>
                      <a:pPr algn="ctr" fontAlgn="b"/>
                      <a:r>
                        <a:rPr lang="en-US" sz="1000" u="none" strike="noStrike" dirty="0"/>
                        <a:t>mean</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vMerge="1">
                  <a:txBody>
                    <a:bodyPr/>
                    <a:lstStyle/>
                    <a:p>
                      <a:endParaRPr lang="en-US"/>
                    </a:p>
                  </a:txBody>
                  <a:tcPr/>
                </a:tc>
                <a:tc>
                  <a:txBody>
                    <a:bodyPr/>
                    <a:lstStyle/>
                    <a:p>
                      <a:pPr algn="ctr" fontAlgn="b"/>
                      <a:r>
                        <a:rPr lang="en-US" sz="1000" u="none" strike="noStrike" dirty="0"/>
                        <a:t>0 </a:t>
                      </a:r>
                      <a:r>
                        <a:rPr lang="en-US" sz="1000" u="none" strike="noStrike" dirty="0" err="1"/>
                        <a:t>crrctd</a:t>
                      </a:r>
                      <a:endParaRPr lang="en-US" sz="1000" b="0" i="0" u="none" strike="noStrike" dirty="0">
                        <a:solidFill>
                          <a:srgbClr val="000000"/>
                        </a:solidFill>
                        <a:latin typeface="Calibri"/>
                      </a:endParaRPr>
                    </a:p>
                  </a:txBody>
                  <a:tcPr marL="6350" marR="6350" marT="6350" marB="0" anchor="ctr"/>
                </a:tc>
                <a:tc vMerge="1">
                  <a:txBody>
                    <a:bodyPr/>
                    <a:lstStyle/>
                    <a:p>
                      <a:endParaRPr lang="en-US"/>
                    </a:p>
                  </a:txBody>
                  <a:tcPr/>
                </a:tc>
                <a:tc>
                  <a:txBody>
                    <a:bodyPr/>
                    <a:lstStyle/>
                    <a:p>
                      <a:pPr algn="ctr" fontAlgn="b"/>
                      <a:r>
                        <a:rPr lang="en-US" sz="1000" u="none" strike="noStrike" dirty="0"/>
                        <a:t>0 </a:t>
                      </a:r>
                      <a:r>
                        <a:rPr lang="en-US" sz="1000" u="none" strike="noStrike" dirty="0" err="1"/>
                        <a:t>crrctd</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10.00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9.654</a:t>
                      </a:r>
                      <a:endParaRPr lang="en-US" sz="1000" b="0" i="0" u="none" strike="noStrike" dirty="0">
                        <a:solidFill>
                          <a:srgbClr val="000000"/>
                        </a:solidFill>
                        <a:latin typeface="Calibri"/>
                      </a:endParaRPr>
                    </a:p>
                  </a:txBody>
                  <a:tcPr marL="6350" marR="6350" marT="6350" marB="0" anchor="b"/>
                </a:tc>
                <a:tc>
                  <a:txBody>
                    <a:bodyPr/>
                    <a:lstStyle/>
                    <a:p>
                      <a:pPr algn="r" fontAlgn="b"/>
                      <a:r>
                        <a:rPr lang="en-US" sz="1000" u="none" strike="noStrike"/>
                        <a:t>11.33</a:t>
                      </a:r>
                      <a:endParaRPr lang="en-US" sz="1000" b="0" i="0" u="none" strike="noStrike">
                        <a:solidFill>
                          <a:srgbClr val="9C0006"/>
                        </a:solidFill>
                        <a:latin typeface="Calibri"/>
                      </a:endParaRPr>
                    </a:p>
                  </a:txBody>
                  <a:tcPr marL="6350" marR="6350" marT="6350" marB="0" anchor="b"/>
                </a:tc>
                <a:tc>
                  <a:txBody>
                    <a:bodyPr/>
                    <a:lstStyle/>
                    <a:p>
                      <a:pPr algn="r" fontAlgn="b"/>
                      <a:r>
                        <a:rPr lang="en-US" sz="1000" u="none" strike="noStrike"/>
                        <a:t>9.727</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a:t>9.69</a:t>
                      </a:r>
                      <a:endParaRPr lang="en-US" sz="1000" b="0" i="0" u="none" strike="noStrike">
                        <a:solidFill>
                          <a:srgbClr val="000000"/>
                        </a:solidFill>
                        <a:latin typeface="Calibri"/>
                      </a:endParaRPr>
                    </a:p>
                  </a:txBody>
                  <a:tcPr marL="6350" marR="6350" marT="6350" marB="0" anchor="ctr"/>
                </a:tc>
                <a:tc>
                  <a:txBody>
                    <a:bodyPr/>
                    <a:lstStyle/>
                    <a:p>
                      <a:pPr algn="r" fontAlgn="b"/>
                      <a:r>
                        <a:rPr lang="en-US" sz="1000" u="none" strike="noStrike" dirty="0"/>
                        <a:t>6.502</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5.68</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7.979</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6.72</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2.49</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1.71</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2.6833</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2.25</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5.00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9.138</a:t>
                      </a:r>
                      <a:endParaRPr lang="en-US" sz="1000" b="0" i="0" u="none" strike="noStrike" dirty="0">
                        <a:solidFill>
                          <a:srgbClr val="000000"/>
                        </a:solidFill>
                        <a:latin typeface="Calibri"/>
                      </a:endParaRPr>
                    </a:p>
                  </a:txBody>
                  <a:tcPr marL="6350" marR="6350" marT="6350" marB="0" anchor="b"/>
                </a:tc>
                <a:tc>
                  <a:txBody>
                    <a:bodyPr/>
                    <a:lstStyle/>
                    <a:p>
                      <a:pPr algn="r" fontAlgn="b"/>
                      <a:r>
                        <a:rPr lang="en-US" sz="1000" u="none" strike="noStrike" dirty="0"/>
                        <a:t>10.64</a:t>
                      </a:r>
                      <a:endParaRPr lang="en-US" sz="1000" b="0" i="0" u="none" strike="noStrike" dirty="0">
                        <a:solidFill>
                          <a:srgbClr val="9C0006"/>
                        </a:solidFill>
                        <a:latin typeface="Calibri"/>
                      </a:endParaRPr>
                    </a:p>
                  </a:txBody>
                  <a:tcPr marL="6350" marR="6350" marT="6350" marB="0" anchor="b"/>
                </a:tc>
                <a:tc>
                  <a:txBody>
                    <a:bodyPr/>
                    <a:lstStyle/>
                    <a:p>
                      <a:pPr algn="r" fontAlgn="b"/>
                      <a:r>
                        <a:rPr lang="en-US" sz="1000" u="none" strike="noStrike"/>
                        <a:t>9.656</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9.40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7.487</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7.924</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7.806</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7.74</a:t>
                      </a:r>
                      <a:endParaRPr lang="en-US" sz="1000" b="0" i="0" u="none" strike="noStrike" dirty="0">
                        <a:solidFill>
                          <a:srgbClr val="9C0006"/>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2.20</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1.41</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2.3898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1.96</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2.00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a:t>7.537</a:t>
                      </a:r>
                      <a:endParaRPr lang="en-US" sz="1000" b="0" i="0" u="none" strike="noStrike">
                        <a:solidFill>
                          <a:srgbClr val="9C0006"/>
                        </a:solidFill>
                        <a:latin typeface="Calibri"/>
                      </a:endParaRPr>
                    </a:p>
                  </a:txBody>
                  <a:tcPr marL="6350" marR="6350" marT="6350" marB="0" anchor="b"/>
                </a:tc>
                <a:tc>
                  <a:txBody>
                    <a:bodyPr/>
                    <a:lstStyle/>
                    <a:p>
                      <a:pPr algn="r" fontAlgn="b"/>
                      <a:r>
                        <a:rPr lang="en-US" sz="1000" u="none" strike="noStrike"/>
                        <a:t>9.651</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8.471</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9.06</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7.956</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6.846</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7.217</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7.34</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1.72</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0.94</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2.0538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1.63</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1.00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9.409</a:t>
                      </a:r>
                      <a:endParaRPr lang="en-US" sz="1000" b="0" i="0" u="none" strike="noStrike" dirty="0">
                        <a:solidFill>
                          <a:srgbClr val="9C0006"/>
                        </a:solidFill>
                        <a:latin typeface="Calibri"/>
                      </a:endParaRPr>
                    </a:p>
                  </a:txBody>
                  <a:tcPr marL="6350" marR="6350" marT="6350" marB="0" anchor="b"/>
                </a:tc>
                <a:tc>
                  <a:txBody>
                    <a:bodyPr/>
                    <a:lstStyle/>
                    <a:p>
                      <a:pPr algn="r" fontAlgn="b"/>
                      <a:r>
                        <a:rPr lang="en-US" sz="1000" u="none" strike="noStrike"/>
                        <a:t>8.534</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8.564</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8.55</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5.864</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7.28</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6.959</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6.70</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1.85</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1.07</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1.5418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1.11</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0.83</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9.283</a:t>
                      </a:r>
                      <a:endParaRPr lang="en-US" sz="1000" b="0" i="0" u="none" strike="noStrike" dirty="0">
                        <a:solidFill>
                          <a:srgbClr val="000000"/>
                        </a:solidFill>
                        <a:latin typeface="Calibri"/>
                      </a:endParaRPr>
                    </a:p>
                  </a:txBody>
                  <a:tcPr marL="6350" marR="6350" marT="6350" marB="0" anchor="b"/>
                </a:tc>
                <a:tc>
                  <a:txBody>
                    <a:bodyPr/>
                    <a:lstStyle/>
                    <a:p>
                      <a:pPr algn="r" fontAlgn="b"/>
                      <a:r>
                        <a:rPr lang="en-US" sz="1000" u="none" strike="noStrike"/>
                        <a:t>9.166</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8.622</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9.02</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6.728</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7.635</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7.526</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7.30</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1.73</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0.94</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2.0164</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1.59</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0.66</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8.471</a:t>
                      </a:r>
                      <a:endParaRPr lang="en-US" sz="1000" b="0" i="0" u="none" strike="noStrike" dirty="0">
                        <a:solidFill>
                          <a:srgbClr val="000000"/>
                        </a:solidFill>
                        <a:latin typeface="Calibri"/>
                      </a:endParaRPr>
                    </a:p>
                  </a:txBody>
                  <a:tcPr marL="6350" marR="6350" marT="6350" marB="0" anchor="b"/>
                </a:tc>
                <a:tc>
                  <a:txBody>
                    <a:bodyPr/>
                    <a:lstStyle/>
                    <a:p>
                      <a:pPr algn="r" fontAlgn="b"/>
                      <a:r>
                        <a:rPr lang="en-US" sz="1000" u="none" strike="noStrike"/>
                        <a:t>8.623</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8.313</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8.47</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7.203</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6.489</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6.268</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6.65</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1.82</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1.03</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1.4618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1.03</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0.50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8.208</a:t>
                      </a:r>
                      <a:endParaRPr lang="en-US" sz="1000" b="0" i="0" u="none" strike="noStrike" dirty="0">
                        <a:solidFill>
                          <a:srgbClr val="000000"/>
                        </a:solidFill>
                        <a:latin typeface="Calibri"/>
                      </a:endParaRPr>
                    </a:p>
                  </a:txBody>
                  <a:tcPr marL="6350" marR="6350" marT="6350" marB="0" anchor="b"/>
                </a:tc>
                <a:tc>
                  <a:txBody>
                    <a:bodyPr/>
                    <a:lstStyle/>
                    <a:p>
                      <a:pPr algn="r" fontAlgn="b"/>
                      <a:r>
                        <a:rPr lang="en-US" sz="1000" u="none" strike="noStrike"/>
                        <a:t>8.987</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8.582</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8.40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6.853</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7.193</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7.333</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7.13</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1.27</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0.49</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1.3878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0.96</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0.33</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8.121</a:t>
                      </a:r>
                      <a:endParaRPr lang="en-US" sz="1000" b="0" i="0" u="none" strike="noStrike" dirty="0">
                        <a:solidFill>
                          <a:srgbClr val="000000"/>
                        </a:solidFill>
                        <a:latin typeface="Calibri"/>
                      </a:endParaRPr>
                    </a:p>
                  </a:txBody>
                  <a:tcPr marL="6350" marR="6350" marT="6350" marB="0" anchor="b"/>
                </a:tc>
                <a:tc>
                  <a:txBody>
                    <a:bodyPr/>
                    <a:lstStyle/>
                    <a:p>
                      <a:pPr algn="r" fontAlgn="b"/>
                      <a:r>
                        <a:rPr lang="en-US" sz="1000" u="none" strike="noStrike"/>
                        <a:t>8.185</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8.33</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8.21</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7.124</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7.387</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5.995</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6.84</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1.38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0.59</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1.2048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0.78</a:t>
                      </a:r>
                      <a:endParaRPr lang="en-US" sz="1000" b="0" i="0" u="none" strike="noStrike" dirty="0">
                        <a:solidFill>
                          <a:srgbClr val="000000"/>
                        </a:solidFill>
                        <a:latin typeface="Calibri"/>
                      </a:endParaRPr>
                    </a:p>
                  </a:txBody>
                  <a:tcPr marL="6350" marR="6350" marT="6350" marB="0" anchor="ctr"/>
                </a:tc>
              </a:tr>
              <a:tr h="127000">
                <a:tc>
                  <a:txBody>
                    <a:bodyPr/>
                    <a:lstStyle/>
                    <a:p>
                      <a:pPr algn="ctr" fontAlgn="ctr"/>
                      <a:r>
                        <a:rPr lang="en-US" sz="1000" u="none" strike="noStrike" dirty="0"/>
                        <a:t>0.00</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a:t>7.084</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7.651</a:t>
                      </a:r>
                      <a:endParaRPr lang="en-US" sz="1000" b="0" i="0" u="none" strike="noStrike">
                        <a:solidFill>
                          <a:srgbClr val="000000"/>
                        </a:solidFill>
                        <a:latin typeface="Calibri"/>
                      </a:endParaRPr>
                    </a:p>
                  </a:txBody>
                  <a:tcPr marL="6350" marR="6350" marT="6350" marB="0" anchor="b"/>
                </a:tc>
                <a:tc>
                  <a:txBody>
                    <a:bodyPr/>
                    <a:lstStyle/>
                    <a:p>
                      <a:pPr algn="r" fontAlgn="b"/>
                      <a:r>
                        <a:rPr lang="en-US" sz="1000" u="none" strike="noStrike"/>
                        <a:t>7.573</a:t>
                      </a:r>
                      <a:endParaRPr lang="en-US" sz="1000" b="0" i="0" u="none" strike="noStrike">
                        <a:solidFill>
                          <a:srgbClr val="000000"/>
                        </a:solidFill>
                        <a:latin typeface="Calibri"/>
                      </a:endParaRPr>
                    </a:p>
                  </a:txBody>
                  <a:tcPr marL="6350" marR="6350" marT="6350" marB="0" anchor="b"/>
                </a:tc>
                <a:tc>
                  <a:txBody>
                    <a:bodyPr/>
                    <a:lstStyle/>
                    <a:p>
                      <a:pPr algn="ctr" fontAlgn="ctr"/>
                      <a:r>
                        <a:rPr lang="en-US" sz="1000" u="none" strike="noStrike" dirty="0"/>
                        <a:t>7.44</a:t>
                      </a:r>
                      <a:endParaRPr lang="en-US" sz="1000" b="0" i="0" u="none" strike="noStrike" dirty="0">
                        <a:solidFill>
                          <a:srgbClr val="000000"/>
                        </a:solidFill>
                        <a:latin typeface="Calibri"/>
                      </a:endParaRPr>
                    </a:p>
                  </a:txBody>
                  <a:tcPr marL="6350" marR="6350" marT="6350" marB="0" anchor="ctr"/>
                </a:tc>
                <a:tc>
                  <a:txBody>
                    <a:bodyPr/>
                    <a:lstStyle/>
                    <a:p>
                      <a:pPr algn="r" fontAlgn="b"/>
                      <a:r>
                        <a:rPr lang="en-US" sz="1000" u="none" strike="noStrike" dirty="0"/>
                        <a:t>6.749</a:t>
                      </a:r>
                      <a:endParaRPr lang="en-US" sz="1000" b="0" i="0" u="none" strike="noStrike" dirty="0">
                        <a:solidFill>
                          <a:srgbClr val="000000"/>
                        </a:solidFill>
                        <a:latin typeface="Calibri"/>
                      </a:endParaRPr>
                    </a:p>
                  </a:txBody>
                  <a:tcPr marL="6350" marR="6350" marT="6350" marB="0" anchor="b"/>
                </a:tc>
                <a:tc gridSpan="2">
                  <a:txBody>
                    <a:bodyPr/>
                    <a:lstStyle/>
                    <a:p>
                      <a:pPr algn="r" fontAlgn="b"/>
                      <a:r>
                        <a:rPr lang="en-US" sz="1000" u="none" strike="noStrike" dirty="0"/>
                        <a:t>6.848</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r" fontAlgn="b"/>
                      <a:r>
                        <a:rPr lang="en-US" sz="1000" u="none" strike="noStrike" dirty="0"/>
                        <a:t>6.364</a:t>
                      </a:r>
                      <a:endParaRPr lang="en-US" sz="1000" b="0" i="0" u="none" strike="noStrike" dirty="0">
                        <a:solidFill>
                          <a:srgbClr val="000000"/>
                        </a:solidFill>
                        <a:latin typeface="Calibri"/>
                      </a:endParaRPr>
                    </a:p>
                  </a:txBody>
                  <a:tcPr marL="6350" marR="6350" marT="6350" marB="0" anchor="b"/>
                </a:tc>
                <a:tc hMerge="1">
                  <a:txBody>
                    <a:bodyPr/>
                    <a:lstStyle/>
                    <a:p>
                      <a:endParaRPr lang="en-US"/>
                    </a:p>
                  </a:txBody>
                  <a:tcPr/>
                </a:tc>
                <a:tc gridSpan="2">
                  <a:txBody>
                    <a:bodyPr/>
                    <a:lstStyle/>
                    <a:p>
                      <a:pPr algn="ctr" fontAlgn="ctr"/>
                      <a:r>
                        <a:rPr lang="en-US" sz="1000" u="none" strike="noStrike" dirty="0"/>
                        <a:t>6.65</a:t>
                      </a:r>
                      <a:endParaRPr lang="en-US" sz="1000" b="0" i="0" u="none" strike="noStrike" dirty="0">
                        <a:solidFill>
                          <a:srgbClr val="000000"/>
                        </a:solidFill>
                        <a:latin typeface="Calibri"/>
                      </a:endParaRPr>
                    </a:p>
                  </a:txBody>
                  <a:tcPr marL="6350" marR="6350" marT="6350" marB="0" anchor="ctr"/>
                </a:tc>
                <a:tc hMerge="1">
                  <a:txBody>
                    <a:bodyPr/>
                    <a:lstStyle/>
                    <a:p>
                      <a:endParaRPr lang="en-US"/>
                    </a:p>
                  </a:txBody>
                  <a:tcPr/>
                </a:tc>
                <a:tc>
                  <a:txBody>
                    <a:bodyPr/>
                    <a:lstStyle/>
                    <a:p>
                      <a:pPr algn="ctr" fontAlgn="ctr"/>
                      <a:r>
                        <a:rPr lang="en-US" sz="1000" u="none" strike="noStrike" dirty="0"/>
                        <a:t>0.78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0.00</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0.4288</a:t>
                      </a:r>
                      <a:endParaRPr lang="en-US" sz="1000" b="0" i="0" u="none" strike="noStrike" dirty="0">
                        <a:solidFill>
                          <a:srgbClr val="000000"/>
                        </a:solidFill>
                        <a:latin typeface="Calibri"/>
                      </a:endParaRPr>
                    </a:p>
                  </a:txBody>
                  <a:tcPr marL="6350" marR="6350" marT="6350" marB="0" anchor="ctr"/>
                </a:tc>
                <a:tc>
                  <a:txBody>
                    <a:bodyPr/>
                    <a:lstStyle/>
                    <a:p>
                      <a:pPr algn="ctr" fontAlgn="ctr"/>
                      <a:r>
                        <a:rPr lang="en-US" sz="1000" u="none" strike="noStrike" dirty="0"/>
                        <a:t>0.00</a:t>
                      </a:r>
                      <a:endParaRPr lang="en-US" sz="1000" b="0" i="0" u="none" strike="noStrike" dirty="0">
                        <a:solidFill>
                          <a:srgbClr val="000000"/>
                        </a:solidFill>
                        <a:latin typeface="Calibri"/>
                      </a:endParaRPr>
                    </a:p>
                  </a:txBody>
                  <a:tcPr marL="6350" marR="6350" marT="6350" marB="0" anchor="ctr"/>
                </a:tc>
              </a:tr>
              <a:tr h="341630">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gridSpan="5">
                  <a:txBody>
                    <a:bodyPr/>
                    <a:lstStyle/>
                    <a:p>
                      <a:pPr algn="r" fontAlgn="b"/>
                      <a:r>
                        <a:rPr lang="en-US" sz="1000" u="none" strike="noStrike" dirty="0" smtClean="0"/>
                        <a:t>Mean –</a:t>
                      </a:r>
                      <a:r>
                        <a:rPr lang="en-US" sz="1000" u="none" strike="noStrike" dirty="0" err="1" smtClean="0"/>
                        <a:t>taq</a:t>
                      </a:r>
                      <a:r>
                        <a:rPr lang="en-US" sz="1000" u="none" strike="noStrike" dirty="0" smtClean="0"/>
                        <a:t> value </a:t>
                      </a:r>
                    </a:p>
                    <a:p>
                      <a:pPr algn="r" fontAlgn="b"/>
                      <a:r>
                        <a:rPr lang="en-US" sz="1000" u="none" strike="noStrike" dirty="0" smtClean="0"/>
                        <a:t>(0-10mins)</a:t>
                      </a:r>
                      <a:endParaRPr lang="en-US" sz="1000" b="0" i="0" u="none" strike="noStrike" dirty="0">
                        <a:solidFill>
                          <a:srgbClr val="000000"/>
                        </a:solidFill>
                        <a:latin typeface="Calibri"/>
                      </a:endParaRPr>
                    </a:p>
                  </a:txBody>
                  <a:tcPr marL="6350" marR="6350" marT="6350" marB="0" anchor="b">
                    <a:noFill/>
                  </a:tcPr>
                </a:tc>
                <a:tc hMerge="1">
                  <a:txBody>
                    <a:bodyPr/>
                    <a:lstStyle/>
                    <a:p>
                      <a:pPr algn="l" fontAlgn="b"/>
                      <a:endParaRPr lang="en-US" sz="1000" b="0" i="0" u="none" strike="noStrike" dirty="0">
                        <a:solidFill>
                          <a:srgbClr val="000000"/>
                        </a:solidFill>
                        <a:latin typeface="Calibri"/>
                      </a:endParaRPr>
                    </a:p>
                  </a:txBody>
                  <a:tcPr marL="6350" marR="6350" marT="6350" marB="0" anchor="b">
                    <a:lnL>
                      <a:noFill/>
                    </a:lnL>
                    <a:lnR>
                      <a:noFill/>
                    </a:lnR>
                    <a:lnT>
                      <a:noFill/>
                    </a:lnT>
                    <a:lnB>
                      <a:noFill/>
                    </a:lnB>
                  </a:tcPr>
                </a:tc>
                <a:tc hMerge="1">
                  <a:txBody>
                    <a:bodyPr/>
                    <a:lstStyle/>
                    <a:p>
                      <a:endParaRPr lang="en-US"/>
                    </a:p>
                  </a:txBody>
                  <a:tcPr/>
                </a:tc>
                <a:tc hMerge="1">
                  <a:txBody>
                    <a:bodyPr/>
                    <a:lstStyle/>
                    <a:p>
                      <a:pPr algn="r" fontAlgn="b"/>
                      <a:endParaRPr lang="en-US" sz="1000" b="0" i="0" u="none" strike="noStrike" dirty="0">
                        <a:solidFill>
                          <a:srgbClr val="000000"/>
                        </a:solidFill>
                        <a:latin typeface="Calibri"/>
                      </a:endParaRPr>
                    </a:p>
                  </a:txBody>
                  <a:tcPr marL="6350" marR="6350" marT="6350" marB="0" anchor="b">
                    <a:lnL>
                      <a:noFill/>
                    </a:lnL>
                    <a:lnR>
                      <a:noFill/>
                    </a:lnR>
                    <a:lnT>
                      <a:noFill/>
                    </a:lnT>
                    <a:lnB>
                      <a:noFill/>
                    </a:lnB>
                  </a:tcPr>
                </a:tc>
                <a:tc hMerge="1">
                  <a:txBody>
                    <a:bodyPr/>
                    <a:lstStyle/>
                    <a:p>
                      <a:endParaRPr lang="en-US"/>
                    </a:p>
                  </a:txBody>
                  <a:tcPr/>
                </a:tc>
                <a:tc gridSpan="2">
                  <a:txBody>
                    <a:bodyPr/>
                    <a:lstStyle/>
                    <a:p>
                      <a:pPr algn="ctr" fontAlgn="ctr"/>
                      <a:r>
                        <a:rPr lang="en-US" sz="1000" u="none" strike="noStrike" dirty="0"/>
                        <a:t>7.01</a:t>
                      </a:r>
                      <a:endParaRPr lang="en-US" sz="1000" b="0" i="0" u="none" strike="noStrike" dirty="0">
                        <a:solidFill>
                          <a:srgbClr val="000000"/>
                        </a:solidFill>
                        <a:latin typeface="Calibri"/>
                      </a:endParaRPr>
                    </a:p>
                  </a:txBody>
                  <a:tcPr marL="6350" marR="6350" marT="6350" marB="0" anchor="ctr">
                    <a:noFill/>
                  </a:tcPr>
                </a:tc>
                <a:tc hMerge="1">
                  <a:txBody>
                    <a:bodyPr/>
                    <a:lstStyle/>
                    <a:p>
                      <a:endParaRPr lang="en-US"/>
                    </a:p>
                  </a:txBody>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r>
              <a:tr h="229870">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gridSpan="4">
                  <a:txBody>
                    <a:bodyPr/>
                    <a:lstStyle/>
                    <a:p>
                      <a:pPr algn="r" fontAlgn="b"/>
                      <a:r>
                        <a:rPr lang="en-US" sz="1000" u="none" strike="noStrike" dirty="0"/>
                        <a:t>SD(0-10mins)</a:t>
                      </a:r>
                      <a:endParaRPr lang="en-US" sz="1000" b="0" i="0" u="none" strike="noStrike" dirty="0">
                        <a:solidFill>
                          <a:srgbClr val="000000"/>
                        </a:solidFill>
                        <a:latin typeface="Calibri"/>
                      </a:endParaRPr>
                    </a:p>
                  </a:txBody>
                  <a:tcPr marL="6350" marR="6350" marT="6350" marB="0" anchor="ctr">
                    <a:noFill/>
                  </a:tcPr>
                </a:tc>
                <a:tc hMerge="1">
                  <a:txBody>
                    <a:bodyPr/>
                    <a:lstStyle/>
                    <a:p>
                      <a:endParaRPr lang="en-US"/>
                    </a:p>
                  </a:txBody>
                  <a:tcPr/>
                </a:tc>
                <a:tc hMerge="1">
                  <a:txBody>
                    <a:bodyPr/>
                    <a:lstStyle/>
                    <a:p>
                      <a:pPr algn="r" fontAlgn="b"/>
                      <a:endParaRPr lang="en-US" sz="1000" b="0" i="0" u="none" strike="noStrike" dirty="0">
                        <a:solidFill>
                          <a:srgbClr val="000000"/>
                        </a:solidFill>
                        <a:latin typeface="Calibri"/>
                      </a:endParaRPr>
                    </a:p>
                  </a:txBody>
                  <a:tcPr marL="6350" marR="6350" marT="6350" marB="0" anchor="b">
                    <a:lnL>
                      <a:noFill/>
                    </a:lnL>
                    <a:lnR>
                      <a:noFill/>
                    </a:lnR>
                    <a:lnT>
                      <a:noFill/>
                    </a:lnT>
                    <a:lnB>
                      <a:noFill/>
                    </a:lnB>
                  </a:tcPr>
                </a:tc>
                <a:tc hMerge="1">
                  <a:txBody>
                    <a:bodyPr/>
                    <a:lstStyle/>
                    <a:p>
                      <a:endParaRPr lang="en-US"/>
                    </a:p>
                  </a:txBody>
                  <a:tcPr/>
                </a:tc>
                <a:tc gridSpan="2">
                  <a:txBody>
                    <a:bodyPr/>
                    <a:lstStyle/>
                    <a:p>
                      <a:pPr algn="ctr" fontAlgn="b"/>
                      <a:r>
                        <a:rPr lang="en-US" sz="1000" u="none" strike="noStrike" dirty="0"/>
                        <a:t>0.387242</a:t>
                      </a:r>
                      <a:endParaRPr lang="en-US" sz="1000" b="0" i="0" u="none" strike="noStrike" dirty="0">
                        <a:solidFill>
                          <a:srgbClr val="000000"/>
                        </a:solidFill>
                        <a:latin typeface="Calibri"/>
                      </a:endParaRPr>
                    </a:p>
                  </a:txBody>
                  <a:tcPr marL="6350" marR="6350" marT="6350" marB="0" anchor="ctr">
                    <a:noFill/>
                  </a:tcPr>
                </a:tc>
                <a:tc hMerge="1">
                  <a:txBody>
                    <a:bodyPr/>
                    <a:lstStyle/>
                    <a:p>
                      <a:endParaRPr lang="en-US"/>
                    </a:p>
                  </a:txBody>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c>
                  <a:txBody>
                    <a:bodyPr/>
                    <a:lstStyle/>
                    <a:p>
                      <a:pPr algn="l" fontAlgn="b"/>
                      <a:endParaRPr lang="en-US" sz="1000" b="0" i="0" u="none" strike="noStrike" dirty="0">
                        <a:solidFill>
                          <a:srgbClr val="000000"/>
                        </a:solidFill>
                        <a:latin typeface="Calibri"/>
                      </a:endParaRPr>
                    </a:p>
                  </a:txBody>
                  <a:tcPr marL="6350" marR="6350" marT="6350" marB="0" anchor="b">
                    <a:noFill/>
                  </a:tcPr>
                </a:tc>
              </a:tr>
            </a:tbl>
          </a:graphicData>
        </a:graphic>
      </p:graphicFrame>
      <p:sp>
        <p:nvSpPr>
          <p:cNvPr id="5" name="Title 1"/>
          <p:cNvSpPr>
            <a:spLocks noGrp="1"/>
          </p:cNvSpPr>
          <p:nvPr>
            <p:ph type="title"/>
          </p:nvPr>
        </p:nvSpPr>
        <p:spPr>
          <a:xfrm>
            <a:off x="457200" y="6616"/>
            <a:ext cx="8229600" cy="1512124"/>
          </a:xfrm>
        </p:spPr>
        <p:txBody>
          <a:bodyPr vert="horz" lIns="91440" tIns="45720" rIns="91440" bIns="45720" rtlCol="0" anchor="ctr">
            <a:noAutofit/>
          </a:bodyPr>
          <a:lstStyle/>
          <a:p>
            <a:r>
              <a:rPr lang="en-US" sz="1600" dirty="0" err="1" smtClean="0"/>
              <a:t>Taq</a:t>
            </a:r>
            <a:r>
              <a:rPr lang="en-US" sz="1600" dirty="0" smtClean="0"/>
              <a:t> Polymerase activity measured at 60</a:t>
            </a:r>
            <a:r>
              <a:rPr lang="en-US" sz="1600" baseline="30000" dirty="0" smtClean="0"/>
              <a:t>o</a:t>
            </a:r>
            <a:r>
              <a:rPr lang="en-US" sz="1600" dirty="0" smtClean="0"/>
              <a:t>C over 10mins</a:t>
            </a:r>
            <a:br>
              <a:rPr lang="en-US" sz="1600" dirty="0" smtClean="0"/>
            </a:br>
            <a:r>
              <a:rPr lang="en-US" sz="1400" dirty="0" smtClean="0"/>
              <a:t>200nM Template and 0.36nM </a:t>
            </a:r>
            <a:r>
              <a:rPr lang="en-US" sz="1400" dirty="0" err="1" smtClean="0"/>
              <a:t>Taq</a:t>
            </a:r>
            <a:r>
              <a:rPr lang="en-US" sz="1400" dirty="0" smtClean="0"/>
              <a:t> in a 20ul reaction:</a:t>
            </a:r>
            <a:br>
              <a:rPr lang="en-US" sz="1400" dirty="0" smtClean="0"/>
            </a:br>
            <a:r>
              <a:rPr lang="en-US" sz="1400" dirty="0" smtClean="0"/>
              <a:t>These reactions with 30min equilibration.</a:t>
            </a:r>
            <a:br>
              <a:rPr lang="en-US" sz="1400" dirty="0" smtClean="0"/>
            </a:br>
            <a:r>
              <a:rPr lang="en-US" sz="1400" dirty="0" smtClean="0"/>
              <a:t>Each time point had a corresponding no </a:t>
            </a:r>
            <a:r>
              <a:rPr lang="en-US" sz="1400" dirty="0" err="1" smtClean="0"/>
              <a:t>taq</a:t>
            </a:r>
            <a:r>
              <a:rPr lang="en-US" sz="1400" dirty="0" smtClean="0"/>
              <a:t> control reaction</a:t>
            </a:r>
            <a:br>
              <a:rPr lang="en-US" sz="1400" dirty="0" smtClean="0"/>
            </a:br>
            <a:r>
              <a:rPr lang="en-US" sz="1400" dirty="0" smtClean="0"/>
              <a:t>The individual RFUs of +</a:t>
            </a:r>
            <a:r>
              <a:rPr lang="en-US" sz="1400" dirty="0" err="1" smtClean="0"/>
              <a:t>taq</a:t>
            </a:r>
            <a:r>
              <a:rPr lang="en-US" sz="1400" dirty="0" smtClean="0"/>
              <a:t> and -</a:t>
            </a:r>
            <a:r>
              <a:rPr lang="en-US" sz="1400" dirty="0" err="1" smtClean="0"/>
              <a:t>taq</a:t>
            </a:r>
            <a:r>
              <a:rPr lang="en-US" sz="1400" dirty="0" smtClean="0"/>
              <a:t> reactions were plotted. mean and calculated </a:t>
            </a:r>
            <a:endParaRPr lang="en-US" sz="1400" u="sng"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eft Arrow Callout 8"/>
          <p:cNvSpPr/>
          <p:nvPr/>
        </p:nvSpPr>
        <p:spPr>
          <a:xfrm>
            <a:off x="7543800" y="1143000"/>
            <a:ext cx="1600200" cy="2209800"/>
          </a:xfrm>
          <a:prstGeom prst="leftArrowCallout">
            <a:avLst>
              <a:gd name="adj1" fmla="val 12327"/>
              <a:gd name="adj2" fmla="val 18548"/>
              <a:gd name="adj3" fmla="val 25000"/>
              <a:gd name="adj4" fmla="val 722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The first 2 data points of the fitted curves to compare 0min values and calculate rates</a:t>
            </a:r>
          </a:p>
          <a:p>
            <a:pPr algn="ctr"/>
            <a:endParaRPr lang="en-US" sz="1400" dirty="0" smtClean="0">
              <a:solidFill>
                <a:schemeClr val="tx1"/>
              </a:solidFill>
            </a:endParaRPr>
          </a:p>
          <a:p>
            <a:pPr algn="ctr"/>
            <a:endParaRPr lang="en-US" sz="1400" dirty="0" smtClean="0">
              <a:solidFill>
                <a:schemeClr val="tx1"/>
              </a:solidFill>
            </a:endParaRPr>
          </a:p>
          <a:p>
            <a:pPr algn="ctr"/>
            <a:endParaRPr lang="en-US" sz="1400" dirty="0" smtClean="0">
              <a:solidFill>
                <a:schemeClr val="tx1"/>
              </a:solidFill>
            </a:endParaRPr>
          </a:p>
          <a:p>
            <a:pPr algn="ctr"/>
            <a:endParaRPr lang="en-US" sz="1400" dirty="0" smtClean="0">
              <a:solidFill>
                <a:schemeClr val="tx1"/>
              </a:solidFill>
            </a:endParaRPr>
          </a:p>
          <a:p>
            <a:pPr algn="ctr"/>
            <a:endParaRPr lang="en-US" sz="1400" dirty="0">
              <a:solidFill>
                <a:schemeClr val="tx1"/>
              </a:solidFill>
            </a:endParaRPr>
          </a:p>
        </p:txBody>
      </p:sp>
      <p:sp>
        <p:nvSpPr>
          <p:cNvPr id="2" name="Title 1"/>
          <p:cNvSpPr>
            <a:spLocks noGrp="1"/>
          </p:cNvSpPr>
          <p:nvPr>
            <p:ph type="title"/>
          </p:nvPr>
        </p:nvSpPr>
        <p:spPr>
          <a:xfrm>
            <a:off x="0" y="9174"/>
            <a:ext cx="9144000" cy="1143000"/>
          </a:xfrm>
        </p:spPr>
        <p:txBody>
          <a:bodyPr>
            <a:noAutofit/>
          </a:bodyPr>
          <a:lstStyle/>
          <a:p>
            <a:r>
              <a:rPr lang="en-US" sz="1600" dirty="0" smtClean="0"/>
              <a:t>Each time point has a corresponding no </a:t>
            </a:r>
            <a:r>
              <a:rPr lang="en-US" sz="1600" dirty="0" err="1" smtClean="0"/>
              <a:t>taq</a:t>
            </a:r>
            <a:r>
              <a:rPr lang="en-US" sz="1600" dirty="0" smtClean="0"/>
              <a:t> control reaction</a:t>
            </a:r>
            <a:br>
              <a:rPr lang="en-US" sz="1600" dirty="0" smtClean="0"/>
            </a:br>
            <a:r>
              <a:rPr lang="en-US" sz="1600" dirty="0" err="1" smtClean="0"/>
              <a:t>RFU</a:t>
            </a:r>
            <a:r>
              <a:rPr lang="en-US" sz="1600" baseline="-25000" dirty="0" err="1" smtClean="0"/>
              <a:t>+taq</a:t>
            </a:r>
            <a:r>
              <a:rPr lang="en-US" sz="1600" dirty="0" smtClean="0"/>
              <a:t> - RFU </a:t>
            </a:r>
            <a:r>
              <a:rPr lang="en-US" sz="1600" baseline="-25000" dirty="0" smtClean="0"/>
              <a:t>-</a:t>
            </a:r>
            <a:r>
              <a:rPr lang="en-US" sz="1600" baseline="-25000" dirty="0" err="1" smtClean="0"/>
              <a:t>taq</a:t>
            </a:r>
            <a:r>
              <a:rPr lang="en-US" sz="1600" baseline="-25000" dirty="0" smtClean="0"/>
              <a:t> </a:t>
            </a:r>
            <a:r>
              <a:rPr lang="en-US" sz="1600" dirty="0" smtClean="0"/>
              <a:t>= </a:t>
            </a:r>
            <a:r>
              <a:rPr lang="en-US" sz="1600" dirty="0" smtClean="0">
                <a:latin typeface="Symbol" pitchFamily="18" charset="2"/>
              </a:rPr>
              <a:t>D</a:t>
            </a:r>
            <a:r>
              <a:rPr lang="en-US" sz="1600" dirty="0" smtClean="0"/>
              <a:t>RFU</a:t>
            </a:r>
            <a:br>
              <a:rPr lang="en-US" sz="1600" dirty="0" smtClean="0"/>
            </a:br>
            <a:r>
              <a:rPr lang="en-US" sz="1600" dirty="0" smtClean="0"/>
              <a:t>The zero corrected </a:t>
            </a:r>
            <a:r>
              <a:rPr lang="en-US" sz="1600" dirty="0" smtClean="0">
                <a:latin typeface="Symbol" pitchFamily="18" charset="2"/>
              </a:rPr>
              <a:t>D</a:t>
            </a:r>
            <a:r>
              <a:rPr lang="en-US" sz="1600" dirty="0" smtClean="0"/>
              <a:t>RFUs were plotted to determine the net gain in RFU in 10mins.</a:t>
            </a:r>
            <a:endParaRPr lang="en-US" sz="1600" dirty="0"/>
          </a:p>
        </p:txBody>
      </p:sp>
      <p:sp>
        <p:nvSpPr>
          <p:cNvPr id="3" name="Slide Number Placeholder 2"/>
          <p:cNvSpPr>
            <a:spLocks noGrp="1"/>
          </p:cNvSpPr>
          <p:nvPr>
            <p:ph type="sldNum" sz="quarter" idx="12"/>
          </p:nvPr>
        </p:nvSpPr>
        <p:spPr/>
        <p:txBody>
          <a:bodyPr/>
          <a:lstStyle/>
          <a:p>
            <a:fld id="{2309D8EA-C950-4620-942E-B4E3258EFE7C}" type="slidenum">
              <a:rPr lang="en-US" smtClean="0"/>
              <a:pPr/>
              <a:t>22</a:t>
            </a:fld>
            <a:endParaRPr lang="en-US"/>
          </a:p>
        </p:txBody>
      </p:sp>
      <p:graphicFrame>
        <p:nvGraphicFramePr>
          <p:cNvPr id="4" name="Chart 3"/>
          <p:cNvGraphicFramePr/>
          <p:nvPr/>
        </p:nvGraphicFramePr>
        <p:xfrm>
          <a:off x="581025" y="2819400"/>
          <a:ext cx="3705225"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nvGraphicFramePr>
        <p:xfrm>
          <a:off x="1634170" y="1371600"/>
          <a:ext cx="5875660" cy="1118946"/>
        </p:xfrm>
        <a:graphic>
          <a:graphicData uri="http://schemas.openxmlformats.org/drawingml/2006/table">
            <a:tbl>
              <a:tblPr firstRow="1" bandRow="1">
                <a:tableStyleId>{5C22544A-7EE6-4342-B048-85BDC9FD1C3A}</a:tableStyleId>
              </a:tblPr>
              <a:tblGrid>
                <a:gridCol w="587566"/>
                <a:gridCol w="587566"/>
                <a:gridCol w="587566"/>
                <a:gridCol w="587566"/>
                <a:gridCol w="587566"/>
                <a:gridCol w="587566"/>
                <a:gridCol w="587566"/>
                <a:gridCol w="587566"/>
                <a:gridCol w="587566"/>
                <a:gridCol w="587566"/>
              </a:tblGrid>
              <a:tr h="274320">
                <a:tc gridSpan="5">
                  <a:txBody>
                    <a:bodyPr/>
                    <a:lstStyle/>
                    <a:p>
                      <a:pPr algn="ctr" fontAlgn="ctr"/>
                      <a:r>
                        <a:rPr lang="en-US" sz="1000" u="none" strike="noStrike" dirty="0"/>
                        <a:t>  -</a:t>
                      </a:r>
                      <a:r>
                        <a:rPr lang="en-US" sz="1000" u="none" strike="noStrike" dirty="0" err="1"/>
                        <a:t>eqbrn</a:t>
                      </a:r>
                      <a:endParaRPr lang="en-US" sz="1000" b="1" i="0" u="none" strike="noStrike" dirty="0">
                        <a:solidFill>
                          <a:srgbClr val="000000"/>
                        </a:solidFill>
                        <a:latin typeface="+mn-lt"/>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1000" u="none" strike="noStrike" dirty="0"/>
                        <a:t> +</a:t>
                      </a:r>
                      <a:r>
                        <a:rPr lang="en-US" sz="1000" u="none" strike="noStrike" dirty="0" err="1"/>
                        <a:t>eqbrn</a:t>
                      </a:r>
                      <a:endParaRPr lang="en-US" sz="1000" b="1" i="0" u="none" strike="noStrike" dirty="0">
                        <a:solidFill>
                          <a:srgbClr val="000000"/>
                        </a:solidFill>
                        <a:latin typeface="+mn-lt"/>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7398">
                <a:tc>
                  <a:txBody>
                    <a:bodyPr/>
                    <a:lstStyle/>
                    <a:p>
                      <a:pPr algn="ctr" fontAlgn="ctr"/>
                      <a:r>
                        <a:rPr lang="en-US" sz="1000" u="none" strike="noStrike" dirty="0" err="1"/>
                        <a:t>Mins</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a:t>
                      </a:r>
                      <a:r>
                        <a:rPr lang="en-US" sz="1000" u="none" strike="noStrike" dirty="0" err="1"/>
                        <a:t>taq</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a:t>
                      </a:r>
                      <a:r>
                        <a:rPr lang="en-US" sz="1000" u="none" strike="noStrike" dirty="0" err="1"/>
                        <a:t>taq</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err="1"/>
                        <a:t>RFU</a:t>
                      </a:r>
                      <a:r>
                        <a:rPr lang="en-US" sz="1000" u="none" strike="noStrike" baseline="-25000" dirty="0" err="1"/>
                        <a:t>+taq</a:t>
                      </a:r>
                      <a:r>
                        <a:rPr lang="en-US" sz="1000" u="none" strike="noStrike" dirty="0"/>
                        <a:t>         - RFU</a:t>
                      </a:r>
                      <a:r>
                        <a:rPr lang="en-US" sz="1000" u="none" strike="noStrike" baseline="-25000" dirty="0"/>
                        <a:t>-</a:t>
                      </a:r>
                      <a:r>
                        <a:rPr lang="en-US" sz="1000" u="none" strike="noStrike" baseline="-25000" dirty="0" err="1"/>
                        <a:t>taq</a:t>
                      </a:r>
                      <a:r>
                        <a:rPr lang="en-US" sz="1000" u="none" strike="noStrike" baseline="-25000" dirty="0"/>
                        <a:t> </a:t>
                      </a:r>
                      <a:r>
                        <a:rPr lang="en-US" sz="1000" u="none" strike="noStrike" dirty="0"/>
                        <a:t>= </a:t>
                      </a:r>
                      <a:r>
                        <a:rPr lang="en-US" sz="1000" u="none" strike="noStrike" dirty="0">
                          <a:latin typeface="Symbol" pitchFamily="18" charset="2"/>
                        </a:rPr>
                        <a:t>D</a:t>
                      </a:r>
                      <a:r>
                        <a:rPr lang="en-US" sz="1000" u="none" strike="noStrike" dirty="0"/>
                        <a:t>RFU</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zero corrected </a:t>
                      </a:r>
                      <a:r>
                        <a:rPr lang="en-US" sz="1000" u="none" strike="noStrike" dirty="0">
                          <a:latin typeface="Symbol" pitchFamily="18" charset="2"/>
                        </a:rPr>
                        <a:t>D</a:t>
                      </a:r>
                      <a:r>
                        <a:rPr lang="en-US" sz="1000" u="none" strike="noStrike" dirty="0"/>
                        <a:t>RFU</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err="1"/>
                        <a:t>Mins</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a:t>
                      </a:r>
                      <a:r>
                        <a:rPr lang="en-US" sz="1000" u="none" strike="noStrike" dirty="0" err="1"/>
                        <a:t>taq</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a:t>
                      </a:r>
                      <a:r>
                        <a:rPr lang="en-US" sz="1000" u="none" strike="noStrike" dirty="0" err="1"/>
                        <a:t>taq</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err="1"/>
                        <a:t>RFU</a:t>
                      </a:r>
                      <a:r>
                        <a:rPr lang="en-US" sz="1000" u="none" strike="noStrike" baseline="-25000" dirty="0" err="1"/>
                        <a:t>+taq</a:t>
                      </a:r>
                      <a:r>
                        <a:rPr lang="en-US" sz="1000" u="none" strike="noStrike" dirty="0"/>
                        <a:t>         - RFU</a:t>
                      </a:r>
                      <a:r>
                        <a:rPr lang="en-US" sz="1000" u="none" strike="noStrike" baseline="-25000" dirty="0"/>
                        <a:t>-</a:t>
                      </a:r>
                      <a:r>
                        <a:rPr lang="en-US" sz="1000" u="none" strike="noStrike" baseline="-25000" dirty="0" err="1"/>
                        <a:t>taq</a:t>
                      </a:r>
                      <a:r>
                        <a:rPr lang="en-US" sz="1000" u="none" strike="noStrike" baseline="-25000" dirty="0"/>
                        <a:t> </a:t>
                      </a:r>
                      <a:r>
                        <a:rPr lang="en-US" sz="1000" u="none" strike="noStrike" dirty="0"/>
                        <a:t>= </a:t>
                      </a:r>
                      <a:r>
                        <a:rPr lang="en-US" sz="1000" u="none" strike="noStrike" dirty="0">
                          <a:latin typeface="Symbol" pitchFamily="18" charset="2"/>
                        </a:rPr>
                        <a:t>D</a:t>
                      </a:r>
                      <a:r>
                        <a:rPr lang="en-US" sz="1000" u="none" strike="noStrike" dirty="0"/>
                        <a:t>RFU</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zero corrected </a:t>
                      </a:r>
                      <a:r>
                        <a:rPr lang="en-US" sz="1000" u="none" strike="noStrike" dirty="0">
                          <a:latin typeface="Symbol" pitchFamily="18" charset="2"/>
                        </a:rPr>
                        <a:t>D</a:t>
                      </a:r>
                      <a:r>
                        <a:rPr lang="en-US" sz="1000" u="none" strike="noStrike" dirty="0"/>
                        <a:t>RFU</a:t>
                      </a:r>
                      <a:endParaRPr lang="en-US" sz="1000" b="1" i="0" u="none" strike="noStrike" dirty="0">
                        <a:solidFill>
                          <a:srgbClr val="000000"/>
                        </a:solidFill>
                        <a:latin typeface="+mn-lt"/>
                      </a:endParaRPr>
                    </a:p>
                  </a:txBody>
                  <a:tcPr marL="0" marR="0" marT="0" marB="0" anchor="ctr"/>
                </a:tc>
              </a:tr>
              <a:tr h="183614">
                <a:tc>
                  <a:txBody>
                    <a:bodyPr/>
                    <a:lstStyle/>
                    <a:p>
                      <a:pPr algn="ctr" fontAlgn="ctr"/>
                      <a:r>
                        <a:rPr lang="en-US" sz="1000" u="none" strike="noStrike" dirty="0"/>
                        <a:t>0.0000</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8.4074</a:t>
                      </a:r>
                      <a:endParaRPr lang="en-US" sz="1000" b="0" i="0" u="none" strike="noStrike" dirty="0">
                        <a:solidFill>
                          <a:srgbClr val="000000"/>
                        </a:solidFill>
                        <a:latin typeface="+mn-lt"/>
                      </a:endParaRPr>
                    </a:p>
                  </a:txBody>
                  <a:tcPr marL="0" marR="0" marT="0" marB="0" anchor="ctr"/>
                </a:tc>
                <a:tc>
                  <a:txBody>
                    <a:bodyPr/>
                    <a:lstStyle/>
                    <a:p>
                      <a:pPr algn="ctr" fontAlgn="ctr"/>
                      <a:r>
                        <a:rPr lang="en-US" sz="1000" u="none" strike="noStrike" dirty="0"/>
                        <a:t>7.0331</a:t>
                      </a:r>
                      <a:endParaRPr lang="en-US" sz="1000" b="0" i="0" u="none" strike="noStrike" dirty="0">
                        <a:solidFill>
                          <a:srgbClr val="000000"/>
                        </a:solidFill>
                        <a:latin typeface="+mn-lt"/>
                      </a:endParaRPr>
                    </a:p>
                  </a:txBody>
                  <a:tcPr marL="0" marR="0" marT="0" marB="0" anchor="ctr">
                    <a:solidFill>
                      <a:srgbClr val="FFFF00"/>
                    </a:solidFill>
                  </a:tcPr>
                </a:tc>
                <a:tc>
                  <a:txBody>
                    <a:bodyPr/>
                    <a:lstStyle/>
                    <a:p>
                      <a:pPr algn="ctr" fontAlgn="ctr"/>
                      <a:r>
                        <a:rPr lang="en-US" sz="1000" u="none" strike="noStrike" dirty="0"/>
                        <a:t>1.3742</a:t>
                      </a:r>
                      <a:endParaRPr lang="en-US" sz="1000" b="0" i="0" u="none" strike="noStrike" dirty="0">
                        <a:solidFill>
                          <a:srgbClr val="000000"/>
                        </a:solidFill>
                        <a:latin typeface="+mn-lt"/>
                      </a:endParaRPr>
                    </a:p>
                  </a:txBody>
                  <a:tcPr marL="0" marR="0" marT="0" marB="0" anchor="ctr"/>
                </a:tc>
                <a:tc>
                  <a:txBody>
                    <a:bodyPr/>
                    <a:lstStyle/>
                    <a:p>
                      <a:pPr algn="ctr" fontAlgn="b"/>
                      <a:r>
                        <a:rPr lang="en-US" sz="1000" u="none" strike="noStrike" dirty="0"/>
                        <a:t>0.0000</a:t>
                      </a:r>
                      <a:endParaRPr lang="en-US" sz="1000" b="0" i="0" u="none" strike="noStrike" dirty="0">
                        <a:solidFill>
                          <a:srgbClr val="000000"/>
                        </a:solidFill>
                        <a:latin typeface="+mn-lt"/>
                      </a:endParaRPr>
                    </a:p>
                  </a:txBody>
                  <a:tcPr marL="0" marR="0" marT="0" marB="0" anchor="ctr"/>
                </a:tc>
                <a:tc>
                  <a:txBody>
                    <a:bodyPr/>
                    <a:lstStyle/>
                    <a:p>
                      <a:pPr algn="ctr" fontAlgn="ctr"/>
                      <a:r>
                        <a:rPr lang="en-US" sz="1000" u="none" strike="noStrike" dirty="0"/>
                        <a:t>0.0000</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7.5422</a:t>
                      </a:r>
                      <a:endParaRPr lang="en-US" sz="1000" b="0" i="0" u="none" strike="noStrike" dirty="0">
                        <a:solidFill>
                          <a:srgbClr val="000000"/>
                        </a:solidFill>
                        <a:latin typeface="+mn-lt"/>
                      </a:endParaRPr>
                    </a:p>
                  </a:txBody>
                  <a:tcPr marL="0" marR="0" marT="0" marB="0" anchor="ctr">
                    <a:solidFill>
                      <a:srgbClr val="FFFF00"/>
                    </a:solidFill>
                  </a:tcPr>
                </a:tc>
                <a:tc>
                  <a:txBody>
                    <a:bodyPr/>
                    <a:lstStyle/>
                    <a:p>
                      <a:pPr algn="ctr" fontAlgn="ctr"/>
                      <a:r>
                        <a:rPr lang="en-US" sz="1000" u="none" strike="noStrike"/>
                        <a:t>6.6607</a:t>
                      </a:r>
                      <a:endParaRPr lang="en-US" sz="1000" b="0" i="0" u="none" strike="noStrike">
                        <a:solidFill>
                          <a:srgbClr val="000000"/>
                        </a:solidFill>
                        <a:latin typeface="+mn-lt"/>
                      </a:endParaRPr>
                    </a:p>
                  </a:txBody>
                  <a:tcPr marL="0" marR="0" marT="0" marB="0" anchor="ctr"/>
                </a:tc>
                <a:tc>
                  <a:txBody>
                    <a:bodyPr/>
                    <a:lstStyle/>
                    <a:p>
                      <a:pPr algn="ctr" fontAlgn="ctr"/>
                      <a:r>
                        <a:rPr lang="en-US" sz="1000" u="none" strike="noStrike" dirty="0"/>
                        <a:t>0.8815</a:t>
                      </a:r>
                      <a:endParaRPr lang="en-US" sz="1000" b="0" i="0" u="none" strike="noStrike" dirty="0">
                        <a:solidFill>
                          <a:srgbClr val="000000"/>
                        </a:solidFill>
                        <a:latin typeface="+mn-lt"/>
                      </a:endParaRPr>
                    </a:p>
                  </a:txBody>
                  <a:tcPr marL="0" marR="0" marT="0" marB="0" anchor="ctr"/>
                </a:tc>
                <a:tc>
                  <a:txBody>
                    <a:bodyPr/>
                    <a:lstStyle/>
                    <a:p>
                      <a:pPr algn="ctr" fontAlgn="b"/>
                      <a:r>
                        <a:rPr lang="en-US" sz="1000" u="none" strike="noStrike" dirty="0"/>
                        <a:t>0.0000</a:t>
                      </a:r>
                      <a:endParaRPr lang="en-US" sz="1000" b="0" i="0" u="none" strike="noStrike" dirty="0">
                        <a:solidFill>
                          <a:srgbClr val="000000"/>
                        </a:solidFill>
                        <a:latin typeface="+mn-lt"/>
                      </a:endParaRPr>
                    </a:p>
                  </a:txBody>
                  <a:tcPr marL="0" marR="0" marT="0" marB="0" anchor="ctr"/>
                </a:tc>
              </a:tr>
              <a:tr h="183614">
                <a:tc>
                  <a:txBody>
                    <a:bodyPr/>
                    <a:lstStyle/>
                    <a:p>
                      <a:pPr algn="ctr" fontAlgn="ctr"/>
                      <a:r>
                        <a:rPr lang="en-US" sz="1000" u="none" strike="noStrike" dirty="0"/>
                        <a:t>0.0671</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a:t>8.4698</a:t>
                      </a:r>
                      <a:endParaRPr lang="en-US" sz="1000" b="0" i="0" u="none" strike="noStrike">
                        <a:solidFill>
                          <a:srgbClr val="000000"/>
                        </a:solidFill>
                        <a:latin typeface="+mn-lt"/>
                      </a:endParaRPr>
                    </a:p>
                  </a:txBody>
                  <a:tcPr marL="0" marR="0" marT="0" marB="0" anchor="ctr"/>
                </a:tc>
                <a:tc>
                  <a:txBody>
                    <a:bodyPr/>
                    <a:lstStyle/>
                    <a:p>
                      <a:pPr algn="ctr" fontAlgn="ctr"/>
                      <a:r>
                        <a:rPr lang="en-US" sz="1000" u="none" strike="noStrike"/>
                        <a:t>6.9466</a:t>
                      </a:r>
                      <a:endParaRPr lang="en-US" sz="1000" b="0" i="0" u="none" strike="noStrike">
                        <a:solidFill>
                          <a:srgbClr val="000000"/>
                        </a:solidFill>
                        <a:latin typeface="+mn-lt"/>
                      </a:endParaRPr>
                    </a:p>
                  </a:txBody>
                  <a:tcPr marL="0" marR="0" marT="0" marB="0" anchor="ctr"/>
                </a:tc>
                <a:tc>
                  <a:txBody>
                    <a:bodyPr/>
                    <a:lstStyle/>
                    <a:p>
                      <a:pPr algn="ctr" fontAlgn="ctr"/>
                      <a:r>
                        <a:rPr lang="en-US" sz="1000" u="none" strike="noStrike" dirty="0"/>
                        <a:t>1.5232</a:t>
                      </a:r>
                      <a:endParaRPr lang="en-US" sz="1000" b="0" i="0" u="none" strike="noStrike" dirty="0">
                        <a:solidFill>
                          <a:srgbClr val="000000"/>
                        </a:solidFill>
                        <a:latin typeface="+mn-lt"/>
                      </a:endParaRPr>
                    </a:p>
                  </a:txBody>
                  <a:tcPr marL="0" marR="0" marT="0" marB="0" anchor="ctr"/>
                </a:tc>
                <a:tc>
                  <a:txBody>
                    <a:bodyPr/>
                    <a:lstStyle/>
                    <a:p>
                      <a:pPr algn="ctr" fontAlgn="b"/>
                      <a:r>
                        <a:rPr lang="en-US" sz="1000" u="none" strike="noStrike" dirty="0"/>
                        <a:t>0.1489</a:t>
                      </a:r>
                      <a:endParaRPr lang="en-US" sz="1000" b="0" i="0" u="none" strike="noStrike" dirty="0">
                        <a:solidFill>
                          <a:srgbClr val="000000"/>
                        </a:solidFill>
                        <a:latin typeface="+mn-lt"/>
                      </a:endParaRPr>
                    </a:p>
                  </a:txBody>
                  <a:tcPr marL="0" marR="0" marT="0" marB="0" anchor="ctr"/>
                </a:tc>
                <a:tc>
                  <a:txBody>
                    <a:bodyPr/>
                    <a:lstStyle/>
                    <a:p>
                      <a:pPr algn="ctr" fontAlgn="ctr"/>
                      <a:r>
                        <a:rPr lang="en-US" sz="1000" u="none" strike="noStrike" dirty="0"/>
                        <a:t>0.0671</a:t>
                      </a:r>
                      <a:endParaRPr lang="en-US" sz="1000" b="1" i="0" u="none" strike="noStrike" dirty="0">
                        <a:solidFill>
                          <a:srgbClr val="000000"/>
                        </a:solidFill>
                        <a:latin typeface="+mn-lt"/>
                      </a:endParaRPr>
                    </a:p>
                  </a:txBody>
                  <a:tcPr marL="0" marR="0" marT="0" marB="0" anchor="ctr"/>
                </a:tc>
                <a:tc>
                  <a:txBody>
                    <a:bodyPr/>
                    <a:lstStyle/>
                    <a:p>
                      <a:pPr algn="ctr" fontAlgn="ctr"/>
                      <a:r>
                        <a:rPr lang="en-US" sz="1000" u="none" strike="noStrike" dirty="0"/>
                        <a:t>7.6942</a:t>
                      </a:r>
                      <a:endParaRPr lang="en-US" sz="1000" b="0" i="0" u="none" strike="noStrike" dirty="0">
                        <a:solidFill>
                          <a:srgbClr val="000000"/>
                        </a:solidFill>
                        <a:latin typeface="+mn-lt"/>
                      </a:endParaRPr>
                    </a:p>
                  </a:txBody>
                  <a:tcPr marL="0" marR="0" marT="0" marB="0" anchor="ctr"/>
                </a:tc>
                <a:tc>
                  <a:txBody>
                    <a:bodyPr/>
                    <a:lstStyle/>
                    <a:p>
                      <a:pPr algn="ctr" fontAlgn="ctr"/>
                      <a:r>
                        <a:rPr lang="en-US" sz="1000" u="none" strike="noStrike" dirty="0"/>
                        <a:t>6.7010</a:t>
                      </a:r>
                      <a:endParaRPr lang="en-US" sz="1000" b="0" i="0" u="none" strike="noStrike" dirty="0">
                        <a:solidFill>
                          <a:srgbClr val="000000"/>
                        </a:solidFill>
                        <a:latin typeface="+mn-lt"/>
                      </a:endParaRPr>
                    </a:p>
                  </a:txBody>
                  <a:tcPr marL="0" marR="0" marT="0" marB="0" anchor="ctr"/>
                </a:tc>
                <a:tc>
                  <a:txBody>
                    <a:bodyPr/>
                    <a:lstStyle/>
                    <a:p>
                      <a:pPr algn="ctr" fontAlgn="ctr"/>
                      <a:r>
                        <a:rPr lang="en-US" sz="1000" u="none" strike="noStrike" dirty="0"/>
                        <a:t>0.9931</a:t>
                      </a:r>
                      <a:endParaRPr lang="en-US" sz="1000" b="0" i="0" u="none" strike="noStrike" dirty="0">
                        <a:solidFill>
                          <a:srgbClr val="000000"/>
                        </a:solidFill>
                        <a:latin typeface="+mn-lt"/>
                      </a:endParaRPr>
                    </a:p>
                  </a:txBody>
                  <a:tcPr marL="0" marR="0" marT="0" marB="0" anchor="ctr"/>
                </a:tc>
                <a:tc>
                  <a:txBody>
                    <a:bodyPr/>
                    <a:lstStyle/>
                    <a:p>
                      <a:pPr algn="ctr" fontAlgn="b"/>
                      <a:r>
                        <a:rPr lang="en-US" sz="1000" u="none" strike="noStrike" dirty="0"/>
                        <a:t>0.1116</a:t>
                      </a:r>
                      <a:endParaRPr lang="en-US" sz="1000" b="0" i="0" u="none" strike="noStrike" dirty="0">
                        <a:solidFill>
                          <a:srgbClr val="000000"/>
                        </a:solidFill>
                        <a:latin typeface="+mn-lt"/>
                      </a:endParaRPr>
                    </a:p>
                  </a:txBody>
                  <a:tcPr marL="0" marR="0" marT="0" marB="0" anchor="ctr"/>
                </a:tc>
              </a:tr>
            </a:tbl>
          </a:graphicData>
        </a:graphic>
      </p:graphicFrame>
      <p:sp>
        <p:nvSpPr>
          <p:cNvPr id="7" name="TextBox 6"/>
          <p:cNvSpPr txBox="1"/>
          <p:nvPr/>
        </p:nvSpPr>
        <p:spPr>
          <a:xfrm>
            <a:off x="152400" y="5715000"/>
            <a:ext cx="8839200" cy="830997"/>
          </a:xfrm>
          <a:prstGeom prst="rect">
            <a:avLst/>
          </a:prstGeom>
          <a:noFill/>
        </p:spPr>
        <p:txBody>
          <a:bodyPr wrap="square" rtlCol="0">
            <a:spAutoFit/>
          </a:bodyPr>
          <a:lstStyle/>
          <a:p>
            <a:pPr algn="just"/>
            <a:r>
              <a:rPr lang="en-US" sz="1200" dirty="0" smtClean="0"/>
              <a:t>		     Plot I					Plot II</a:t>
            </a:r>
          </a:p>
          <a:p>
            <a:pPr algn="just"/>
            <a:r>
              <a:rPr lang="en-US" sz="1200" dirty="0" smtClean="0"/>
              <a:t>The fitted curves (from slide 20, 21) were used to calculate the DRFU for each time point for both sets of </a:t>
            </a:r>
            <a:r>
              <a:rPr lang="en-US" sz="1200" dirty="0" err="1" smtClean="0"/>
              <a:t>taq</a:t>
            </a:r>
            <a:r>
              <a:rPr lang="en-US" sz="1200" dirty="0" smtClean="0"/>
              <a:t> reactions (with and without equilibration). These values were zero corrected and plotted together to calculate initial rates of </a:t>
            </a:r>
            <a:r>
              <a:rPr lang="en-US" sz="1200" dirty="0" err="1" smtClean="0"/>
              <a:t>taq</a:t>
            </a:r>
            <a:r>
              <a:rPr lang="en-US" sz="1200" dirty="0" smtClean="0"/>
              <a:t> activity (</a:t>
            </a:r>
            <a:r>
              <a:rPr lang="en-US" sz="1200" b="1" dirty="0" smtClean="0"/>
              <a:t>Plot I</a:t>
            </a:r>
            <a:r>
              <a:rPr lang="en-US" sz="1200" dirty="0" smtClean="0"/>
              <a:t>). The fitted curves (from slides 20, 21) which were used are plotted together (</a:t>
            </a:r>
            <a:r>
              <a:rPr lang="en-US" sz="1200" b="1" dirty="0" smtClean="0"/>
              <a:t>Plot II</a:t>
            </a:r>
            <a:r>
              <a:rPr lang="en-US" sz="1200" dirty="0" smtClean="0"/>
              <a:t>) for purposes of comparison.  </a:t>
            </a:r>
            <a:endParaRPr lang="en-US" sz="1200" dirty="0"/>
          </a:p>
        </p:txBody>
      </p:sp>
      <p:graphicFrame>
        <p:nvGraphicFramePr>
          <p:cNvPr id="5" name="Chart 4"/>
          <p:cNvGraphicFramePr/>
          <p:nvPr/>
        </p:nvGraphicFramePr>
        <p:xfrm>
          <a:off x="4867275" y="2819400"/>
          <a:ext cx="36957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vert="horz" lIns="91440" tIns="45720" rIns="91440" bIns="45720" rtlCol="0" anchor="ctr">
            <a:noAutofit/>
          </a:bodyPr>
          <a:lstStyle/>
          <a:p>
            <a:r>
              <a:rPr lang="en-US" sz="1600" dirty="0"/>
              <a:t>Method 2</a:t>
            </a:r>
          </a:p>
        </p:txBody>
      </p:sp>
      <p:sp>
        <p:nvSpPr>
          <p:cNvPr id="3" name="Content Placeholder 2"/>
          <p:cNvSpPr>
            <a:spLocks noGrp="1"/>
          </p:cNvSpPr>
          <p:nvPr>
            <p:ph idx="1"/>
          </p:nvPr>
        </p:nvSpPr>
        <p:spPr>
          <a:xfrm>
            <a:off x="457200" y="609600"/>
            <a:ext cx="8229600" cy="4953000"/>
          </a:xfrm>
        </p:spPr>
        <p:txBody>
          <a:bodyPr>
            <a:noAutofit/>
          </a:bodyPr>
          <a:lstStyle/>
          <a:p>
            <a:pPr lvl="0" algn="just">
              <a:spcAft>
                <a:spcPts val="1200"/>
              </a:spcAft>
              <a:buNone/>
            </a:pPr>
            <a:r>
              <a:rPr lang="en-US" sz="1400" b="1" dirty="0"/>
              <a:t>Set up of the Reaction (see Table 3  for details)</a:t>
            </a:r>
            <a:r>
              <a:rPr lang="en-US" sz="1400" dirty="0"/>
              <a:t>: </a:t>
            </a:r>
          </a:p>
          <a:p>
            <a:pPr lvl="0" algn="just">
              <a:spcAft>
                <a:spcPts val="600"/>
              </a:spcAft>
            </a:pPr>
            <a:r>
              <a:rPr lang="en-US" sz="1400" dirty="0"/>
              <a:t>In </a:t>
            </a:r>
            <a:r>
              <a:rPr lang="en-US" sz="1400" dirty="0" smtClean="0"/>
              <a:t>this </a:t>
            </a:r>
            <a:r>
              <a:rPr lang="en-US" sz="1400" dirty="0"/>
              <a:t>initial trial of the new protocol, one complete time course </a:t>
            </a:r>
            <a:r>
              <a:rPr lang="en-US" sz="1400"/>
              <a:t>at </a:t>
            </a:r>
            <a:r>
              <a:rPr lang="en-US" sz="1400" smtClean="0"/>
              <a:t>70</a:t>
            </a:r>
            <a:r>
              <a:rPr lang="en-US" sz="1400" baseline="30000" smtClean="0"/>
              <a:t>o</a:t>
            </a:r>
            <a:r>
              <a:rPr lang="en-US" sz="1400" smtClean="0"/>
              <a:t>C </a:t>
            </a:r>
            <a:r>
              <a:rPr lang="en-US" sz="1400" dirty="0" smtClean="0"/>
              <a:t>was </a:t>
            </a:r>
            <a:r>
              <a:rPr lang="en-US" sz="1400" dirty="0"/>
              <a:t>performed for two enzyme concentrations (0.36nM used previously and 0.02nM which achieves the template: enzyme ration of 1000). Each time point </a:t>
            </a:r>
            <a:r>
              <a:rPr lang="en-US" sz="1400" dirty="0" smtClean="0"/>
              <a:t>had 2 replicates each for reactions with the 5min equilibration and reactions with no equilibration. The </a:t>
            </a:r>
            <a:r>
              <a:rPr lang="en-US" sz="1400" dirty="0"/>
              <a:t>template-primer mix </a:t>
            </a:r>
            <a:r>
              <a:rPr lang="en-US" sz="1400" dirty="0" smtClean="0"/>
              <a:t>was made</a:t>
            </a:r>
            <a:r>
              <a:rPr lang="en-US" sz="1400" dirty="0"/>
              <a:t>/ annealed as a single batch for this entire </a:t>
            </a:r>
            <a:r>
              <a:rPr lang="en-US" sz="1400" dirty="0" smtClean="0"/>
              <a:t>set.</a:t>
            </a:r>
            <a:endParaRPr lang="en-US" sz="1400" dirty="0"/>
          </a:p>
          <a:p>
            <a:pPr lvl="0" algn="just">
              <a:spcAft>
                <a:spcPts val="600"/>
              </a:spcAft>
            </a:pPr>
            <a:r>
              <a:rPr lang="en-US" sz="1400" dirty="0"/>
              <a:t>The template-primer mix </a:t>
            </a:r>
            <a:r>
              <a:rPr lang="en-US" sz="1400" dirty="0" smtClean="0"/>
              <a:t>was </a:t>
            </a:r>
            <a:r>
              <a:rPr lang="en-US" sz="1400" dirty="0"/>
              <a:t>split into 11parts, one for each assay time point (see table) and one for a no-</a:t>
            </a:r>
            <a:r>
              <a:rPr lang="en-US" sz="1400" dirty="0" err="1"/>
              <a:t>Taq</a:t>
            </a:r>
            <a:r>
              <a:rPr lang="en-US" sz="1400" dirty="0"/>
              <a:t> control. </a:t>
            </a:r>
            <a:r>
              <a:rPr lang="en-US" sz="1400" dirty="0" err="1"/>
              <a:t>Taq</a:t>
            </a:r>
            <a:r>
              <a:rPr lang="en-US" sz="1400" dirty="0"/>
              <a:t> Polymerase (appropriately diluted in the dilution buffer to achieve the final concentration stated in the table in each 20ul reaction) </a:t>
            </a:r>
            <a:r>
              <a:rPr lang="en-US" sz="1400" dirty="0" smtClean="0"/>
              <a:t>was </a:t>
            </a:r>
            <a:r>
              <a:rPr lang="en-US" sz="1400" dirty="0"/>
              <a:t>added to the test fractions and water </a:t>
            </a:r>
            <a:r>
              <a:rPr lang="en-US" sz="1400" dirty="0" smtClean="0"/>
              <a:t>was </a:t>
            </a:r>
            <a:r>
              <a:rPr lang="en-US" sz="1400" dirty="0"/>
              <a:t>added to the no-</a:t>
            </a:r>
            <a:r>
              <a:rPr lang="en-US" sz="1400" dirty="0" err="1"/>
              <a:t>Taq</a:t>
            </a:r>
            <a:r>
              <a:rPr lang="en-US" sz="1400" dirty="0"/>
              <a:t> control fraction.</a:t>
            </a:r>
          </a:p>
          <a:p>
            <a:pPr lvl="0" algn="just">
              <a:spcAft>
                <a:spcPts val="600"/>
              </a:spcAft>
            </a:pPr>
            <a:r>
              <a:rPr lang="en-US" sz="1400" dirty="0" smtClean="0"/>
              <a:t>For each time point, two aliquots of the  </a:t>
            </a:r>
            <a:r>
              <a:rPr lang="en-US" sz="1400" dirty="0"/>
              <a:t>reaction </a:t>
            </a:r>
            <a:r>
              <a:rPr lang="en-US" sz="1400" dirty="0" smtClean="0"/>
              <a:t>were </a:t>
            </a:r>
            <a:r>
              <a:rPr lang="en-US" sz="1400" dirty="0"/>
              <a:t>incubated </a:t>
            </a:r>
            <a:r>
              <a:rPr lang="en-US" sz="1400"/>
              <a:t>at </a:t>
            </a:r>
            <a:r>
              <a:rPr lang="en-US" sz="1400" smtClean="0"/>
              <a:t>70</a:t>
            </a:r>
            <a:r>
              <a:rPr lang="en-US" sz="1400" baseline="30000" smtClean="0"/>
              <a:t>o</a:t>
            </a:r>
            <a:r>
              <a:rPr lang="en-US" sz="1400" smtClean="0"/>
              <a:t>C </a:t>
            </a:r>
            <a:r>
              <a:rPr lang="en-US" sz="1400" dirty="0"/>
              <a:t>in the CFX96 (PCR machine) for 5mins (for equilibration of the </a:t>
            </a:r>
            <a:r>
              <a:rPr lang="en-US" sz="1400" dirty="0" err="1"/>
              <a:t>Taq</a:t>
            </a:r>
            <a:r>
              <a:rPr lang="en-US" sz="1400" dirty="0"/>
              <a:t> polymerase with the primer-template </a:t>
            </a:r>
            <a:r>
              <a:rPr lang="en-US" sz="1400" dirty="0" smtClean="0"/>
              <a:t>complex).</a:t>
            </a:r>
            <a:endParaRPr lang="en-US" sz="1400" dirty="0"/>
          </a:p>
          <a:p>
            <a:pPr lvl="0" algn="just">
              <a:spcAft>
                <a:spcPts val="600"/>
              </a:spcAft>
            </a:pPr>
            <a:r>
              <a:rPr lang="en-US" sz="1400" dirty="0"/>
              <a:t>After equilibration, the polymerase reaction </a:t>
            </a:r>
            <a:r>
              <a:rPr lang="en-US" sz="1400" dirty="0" smtClean="0"/>
              <a:t>was </a:t>
            </a:r>
            <a:r>
              <a:rPr lang="en-US" sz="1400" dirty="0"/>
              <a:t>initiated by addition of </a:t>
            </a:r>
            <a:r>
              <a:rPr lang="en-US" sz="1400" dirty="0" err="1"/>
              <a:t>dNTPs</a:t>
            </a:r>
            <a:r>
              <a:rPr lang="en-US" sz="1400" dirty="0"/>
              <a:t> (see table for concentration). </a:t>
            </a:r>
            <a:r>
              <a:rPr lang="en-US" sz="1400" dirty="0" smtClean="0"/>
              <a:t>Simultaneously, two reactions were initiated without equilibration.</a:t>
            </a:r>
            <a:endParaRPr lang="en-US" sz="1400" dirty="0"/>
          </a:p>
          <a:p>
            <a:pPr lvl="0" algn="just"/>
            <a:r>
              <a:rPr lang="en-US" sz="1400" dirty="0"/>
              <a:t>At the end of the incubation the reaction </a:t>
            </a:r>
            <a:r>
              <a:rPr lang="en-US" sz="1400" dirty="0" smtClean="0"/>
              <a:t>was </a:t>
            </a:r>
            <a:r>
              <a:rPr lang="en-US" sz="1400" dirty="0"/>
              <a:t>immediately chilled </a:t>
            </a:r>
            <a:r>
              <a:rPr lang="en-US" sz="1400"/>
              <a:t>to </a:t>
            </a:r>
            <a:r>
              <a:rPr lang="en-US" sz="1400" smtClean="0"/>
              <a:t>0</a:t>
            </a:r>
            <a:r>
              <a:rPr lang="en-US" sz="1400" baseline="30000" smtClean="0"/>
              <a:t>o</a:t>
            </a:r>
            <a:r>
              <a:rPr lang="en-US" sz="1400" smtClean="0"/>
              <a:t>C </a:t>
            </a:r>
            <a:r>
              <a:rPr lang="en-US" sz="1400" dirty="0"/>
              <a:t>and EDTA </a:t>
            </a:r>
            <a:r>
              <a:rPr lang="en-US" sz="1400" dirty="0" smtClean="0"/>
              <a:t>was </a:t>
            </a:r>
            <a:r>
              <a:rPr lang="en-US" sz="1400" dirty="0"/>
              <a:t>added to a final </a:t>
            </a:r>
            <a:r>
              <a:rPr lang="en-US" sz="1400" dirty="0" err="1"/>
              <a:t>conc</a:t>
            </a:r>
            <a:r>
              <a:rPr lang="en-US" sz="1400" dirty="0"/>
              <a:t> of 20mM. </a:t>
            </a:r>
          </a:p>
          <a:p>
            <a:pPr algn="just"/>
            <a:endParaRPr lang="en-US" sz="1400" dirty="0"/>
          </a:p>
        </p:txBody>
      </p:sp>
      <p:graphicFrame>
        <p:nvGraphicFramePr>
          <p:cNvPr id="4" name="Table 3"/>
          <p:cNvGraphicFramePr>
            <a:graphicFrameLocks noGrp="1"/>
          </p:cNvGraphicFramePr>
          <p:nvPr/>
        </p:nvGraphicFramePr>
        <p:xfrm>
          <a:off x="1066800" y="4607448"/>
          <a:ext cx="7010400" cy="2147316"/>
        </p:xfrm>
        <a:graphic>
          <a:graphicData uri="http://schemas.openxmlformats.org/drawingml/2006/table">
            <a:tbl>
              <a:tblPr/>
              <a:tblGrid>
                <a:gridCol w="1811299"/>
                <a:gridCol w="5199101"/>
              </a:tblGrid>
              <a:tr h="0">
                <a:tc gridSpan="2">
                  <a:txBody>
                    <a:bodyPr/>
                    <a:lstStyle/>
                    <a:p>
                      <a:pPr marL="0" marR="0" algn="ctr">
                        <a:lnSpc>
                          <a:spcPct val="115000"/>
                        </a:lnSpc>
                        <a:spcBef>
                          <a:spcPts val="0"/>
                        </a:spcBef>
                        <a:spcAft>
                          <a:spcPts val="0"/>
                        </a:spcAft>
                      </a:pPr>
                      <a:r>
                        <a:rPr lang="en-US" sz="1400" b="1" dirty="0">
                          <a:solidFill>
                            <a:srgbClr val="FFFFFF"/>
                          </a:solidFill>
                          <a:latin typeface="Calibri"/>
                          <a:ea typeface="Calibri"/>
                          <a:cs typeface="Times New Roman"/>
                        </a:rPr>
                        <a:t>Table 3: Assay Variables</a:t>
                      </a:r>
                      <a:endParaRPr lang="en-US" sz="1400" dirty="0">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F81BD"/>
                    </a:solidFill>
                  </a:tcPr>
                </a:tc>
                <a:tc hMerge="1">
                  <a:txBody>
                    <a:bodyPr/>
                    <a:lstStyle/>
                    <a:p>
                      <a:endParaRPr lang="en-US"/>
                    </a:p>
                  </a:txBody>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Temperature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smtClean="0">
                          <a:latin typeface="Calibri"/>
                          <a:ea typeface="Calibri"/>
                          <a:cs typeface="Times New Roman"/>
                        </a:rPr>
                        <a:t>70</a:t>
                      </a:r>
                      <a:r>
                        <a:rPr lang="en-US" sz="1200" baseline="30000" smtClean="0">
                          <a:latin typeface="Calibri"/>
                          <a:ea typeface="Calibri"/>
                          <a:cs typeface="Times New Roman"/>
                        </a:rPr>
                        <a:t>o</a:t>
                      </a:r>
                      <a:r>
                        <a:rPr lang="en-US" sz="1200" smtClean="0">
                          <a:latin typeface="Calibri"/>
                          <a:ea typeface="Calibri"/>
                          <a:cs typeface="Times New Roman"/>
                        </a:rPr>
                        <a:t>C </a:t>
                      </a:r>
                      <a:r>
                        <a:rPr lang="en-US" sz="1200" dirty="0">
                          <a:latin typeface="Calibri"/>
                          <a:ea typeface="Calibri"/>
                          <a:cs typeface="Times New Roman"/>
                        </a:rPr>
                        <a:t>(in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dirty="0">
                          <a:latin typeface="Calibri"/>
                          <a:ea typeface="Calibri"/>
                          <a:cs typeface="Times New Roman"/>
                        </a:rPr>
                        <a:t>Time points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10secs, 20secs, 30secs, 40secs, 50secs, 1min, 1.5mins, 2mins, 5mins, 10mins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Enzyme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just">
                        <a:lnSpc>
                          <a:spcPct val="115000"/>
                        </a:lnSpc>
                        <a:spcBef>
                          <a:spcPts val="0"/>
                        </a:spcBef>
                        <a:spcAft>
                          <a:spcPts val="0"/>
                        </a:spcAft>
                      </a:pPr>
                      <a:r>
                        <a:rPr lang="en-US" sz="1200" dirty="0">
                          <a:latin typeface="Calibri"/>
                          <a:ea typeface="Calibri"/>
                          <a:cs typeface="Times New Roman"/>
                        </a:rPr>
                        <a:t>0.02nM </a:t>
                      </a:r>
                      <a:r>
                        <a:rPr lang="en-US" sz="1200" dirty="0" err="1">
                          <a:latin typeface="Calibri"/>
                          <a:ea typeface="Calibri"/>
                          <a:cs typeface="Times New Roman"/>
                        </a:rPr>
                        <a:t>vs</a:t>
                      </a:r>
                      <a:r>
                        <a:rPr lang="en-US" sz="1200" dirty="0">
                          <a:latin typeface="Calibri"/>
                          <a:ea typeface="Calibri"/>
                          <a:cs typeface="Times New Roman"/>
                        </a:rPr>
                        <a:t> 0.36nM</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dNTP Concentration</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just">
                        <a:lnSpc>
                          <a:spcPct val="115000"/>
                        </a:lnSpc>
                        <a:spcBef>
                          <a:spcPts val="0"/>
                        </a:spcBef>
                        <a:spcAft>
                          <a:spcPts val="0"/>
                        </a:spcAft>
                      </a:pPr>
                      <a:r>
                        <a:rPr lang="en-US" sz="1200" dirty="0" smtClean="0">
                          <a:latin typeface="Calibri"/>
                          <a:ea typeface="Calibri"/>
                          <a:cs typeface="Times New Roman"/>
                        </a:rPr>
                        <a:t>200</a:t>
                      </a:r>
                      <a:r>
                        <a:rPr lang="en-US" sz="1200" dirty="0" smtClean="0">
                          <a:latin typeface="Symbol" pitchFamily="18" charset="2"/>
                          <a:ea typeface="Calibri"/>
                          <a:cs typeface="Times New Roman"/>
                        </a:rPr>
                        <a:t>m</a:t>
                      </a:r>
                      <a:r>
                        <a:rPr lang="en-US" sz="1200" dirty="0" smtClean="0">
                          <a:latin typeface="Calibri"/>
                          <a:ea typeface="Calibri"/>
                          <a:cs typeface="Times New Roman"/>
                        </a:rPr>
                        <a:t>M </a:t>
                      </a:r>
                      <a:r>
                        <a:rPr lang="en-US" sz="1200" dirty="0">
                          <a:latin typeface="Calibri"/>
                          <a:ea typeface="Calibri"/>
                          <a:cs typeface="Times New Roman"/>
                        </a:rPr>
                        <a:t>(for the initial trial)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Replicates </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nSpc>
                          <a:spcPct val="115000"/>
                        </a:lnSpc>
                      </a:pPr>
                      <a:r>
                        <a:rPr lang="en-US" sz="1200" dirty="0" smtClean="0">
                          <a:latin typeface="Calibri"/>
                        </a:rPr>
                        <a:t>2</a:t>
                      </a:r>
                      <a:endParaRPr lang="en-US" sz="1200" dirty="0">
                        <a:latin typeface="Calibri"/>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82880">
                <a:tc>
                  <a:txBody>
                    <a:bodyPr/>
                    <a:lstStyle/>
                    <a:p>
                      <a:pPr marL="0" marR="0" algn="just">
                        <a:lnSpc>
                          <a:spcPct val="115000"/>
                        </a:lnSpc>
                        <a:spcBef>
                          <a:spcPts val="0"/>
                        </a:spcBef>
                        <a:spcAft>
                          <a:spcPts val="0"/>
                        </a:spcAft>
                      </a:pPr>
                      <a:r>
                        <a:rPr lang="en-US" sz="1200">
                          <a:latin typeface="Calibri"/>
                          <a:ea typeface="Calibri"/>
                          <a:cs typeface="Times New Roman"/>
                        </a:rPr>
                        <a:t>Reaction Volume</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8890" marR="0">
                        <a:lnSpc>
                          <a:spcPct val="115000"/>
                        </a:lnSpc>
                        <a:spcBef>
                          <a:spcPts val="0"/>
                        </a:spcBef>
                        <a:spcAft>
                          <a:spcPts val="0"/>
                        </a:spcAft>
                      </a:pPr>
                      <a:r>
                        <a:rPr lang="en-US" sz="1200" dirty="0">
                          <a:latin typeface="Calibri"/>
                          <a:ea typeface="Calibri"/>
                          <a:cs typeface="Times New Roman"/>
                        </a:rPr>
                        <a:t>20ul</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bl>
          </a:graphicData>
        </a:graphic>
      </p:graphicFrame>
      <p:sp>
        <p:nvSpPr>
          <p:cNvPr id="5" name="Slide Number Placeholder 4"/>
          <p:cNvSpPr>
            <a:spLocks noGrp="1"/>
          </p:cNvSpPr>
          <p:nvPr>
            <p:ph type="sldNum" sz="quarter" idx="12"/>
          </p:nvPr>
        </p:nvSpPr>
        <p:spPr/>
        <p:txBody>
          <a:bodyPr/>
          <a:lstStyle/>
          <a:p>
            <a:fld id="{2309D8EA-C950-4620-942E-B4E3258EFE7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Method 3</a:t>
            </a:r>
          </a:p>
        </p:txBody>
      </p:sp>
      <p:sp>
        <p:nvSpPr>
          <p:cNvPr id="3" name="Content Placeholder 2"/>
          <p:cNvSpPr>
            <a:spLocks noGrp="1"/>
          </p:cNvSpPr>
          <p:nvPr>
            <p:ph idx="1"/>
          </p:nvPr>
        </p:nvSpPr>
        <p:spPr/>
        <p:txBody>
          <a:bodyPr>
            <a:normAutofit/>
          </a:bodyPr>
          <a:lstStyle/>
          <a:p>
            <a:pPr algn="just">
              <a:spcAft>
                <a:spcPts val="1200"/>
              </a:spcAft>
            </a:pPr>
            <a:r>
              <a:rPr lang="en-US" sz="1400" b="1" dirty="0" err="1" smtClean="0"/>
              <a:t>Quantitation</a:t>
            </a:r>
            <a:r>
              <a:rPr lang="en-US" sz="1400" b="1" dirty="0" smtClean="0"/>
              <a:t>:</a:t>
            </a:r>
            <a:endParaRPr lang="en-US" sz="1400" dirty="0" smtClean="0"/>
          </a:p>
          <a:p>
            <a:pPr lvl="1" algn="just">
              <a:spcAft>
                <a:spcPts val="600"/>
              </a:spcAft>
              <a:buFont typeface="Calibri" pitchFamily="34" charset="0"/>
              <a:buChar char="•"/>
            </a:pPr>
            <a:r>
              <a:rPr lang="en-US" sz="1400" dirty="0" smtClean="0"/>
              <a:t>80ul </a:t>
            </a:r>
            <a:r>
              <a:rPr lang="en-US" sz="1400" dirty="0"/>
              <a:t>of </a:t>
            </a:r>
            <a:r>
              <a:rPr lang="en-US" sz="1400" dirty="0" err="1"/>
              <a:t>Picogreen</a:t>
            </a:r>
            <a:r>
              <a:rPr lang="en-US" sz="1400" dirty="0"/>
              <a:t> reagent  freshly diluted  178-fold in 1X TE </a:t>
            </a:r>
            <a:r>
              <a:rPr lang="en-US" sz="1400" dirty="0" smtClean="0"/>
              <a:t>was </a:t>
            </a:r>
            <a:r>
              <a:rPr lang="en-US" sz="1400" dirty="0"/>
              <a:t>added to each reaction. The reaction </a:t>
            </a:r>
            <a:r>
              <a:rPr lang="en-US" sz="1400" dirty="0" smtClean="0"/>
              <a:t>was </a:t>
            </a:r>
            <a:r>
              <a:rPr lang="en-US" sz="1400" dirty="0"/>
              <a:t>incubated in the dark for 5min at room temperature and fluorescence is measured in the </a:t>
            </a:r>
            <a:r>
              <a:rPr lang="en-US" sz="1400" dirty="0" err="1"/>
              <a:t>Fluoroskan</a:t>
            </a:r>
            <a:r>
              <a:rPr lang="en-US" sz="1400" dirty="0"/>
              <a:t> with excitation at 485nm and emission at 520nm.</a:t>
            </a:r>
          </a:p>
          <a:p>
            <a:pPr lvl="0" algn="just">
              <a:spcAft>
                <a:spcPts val="1200"/>
              </a:spcAft>
              <a:buFont typeface="Calibri" pitchFamily="34" charset="0"/>
              <a:buChar char="•"/>
            </a:pPr>
            <a:r>
              <a:rPr lang="en-US" sz="1400" b="1" dirty="0"/>
              <a:t>Plots:</a:t>
            </a:r>
            <a:endParaRPr lang="en-US" sz="1400" dirty="0"/>
          </a:p>
          <a:p>
            <a:pPr lvl="1" algn="just">
              <a:buSzPct val="120000"/>
              <a:buFont typeface="Arial" pitchFamily="34" charset="0"/>
              <a:buChar char="•"/>
            </a:pPr>
            <a:r>
              <a:rPr lang="en-US" sz="1400" dirty="0" smtClean="0"/>
              <a:t>The measured RFU was plotted against time. The curves were fitted using the equation for one-phase association kinetics. The initial reaction rate (del RFU/sec) was calculated using the corrected RFU values from the fitted curve. </a:t>
            </a:r>
          </a:p>
          <a:p>
            <a:pPr algn="just"/>
            <a:endParaRPr lang="en-US" sz="1400" dirty="0"/>
          </a:p>
        </p:txBody>
      </p:sp>
      <p:sp>
        <p:nvSpPr>
          <p:cNvPr id="4" name="Slide Number Placeholder 3"/>
          <p:cNvSpPr>
            <a:spLocks noGrp="1"/>
          </p:cNvSpPr>
          <p:nvPr>
            <p:ph type="sldNum" sz="quarter" idx="12"/>
          </p:nvPr>
        </p:nvSpPr>
        <p:spPr/>
        <p:txBody>
          <a:bodyPr/>
          <a:lstStyle/>
          <a:p>
            <a:fld id="{2309D8EA-C950-4620-942E-B4E3258EFE7C}"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460"/>
            <a:ext cx="8229600" cy="1143000"/>
          </a:xfrm>
        </p:spPr>
        <p:txBody>
          <a:bodyPr>
            <a:noAutofit/>
          </a:bodyPr>
          <a:lstStyle/>
          <a:p>
            <a:r>
              <a:rPr lang="en-US" sz="1600" dirty="0" err="1" smtClean="0"/>
              <a:t>Taq</a:t>
            </a:r>
            <a:r>
              <a:rPr lang="en-US" sz="1600" dirty="0" smtClean="0"/>
              <a:t> Polymerase activity measured </a:t>
            </a:r>
            <a:r>
              <a:rPr lang="en-US" sz="1600" smtClean="0"/>
              <a:t>at 70</a:t>
            </a:r>
            <a:r>
              <a:rPr lang="en-US" sz="1600" baseline="30000" smtClean="0"/>
              <a:t>o</a:t>
            </a:r>
            <a:r>
              <a:rPr lang="en-US" sz="1600" smtClean="0"/>
              <a:t>C </a:t>
            </a:r>
            <a:r>
              <a:rPr lang="en-US" sz="1600" dirty="0" smtClean="0"/>
              <a:t>over 10mins</a:t>
            </a:r>
            <a:br>
              <a:rPr lang="en-US" sz="1600" dirty="0" smtClean="0"/>
            </a:br>
            <a:r>
              <a:rPr lang="en-US" sz="1600" dirty="0" smtClean="0"/>
              <a:t>20nM Template and 0.36nM </a:t>
            </a:r>
            <a:r>
              <a:rPr lang="en-US" sz="1600" dirty="0" err="1" smtClean="0"/>
              <a:t>Taq</a:t>
            </a:r>
            <a:r>
              <a:rPr lang="en-US" sz="1600" dirty="0" smtClean="0"/>
              <a:t> in a 20ul reaction:</a:t>
            </a:r>
            <a:br>
              <a:rPr lang="en-US" sz="1600" dirty="0" smtClean="0"/>
            </a:br>
            <a:r>
              <a:rPr lang="en-US" sz="1600" dirty="0" smtClean="0"/>
              <a:t>Comparison of 5min equilibration of </a:t>
            </a:r>
            <a:r>
              <a:rPr lang="en-US" sz="1600" dirty="0" err="1" smtClean="0"/>
              <a:t>Taq</a:t>
            </a:r>
            <a:r>
              <a:rPr lang="en-US" sz="1600" dirty="0" smtClean="0"/>
              <a:t> Polymerase with the primed template </a:t>
            </a:r>
            <a:r>
              <a:rPr lang="en-US" sz="1600" smtClean="0"/>
              <a:t>at 70</a:t>
            </a:r>
            <a:r>
              <a:rPr lang="en-US" sz="1600" baseline="30000" smtClean="0"/>
              <a:t>o</a:t>
            </a:r>
            <a:r>
              <a:rPr lang="en-US" sz="1600" smtClean="0"/>
              <a:t>C </a:t>
            </a:r>
            <a:r>
              <a:rPr lang="en-US" sz="1600" dirty="0" smtClean="0"/>
              <a:t/>
            </a:r>
            <a:br>
              <a:rPr lang="en-US" sz="1600" dirty="0" smtClean="0"/>
            </a:br>
            <a:r>
              <a:rPr lang="en-US" sz="1600" dirty="0" err="1" smtClean="0"/>
              <a:t>vs</a:t>
            </a:r>
            <a:r>
              <a:rPr lang="en-US" sz="1600" dirty="0" smtClean="0"/>
              <a:t> no equilibration</a:t>
            </a:r>
            <a:endParaRPr lang="en-US" sz="1600" dirty="0"/>
          </a:p>
        </p:txBody>
      </p:sp>
      <p:pic>
        <p:nvPicPr>
          <p:cNvPr id="1029" name="Picture 5"/>
          <p:cNvPicPr>
            <a:picLocks noChangeAspect="1" noChangeArrowheads="1"/>
          </p:cNvPicPr>
          <p:nvPr/>
        </p:nvPicPr>
        <p:blipFill>
          <a:blip r:embed="rId2" cstate="print"/>
          <a:srcRect l="13786" t="20720" r="16608" b="17059"/>
          <a:stretch>
            <a:fillRect/>
          </a:stretch>
        </p:blipFill>
        <p:spPr bwMode="auto">
          <a:xfrm>
            <a:off x="5943600" y="1091376"/>
            <a:ext cx="2819400" cy="2266943"/>
          </a:xfrm>
          <a:prstGeom prst="rect">
            <a:avLst/>
          </a:prstGeom>
          <a:noFill/>
          <a:ln w="9525">
            <a:solidFill>
              <a:schemeClr val="tx1"/>
            </a:solidFill>
            <a:miter lim="800000"/>
            <a:headEnd/>
            <a:tailEnd/>
          </a:ln>
        </p:spPr>
      </p:pic>
      <p:pic>
        <p:nvPicPr>
          <p:cNvPr id="1030" name="Picture 6"/>
          <p:cNvPicPr>
            <a:picLocks noChangeAspect="1" noChangeArrowheads="1"/>
          </p:cNvPicPr>
          <p:nvPr/>
        </p:nvPicPr>
        <p:blipFill>
          <a:blip r:embed="rId3" cstate="print"/>
          <a:srcRect l="13316" t="23333" r="17078" b="15490"/>
          <a:stretch>
            <a:fillRect/>
          </a:stretch>
        </p:blipFill>
        <p:spPr bwMode="auto">
          <a:xfrm>
            <a:off x="5943600" y="3774119"/>
            <a:ext cx="2819400" cy="2228870"/>
          </a:xfrm>
          <a:prstGeom prst="rect">
            <a:avLst/>
          </a:prstGeom>
          <a:noFill/>
          <a:ln w="9525">
            <a:solidFill>
              <a:schemeClr val="tx1"/>
            </a:solidFill>
            <a:miter lim="800000"/>
            <a:headEnd/>
            <a:tailEnd/>
          </a:ln>
        </p:spPr>
      </p:pic>
      <p:pic>
        <p:nvPicPr>
          <p:cNvPr id="1031" name="Picture 7"/>
          <p:cNvPicPr>
            <a:picLocks noChangeAspect="1" noChangeArrowheads="1"/>
          </p:cNvPicPr>
          <p:nvPr/>
        </p:nvPicPr>
        <p:blipFill>
          <a:blip r:embed="rId4" cstate="print"/>
          <a:srcRect l="8230" t="18216" r="11817"/>
          <a:stretch>
            <a:fillRect/>
          </a:stretch>
        </p:blipFill>
        <p:spPr bwMode="auto">
          <a:xfrm>
            <a:off x="533400" y="1076640"/>
            <a:ext cx="5181600" cy="4926349"/>
          </a:xfrm>
          <a:prstGeom prst="rect">
            <a:avLst/>
          </a:prstGeom>
          <a:noFill/>
          <a:ln w="9525">
            <a:solidFill>
              <a:schemeClr val="tx1"/>
            </a:solidFill>
            <a:miter lim="800000"/>
            <a:headEnd/>
            <a:tailEnd/>
          </a:ln>
        </p:spPr>
      </p:pic>
      <p:sp>
        <p:nvSpPr>
          <p:cNvPr id="15" name="TextBox 14"/>
          <p:cNvSpPr txBox="1"/>
          <p:nvPr/>
        </p:nvSpPr>
        <p:spPr>
          <a:xfrm>
            <a:off x="152400" y="6016848"/>
            <a:ext cx="8839200" cy="830997"/>
          </a:xfrm>
          <a:prstGeom prst="rect">
            <a:avLst/>
          </a:prstGeom>
          <a:noFill/>
        </p:spPr>
        <p:txBody>
          <a:bodyPr wrap="square" rtlCol="0">
            <a:spAutoFit/>
          </a:bodyPr>
          <a:lstStyle/>
          <a:p>
            <a:pPr algn="just"/>
            <a:r>
              <a:rPr lang="en-US" sz="1200" dirty="0" smtClean="0"/>
              <a:t>0.36nM </a:t>
            </a:r>
            <a:r>
              <a:rPr lang="en-US" sz="1200" dirty="0" err="1" smtClean="0"/>
              <a:t>Taq</a:t>
            </a:r>
            <a:r>
              <a:rPr lang="en-US" sz="1200" dirty="0" smtClean="0"/>
              <a:t> is the concentration used in the previous study. </a:t>
            </a:r>
            <a:r>
              <a:rPr lang="en-US" sz="1200" dirty="0" err="1" smtClean="0"/>
              <a:t>Equlibration</a:t>
            </a:r>
            <a:r>
              <a:rPr lang="en-US" sz="1200" dirty="0" smtClean="0"/>
              <a:t> with </a:t>
            </a:r>
            <a:r>
              <a:rPr lang="en-US" sz="1200" dirty="0" err="1" smtClean="0"/>
              <a:t>Taq</a:t>
            </a:r>
            <a:r>
              <a:rPr lang="en-US" sz="1200" dirty="0" smtClean="0"/>
              <a:t> polymerase at the assay temperature has not been done previously. Since activity is very high, even at the earliest time point of the assay (10secs) activity appears to have </a:t>
            </a:r>
            <a:r>
              <a:rPr lang="en-US" sz="1200" dirty="0" err="1" smtClean="0"/>
              <a:t>plateaued</a:t>
            </a:r>
            <a:r>
              <a:rPr lang="en-US" sz="1200" dirty="0" smtClean="0"/>
              <a:t> (see scale up of the first 1 or first 2mins on the right).  Early time point RFUs are not accurate and curve fit is poor. (For this template and enzyme concentration, lower assay temperatures (lower measurable activity) will give more accurate RFU values. </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20nM Template and 0.02nM </a:t>
            </a:r>
            <a:r>
              <a:rPr lang="en-US" sz="1600" dirty="0" err="1"/>
              <a:t>Taq</a:t>
            </a:r>
            <a:r>
              <a:rPr lang="en-US" sz="1600" dirty="0"/>
              <a:t> in a 20ul reaction:</a:t>
            </a:r>
            <a:br>
              <a:rPr lang="en-US" sz="1600" dirty="0"/>
            </a:br>
            <a:r>
              <a:rPr lang="en-US" sz="1600" dirty="0"/>
              <a:t>Comparison of 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err="1" smtClean="0"/>
              <a:t>vs</a:t>
            </a:r>
            <a:r>
              <a:rPr lang="en-US" sz="1600" dirty="0" smtClean="0"/>
              <a:t> no </a:t>
            </a:r>
            <a:r>
              <a:rPr lang="en-US" sz="1600" dirty="0"/>
              <a:t>equilibration</a:t>
            </a:r>
          </a:p>
        </p:txBody>
      </p:sp>
      <p:pic>
        <p:nvPicPr>
          <p:cNvPr id="2050" name="Picture 2"/>
          <p:cNvPicPr>
            <a:picLocks noChangeAspect="1" noChangeArrowheads="1"/>
          </p:cNvPicPr>
          <p:nvPr/>
        </p:nvPicPr>
        <p:blipFill>
          <a:blip r:embed="rId2" cstate="print"/>
          <a:srcRect l="9435" t="24024" r="13506"/>
          <a:stretch>
            <a:fillRect/>
          </a:stretch>
        </p:blipFill>
        <p:spPr bwMode="auto">
          <a:xfrm>
            <a:off x="349044" y="1069260"/>
            <a:ext cx="5410200" cy="4826164"/>
          </a:xfrm>
          <a:prstGeom prst="rect">
            <a:avLst/>
          </a:prstGeom>
          <a:noFill/>
          <a:ln w="9525">
            <a:solidFill>
              <a:schemeClr val="tx1"/>
            </a:solidFill>
            <a:miter lim="800000"/>
            <a:headEnd/>
            <a:tailEnd/>
          </a:ln>
        </p:spPr>
      </p:pic>
      <p:pic>
        <p:nvPicPr>
          <p:cNvPr id="2051" name="Picture 3"/>
          <p:cNvPicPr preferRelativeResize="0">
            <a:picLocks noChangeArrowheads="1"/>
          </p:cNvPicPr>
          <p:nvPr/>
        </p:nvPicPr>
        <p:blipFill>
          <a:blip r:embed="rId3" cstate="print"/>
          <a:srcRect l="11287" t="27030" r="17225" b="12670"/>
          <a:stretch>
            <a:fillRect/>
          </a:stretch>
        </p:blipFill>
        <p:spPr bwMode="auto">
          <a:xfrm>
            <a:off x="5879688" y="1054524"/>
            <a:ext cx="2895600" cy="2209800"/>
          </a:xfrm>
          <a:prstGeom prst="rect">
            <a:avLst/>
          </a:prstGeom>
          <a:noFill/>
          <a:ln w="9525">
            <a:solidFill>
              <a:schemeClr val="tx1"/>
            </a:solidFill>
            <a:miter lim="800000"/>
            <a:headEnd/>
            <a:tailEnd/>
          </a:ln>
        </p:spPr>
      </p:pic>
      <p:pic>
        <p:nvPicPr>
          <p:cNvPr id="2052" name="Picture 4"/>
          <p:cNvPicPr>
            <a:picLocks noChangeAspect="1" noChangeArrowheads="1"/>
          </p:cNvPicPr>
          <p:nvPr/>
        </p:nvPicPr>
        <p:blipFill>
          <a:blip r:embed="rId4" cstate="print"/>
          <a:srcRect l="11287" t="27031" r="17225" b="12671"/>
          <a:stretch>
            <a:fillRect/>
          </a:stretch>
        </p:blipFill>
        <p:spPr bwMode="auto">
          <a:xfrm>
            <a:off x="5879688" y="3697128"/>
            <a:ext cx="2895600" cy="2209800"/>
          </a:xfrm>
          <a:prstGeom prst="rect">
            <a:avLst/>
          </a:prstGeom>
          <a:noFill/>
          <a:ln w="9525">
            <a:solidFill>
              <a:schemeClr val="tx1"/>
            </a:solidFill>
            <a:miter lim="800000"/>
            <a:headEnd/>
            <a:tailEnd/>
          </a:ln>
        </p:spPr>
      </p:pic>
      <p:sp>
        <p:nvSpPr>
          <p:cNvPr id="6" name="TextBox 5"/>
          <p:cNvSpPr txBox="1"/>
          <p:nvPr/>
        </p:nvSpPr>
        <p:spPr>
          <a:xfrm>
            <a:off x="152400" y="5884116"/>
            <a:ext cx="8839200" cy="1015663"/>
          </a:xfrm>
          <a:prstGeom prst="rect">
            <a:avLst/>
          </a:prstGeom>
          <a:noFill/>
        </p:spPr>
        <p:txBody>
          <a:bodyPr wrap="square" rtlCol="0">
            <a:spAutoFit/>
          </a:bodyPr>
          <a:lstStyle/>
          <a:p>
            <a:pPr algn="just"/>
            <a:r>
              <a:rPr lang="en-US" sz="1200" dirty="0" smtClean="0"/>
              <a:t>0.02nM is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Because of this low concentration of </a:t>
            </a:r>
            <a:r>
              <a:rPr lang="en-US" sz="1200" dirty="0" err="1" smtClean="0"/>
              <a:t>Taq</a:t>
            </a:r>
            <a:r>
              <a:rPr lang="en-US" sz="1200" dirty="0" smtClean="0"/>
              <a:t>, even the measurements at early time point of the assay are closer to the fitted curve (see scale up of the first 1 or first 2mins on the right).  Also, even at 10mins, the activity does not seem to have </a:t>
            </a:r>
            <a:r>
              <a:rPr lang="en-US" sz="1200" dirty="0" err="1" smtClean="0"/>
              <a:t>plateaued</a:t>
            </a:r>
            <a:r>
              <a:rPr lang="en-US" sz="1200" dirty="0" smtClean="0"/>
              <a:t>. (For this template and enzyme concentration, low assay temperatures (</a:t>
            </a:r>
            <a:r>
              <a:rPr lang="en-US" sz="1200" dirty="0" err="1" smtClean="0"/>
              <a:t>eg</a:t>
            </a:r>
            <a:r>
              <a:rPr lang="en-US" sz="1200" smtClean="0"/>
              <a:t>., 45-50</a:t>
            </a:r>
            <a:r>
              <a:rPr lang="en-US" sz="1200" baseline="30000" smtClean="0"/>
              <a:t>o</a:t>
            </a:r>
            <a:r>
              <a:rPr lang="en-US" sz="1200" smtClean="0"/>
              <a:t>C </a:t>
            </a:r>
            <a:r>
              <a:rPr lang="en-US" sz="1200" dirty="0" smtClean="0"/>
              <a:t>as have been used previously) may not  give measurable activity.  Assay may need to include time points greater than 10mins.</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5min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a:t>
            </a:r>
            <a:r>
              <a:rPr lang="en-US" sz="1600" dirty="0" smtClean="0"/>
              <a:t>0.36nM </a:t>
            </a:r>
            <a:r>
              <a:rPr lang="en-US" sz="1600" dirty="0" err="1" smtClean="0"/>
              <a:t>vs</a:t>
            </a:r>
            <a:r>
              <a:rPr lang="en-US" sz="1600" dirty="0" smtClean="0"/>
              <a:t> 0.02nM </a:t>
            </a:r>
            <a:r>
              <a:rPr lang="en-US" sz="1600" dirty="0" err="1"/>
              <a:t>Taq</a:t>
            </a:r>
            <a:r>
              <a:rPr lang="en-US" sz="1600" dirty="0"/>
              <a:t> in a 20ul reaction</a:t>
            </a:r>
          </a:p>
        </p:txBody>
      </p:sp>
      <p:pic>
        <p:nvPicPr>
          <p:cNvPr id="3074" name="Picture 2"/>
          <p:cNvPicPr preferRelativeResize="0">
            <a:picLocks noChangeArrowheads="1"/>
          </p:cNvPicPr>
          <p:nvPr/>
        </p:nvPicPr>
        <p:blipFill>
          <a:blip r:embed="rId2" cstate="print"/>
          <a:srcRect l="5096" t="15158" r="6582"/>
          <a:stretch>
            <a:fillRect/>
          </a:stretch>
        </p:blipFill>
        <p:spPr bwMode="auto">
          <a:xfrm>
            <a:off x="317088" y="1066800"/>
            <a:ext cx="5413248" cy="4828032"/>
          </a:xfrm>
          <a:prstGeom prst="rect">
            <a:avLst/>
          </a:prstGeom>
          <a:noFill/>
          <a:ln w="9525">
            <a:solidFill>
              <a:schemeClr val="tx1"/>
            </a:solidFill>
            <a:miter lim="800000"/>
            <a:headEnd/>
            <a:tailEnd/>
          </a:ln>
        </p:spPr>
      </p:pic>
      <p:pic>
        <p:nvPicPr>
          <p:cNvPr id="3075" name="Picture 3"/>
          <p:cNvPicPr>
            <a:picLocks noChangeAspect="1" noChangeArrowheads="1"/>
          </p:cNvPicPr>
          <p:nvPr/>
        </p:nvPicPr>
        <p:blipFill>
          <a:blip r:embed="rId3" cstate="print"/>
          <a:srcRect l="7148" t="15719" r="6794" b="21404"/>
          <a:stretch>
            <a:fillRect/>
          </a:stretch>
        </p:blipFill>
        <p:spPr bwMode="auto">
          <a:xfrm>
            <a:off x="5916564" y="1066800"/>
            <a:ext cx="2895600" cy="2133600"/>
          </a:xfrm>
          <a:prstGeom prst="rect">
            <a:avLst/>
          </a:prstGeom>
          <a:noFill/>
          <a:ln w="9525">
            <a:solidFill>
              <a:schemeClr val="tx1"/>
            </a:solidFill>
            <a:miter lim="800000"/>
            <a:headEnd/>
            <a:tailEnd/>
          </a:ln>
        </p:spPr>
      </p:pic>
      <p:pic>
        <p:nvPicPr>
          <p:cNvPr id="3076" name="Picture 4"/>
          <p:cNvPicPr>
            <a:picLocks noChangeAspect="1" noChangeArrowheads="1"/>
          </p:cNvPicPr>
          <p:nvPr/>
        </p:nvPicPr>
        <p:blipFill>
          <a:blip r:embed="rId4" cstate="print"/>
          <a:srcRect l="7148" t="15719" r="6794" b="21404"/>
          <a:stretch>
            <a:fillRect/>
          </a:stretch>
        </p:blipFill>
        <p:spPr bwMode="auto">
          <a:xfrm>
            <a:off x="5916564" y="3765756"/>
            <a:ext cx="2895600" cy="2133600"/>
          </a:xfrm>
          <a:prstGeom prst="rect">
            <a:avLst/>
          </a:prstGeom>
          <a:noFill/>
          <a:ln w="9525">
            <a:solidFill>
              <a:schemeClr val="tx1"/>
            </a:solidFill>
            <a:miter lim="800000"/>
            <a:headEnd/>
            <a:tailEnd/>
          </a:ln>
        </p:spPr>
      </p:pic>
      <p:sp>
        <p:nvSpPr>
          <p:cNvPr id="6" name="TextBox 5"/>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had a pre-incubation </a:t>
            </a:r>
            <a:r>
              <a:rPr lang="en-US" sz="1200" smtClean="0"/>
              <a:t>at 70</a:t>
            </a:r>
            <a:r>
              <a:rPr lang="en-US" sz="1200" baseline="30000" smtClean="0"/>
              <a:t>o</a:t>
            </a:r>
            <a:r>
              <a:rPr lang="en-US" sz="1200" smtClean="0"/>
              <a:t>C </a:t>
            </a:r>
            <a:r>
              <a:rPr lang="en-US" sz="1200" dirty="0" smtClean="0"/>
              <a:t>for equilibration of </a:t>
            </a:r>
            <a:r>
              <a:rPr lang="en-US" sz="1200" dirty="0" err="1" smtClean="0"/>
              <a:t>Taq</a:t>
            </a:r>
            <a:r>
              <a:rPr lang="en-US" sz="1200" dirty="0" smtClean="0"/>
              <a:t> polymerase with the primed-template.</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0"/>
            <a:ext cx="8229600" cy="1143000"/>
          </a:xfrm>
        </p:spPr>
        <p:txBody>
          <a:bodyPr vert="horz" lIns="91440" tIns="45720" rIns="91440" bIns="45720" rtlCol="0" anchor="ctr">
            <a:noAutofit/>
          </a:bodyPr>
          <a:lstStyle/>
          <a:p>
            <a:r>
              <a:rPr lang="en-US" sz="1600" dirty="0" err="1"/>
              <a:t>Taq</a:t>
            </a:r>
            <a:r>
              <a:rPr lang="en-US" sz="1600" dirty="0"/>
              <a:t> Polymerase activity measured </a:t>
            </a:r>
            <a:r>
              <a:rPr lang="en-US" sz="1600"/>
              <a:t>at </a:t>
            </a:r>
            <a:r>
              <a:rPr lang="en-US" sz="1600" smtClean="0"/>
              <a:t>70</a:t>
            </a:r>
            <a:r>
              <a:rPr lang="en-US" sz="1600" baseline="30000" smtClean="0"/>
              <a:t>o</a:t>
            </a:r>
            <a:r>
              <a:rPr lang="en-US" sz="1600" smtClean="0"/>
              <a:t>C </a:t>
            </a:r>
            <a:r>
              <a:rPr lang="en-US" sz="1600" dirty="0"/>
              <a:t>over 10mins</a:t>
            </a:r>
            <a:br>
              <a:rPr lang="en-US" sz="1600" dirty="0"/>
            </a:br>
            <a:r>
              <a:rPr lang="en-US" sz="1600" dirty="0"/>
              <a:t>No equilibration of </a:t>
            </a:r>
            <a:r>
              <a:rPr lang="en-US" sz="1600" dirty="0" err="1"/>
              <a:t>Taq</a:t>
            </a:r>
            <a:r>
              <a:rPr lang="en-US" sz="1600" dirty="0"/>
              <a:t> Polymerase with the primed template </a:t>
            </a:r>
            <a:r>
              <a:rPr lang="en-US" sz="1600"/>
              <a:t>at </a:t>
            </a:r>
            <a:r>
              <a:rPr lang="en-US" sz="1600" smtClean="0"/>
              <a:t>70</a:t>
            </a:r>
            <a:r>
              <a:rPr lang="en-US" sz="1600" baseline="30000" smtClean="0"/>
              <a:t>o</a:t>
            </a:r>
            <a:r>
              <a:rPr lang="en-US" sz="1600" smtClean="0"/>
              <a:t>C </a:t>
            </a:r>
            <a:r>
              <a:rPr lang="en-US" sz="1600" dirty="0"/>
              <a:t/>
            </a:r>
            <a:br>
              <a:rPr lang="en-US" sz="1600" dirty="0"/>
            </a:br>
            <a:r>
              <a:rPr lang="en-US" sz="1600" dirty="0"/>
              <a:t>20nM Template with 0.36nM/ 0.02nM </a:t>
            </a:r>
            <a:r>
              <a:rPr lang="en-US" sz="1600" dirty="0" err="1"/>
              <a:t>Taq</a:t>
            </a:r>
            <a:r>
              <a:rPr lang="en-US" sz="1600" dirty="0"/>
              <a:t> in a 20ul reaction</a:t>
            </a:r>
          </a:p>
        </p:txBody>
      </p:sp>
      <p:pic>
        <p:nvPicPr>
          <p:cNvPr id="4100" name="Picture 4"/>
          <p:cNvPicPr>
            <a:picLocks noChangeAspect="1" noChangeArrowheads="1"/>
          </p:cNvPicPr>
          <p:nvPr/>
        </p:nvPicPr>
        <p:blipFill>
          <a:blip r:embed="rId2" cstate="print"/>
          <a:srcRect l="2329" t="18156" r="9170" b="16028"/>
          <a:stretch>
            <a:fillRect/>
          </a:stretch>
        </p:blipFill>
        <p:spPr bwMode="auto">
          <a:xfrm>
            <a:off x="5853876" y="3664992"/>
            <a:ext cx="2895600" cy="2209800"/>
          </a:xfrm>
          <a:prstGeom prst="rect">
            <a:avLst/>
          </a:prstGeom>
          <a:noFill/>
          <a:ln w="9525">
            <a:solidFill>
              <a:schemeClr val="tx1"/>
            </a:solidFill>
            <a:miter lim="800000"/>
            <a:headEnd/>
            <a:tailEnd/>
          </a:ln>
        </p:spPr>
      </p:pic>
      <p:pic>
        <p:nvPicPr>
          <p:cNvPr id="4101" name="Picture 5"/>
          <p:cNvPicPr>
            <a:picLocks noChangeAspect="1" noChangeArrowheads="1"/>
          </p:cNvPicPr>
          <p:nvPr/>
        </p:nvPicPr>
        <p:blipFill>
          <a:blip r:embed="rId3" cstate="print"/>
          <a:srcRect l="2329" t="18157" r="9170" b="16028"/>
          <a:stretch>
            <a:fillRect/>
          </a:stretch>
        </p:blipFill>
        <p:spPr bwMode="auto">
          <a:xfrm>
            <a:off x="5853876" y="1071720"/>
            <a:ext cx="2895600" cy="2209800"/>
          </a:xfrm>
          <a:prstGeom prst="rect">
            <a:avLst/>
          </a:prstGeom>
          <a:noFill/>
          <a:ln w="9525">
            <a:solidFill>
              <a:schemeClr val="tx1"/>
            </a:solidFill>
            <a:miter lim="800000"/>
            <a:headEnd/>
            <a:tailEnd/>
          </a:ln>
        </p:spPr>
      </p:pic>
      <p:pic>
        <p:nvPicPr>
          <p:cNvPr id="4102" name="Picture 6"/>
          <p:cNvPicPr preferRelativeResize="0">
            <a:picLocks noChangeArrowheads="1"/>
          </p:cNvPicPr>
          <p:nvPr/>
        </p:nvPicPr>
        <p:blipFill>
          <a:blip r:embed="rId4" cstate="print"/>
          <a:srcRect l="3493" t="17021" r="9170"/>
          <a:stretch>
            <a:fillRect/>
          </a:stretch>
        </p:blipFill>
        <p:spPr bwMode="auto">
          <a:xfrm>
            <a:off x="307259" y="1071720"/>
            <a:ext cx="5413248" cy="4828032"/>
          </a:xfrm>
          <a:prstGeom prst="rect">
            <a:avLst/>
          </a:prstGeom>
          <a:noFill/>
          <a:ln w="9525">
            <a:solidFill>
              <a:schemeClr val="tx1"/>
            </a:solidFill>
            <a:miter lim="800000"/>
            <a:headEnd/>
            <a:tailEnd/>
          </a:ln>
        </p:spPr>
      </p:pic>
      <p:sp>
        <p:nvSpPr>
          <p:cNvPr id="8" name="TextBox 7"/>
          <p:cNvSpPr txBox="1"/>
          <p:nvPr/>
        </p:nvSpPr>
        <p:spPr>
          <a:xfrm>
            <a:off x="152400" y="5957856"/>
            <a:ext cx="8839200" cy="646331"/>
          </a:xfrm>
          <a:prstGeom prst="rect">
            <a:avLst/>
          </a:prstGeom>
          <a:noFill/>
        </p:spPr>
        <p:txBody>
          <a:bodyPr wrap="square" rtlCol="0">
            <a:spAutoFit/>
          </a:bodyPr>
          <a:lstStyle/>
          <a:p>
            <a:pPr algn="just"/>
            <a:r>
              <a:rPr lang="en-US" sz="1200" dirty="0" smtClean="0"/>
              <a:t>Activity of 0.02nM </a:t>
            </a:r>
            <a:r>
              <a:rPr lang="en-US" sz="1200" dirty="0" err="1" smtClean="0"/>
              <a:t>Taq</a:t>
            </a:r>
            <a:r>
              <a:rPr lang="en-US" sz="1200" dirty="0" smtClean="0"/>
              <a:t> (the recommended concentration of </a:t>
            </a:r>
            <a:r>
              <a:rPr lang="en-US" sz="1200" dirty="0" err="1" smtClean="0"/>
              <a:t>Taq</a:t>
            </a:r>
            <a:r>
              <a:rPr lang="en-US" sz="1200" dirty="0" smtClean="0"/>
              <a:t> Polymerase to give a primed-</a:t>
            </a:r>
            <a:r>
              <a:rPr lang="en-US" sz="1200" dirty="0" err="1" smtClean="0"/>
              <a:t>template:Taq</a:t>
            </a:r>
            <a:r>
              <a:rPr lang="en-US" sz="1200" dirty="0" smtClean="0"/>
              <a:t> ratio of 1000:1) is compared with 0.36nM </a:t>
            </a:r>
            <a:r>
              <a:rPr lang="en-US" sz="1200" dirty="0" err="1" smtClean="0"/>
              <a:t>Taq</a:t>
            </a:r>
            <a:r>
              <a:rPr lang="en-US" sz="1200" dirty="0" smtClean="0"/>
              <a:t> (as used previously) </a:t>
            </a:r>
            <a:r>
              <a:rPr lang="en-US" sz="1200" smtClean="0"/>
              <a:t>at 70</a:t>
            </a:r>
            <a:r>
              <a:rPr lang="en-US" sz="1200" baseline="30000" smtClean="0"/>
              <a:t>o</a:t>
            </a:r>
            <a:r>
              <a:rPr lang="en-US" sz="1200" smtClean="0"/>
              <a:t>C. </a:t>
            </a:r>
            <a:r>
              <a:rPr lang="en-US" sz="1200" dirty="0" smtClean="0"/>
              <a:t>These reactions did not have a pre-incubation </a:t>
            </a:r>
            <a:r>
              <a:rPr lang="en-US" sz="1200" smtClean="0"/>
              <a:t>at 70</a:t>
            </a:r>
            <a:r>
              <a:rPr lang="en-US" sz="1200" baseline="30000" smtClean="0"/>
              <a:t>o</a:t>
            </a:r>
            <a:r>
              <a:rPr lang="en-US" sz="1200" smtClean="0"/>
              <a:t>C </a:t>
            </a:r>
            <a:r>
              <a:rPr lang="en-US" sz="1200" dirty="0" smtClean="0"/>
              <a:t>for equilibration of </a:t>
            </a:r>
            <a:r>
              <a:rPr lang="en-US" sz="1200" dirty="0" err="1"/>
              <a:t>T</a:t>
            </a:r>
            <a:r>
              <a:rPr lang="en-US" sz="1200" dirty="0" err="1" smtClean="0"/>
              <a:t>aq</a:t>
            </a:r>
            <a:r>
              <a:rPr lang="en-US" sz="1200" dirty="0" smtClean="0"/>
              <a:t> polymerase with the primed-template.</a:t>
            </a:r>
            <a:endParaRPr lang="en-US" sz="1200" dirty="0"/>
          </a:p>
        </p:txBody>
      </p:sp>
      <p:sp>
        <p:nvSpPr>
          <p:cNvPr id="7" name="Slide Number Placeholder 6"/>
          <p:cNvSpPr>
            <a:spLocks noGrp="1"/>
          </p:cNvSpPr>
          <p:nvPr>
            <p:ph type="sldNum" sz="quarter" idx="12"/>
          </p:nvPr>
        </p:nvSpPr>
        <p:spPr/>
        <p:txBody>
          <a:bodyPr/>
          <a:lstStyle/>
          <a:p>
            <a:fld id="{2309D8EA-C950-4620-942E-B4E3258EFE7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174"/>
            <a:ext cx="8229600" cy="1143000"/>
          </a:xfrm>
        </p:spPr>
        <p:txBody>
          <a:bodyPr vert="horz" lIns="91440" tIns="45720" rIns="91440" bIns="45720" rtlCol="0" anchor="ctr">
            <a:noAutofit/>
          </a:bodyPr>
          <a:lstStyle/>
          <a:p>
            <a:r>
              <a:rPr lang="en-US" sz="1600" dirty="0"/>
              <a:t>Summary</a:t>
            </a:r>
          </a:p>
        </p:txBody>
      </p:sp>
      <p:sp>
        <p:nvSpPr>
          <p:cNvPr id="4" name="Content Placeholder 3"/>
          <p:cNvSpPr>
            <a:spLocks noGrp="1"/>
          </p:cNvSpPr>
          <p:nvPr>
            <p:ph idx="1"/>
          </p:nvPr>
        </p:nvSpPr>
        <p:spPr/>
        <p:txBody>
          <a:bodyPr>
            <a:noAutofit/>
          </a:bodyPr>
          <a:lstStyle/>
          <a:p>
            <a:r>
              <a:rPr lang="en-US" sz="1400" dirty="0" smtClean="0"/>
              <a:t>Since the recommended enzyme concentration is very low, the trial activity assay was carried out </a:t>
            </a:r>
            <a:r>
              <a:rPr lang="en-US" sz="1400" smtClean="0"/>
              <a:t>at 70oC </a:t>
            </a:r>
            <a:r>
              <a:rPr lang="en-US" sz="1400" dirty="0" smtClean="0"/>
              <a:t>where previously the maximum activity has been noted.</a:t>
            </a:r>
          </a:p>
          <a:p>
            <a:pPr lvl="1"/>
            <a:r>
              <a:rPr lang="en-US" sz="1400" dirty="0" smtClean="0"/>
              <a:t>Initial reaction rate is quite low</a:t>
            </a:r>
          </a:p>
          <a:p>
            <a:pPr lvl="1"/>
            <a:r>
              <a:rPr lang="en-US" sz="1400" dirty="0" smtClean="0"/>
              <a:t>Early time point measurement seems reliable</a:t>
            </a:r>
          </a:p>
          <a:p>
            <a:pPr lvl="1"/>
            <a:r>
              <a:rPr lang="en-US" sz="1400" dirty="0" smtClean="0"/>
              <a:t>Even at 10mins the enzyme may not have saturated</a:t>
            </a:r>
          </a:p>
          <a:p>
            <a:pPr lvl="1"/>
            <a:r>
              <a:rPr lang="en-US" sz="1400" dirty="0" smtClean="0"/>
              <a:t>The initial reaction rate appears to be</a:t>
            </a:r>
          </a:p>
          <a:p>
            <a:pPr lvl="2"/>
            <a:r>
              <a:rPr lang="en-US" sz="1400" dirty="0" smtClean="0"/>
              <a:t>+</a:t>
            </a:r>
            <a:r>
              <a:rPr lang="en-US" sz="1400" dirty="0" err="1" smtClean="0"/>
              <a:t>eqbrn</a:t>
            </a:r>
            <a:r>
              <a:rPr lang="en-US" sz="1400" dirty="0" smtClean="0"/>
              <a:t>:  2.94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lvl="2"/>
            <a:r>
              <a:rPr lang="en-US" sz="1400" dirty="0" smtClean="0"/>
              <a:t>- </a:t>
            </a:r>
            <a:r>
              <a:rPr lang="en-US" sz="1400" dirty="0" err="1" smtClean="0"/>
              <a:t>eqbrn</a:t>
            </a:r>
            <a:r>
              <a:rPr lang="en-US" sz="1400" dirty="0" smtClean="0"/>
              <a:t>:  2.08 x 10</a:t>
            </a:r>
            <a:r>
              <a:rPr lang="en-US" sz="1400" baseline="30000" dirty="0" smtClean="0"/>
              <a:t>-13  </a:t>
            </a:r>
            <a:r>
              <a:rPr lang="en-US" sz="1400" dirty="0" err="1" smtClean="0"/>
              <a:t>mols</a:t>
            </a:r>
            <a:r>
              <a:rPr lang="en-US" sz="1400" dirty="0" smtClean="0"/>
              <a:t> </a:t>
            </a:r>
            <a:r>
              <a:rPr lang="en-US" sz="1400" dirty="0" err="1" smtClean="0"/>
              <a:t>dNTP</a:t>
            </a:r>
            <a:r>
              <a:rPr lang="en-US" sz="1400" dirty="0" smtClean="0"/>
              <a:t> incorporated/sec by 0.01U </a:t>
            </a:r>
            <a:r>
              <a:rPr lang="en-US" sz="1400" dirty="0" err="1" smtClean="0"/>
              <a:t>Taq</a:t>
            </a:r>
            <a:endParaRPr lang="en-US" sz="1400" dirty="0" smtClean="0"/>
          </a:p>
          <a:p>
            <a:pPr marL="574675" lvl="1" indent="-117475">
              <a:tabLst>
                <a:tab pos="574675" algn="l"/>
              </a:tabLst>
            </a:pPr>
            <a:r>
              <a:rPr lang="en-US" sz="1400" dirty="0" smtClean="0"/>
              <a:t>     This difference in reaction rate may not be significant for the following reasons:</a:t>
            </a:r>
          </a:p>
          <a:p>
            <a:pPr marL="974725" lvl="2" indent="-117475">
              <a:tabLst>
                <a:tab pos="574675" algn="l"/>
              </a:tabLst>
            </a:pPr>
            <a:r>
              <a:rPr lang="en-US" sz="1400" dirty="0" smtClean="0"/>
              <a:t>The test condition has been assayed only once (reproducibility has not been determined)</a:t>
            </a:r>
          </a:p>
          <a:p>
            <a:pPr marL="974725" lvl="2" indent="-117475">
              <a:tabLst>
                <a:tab pos="574675" algn="l"/>
              </a:tabLst>
            </a:pPr>
            <a:r>
              <a:rPr lang="en-US" sz="1400" dirty="0" smtClean="0"/>
              <a:t>The equilibration time has not been varied (5min </a:t>
            </a:r>
            <a:r>
              <a:rPr lang="en-US" sz="1400" dirty="0" err="1" smtClean="0"/>
              <a:t>vs</a:t>
            </a:r>
            <a:r>
              <a:rPr lang="en-US" sz="1400" dirty="0" smtClean="0"/>
              <a:t> 10mins, 15mins, 20mins etc).</a:t>
            </a:r>
          </a:p>
          <a:p>
            <a:pPr marL="339725" indent="-282575">
              <a:tabLst>
                <a:tab pos="574675" algn="l"/>
              </a:tabLst>
            </a:pPr>
            <a:r>
              <a:rPr lang="en-US" sz="1400" dirty="0" smtClean="0"/>
              <a:t>Next proposed experiments:</a:t>
            </a:r>
          </a:p>
          <a:p>
            <a:pPr marL="800100" lvl="1" indent="-342900">
              <a:buFont typeface="+mj-lt"/>
              <a:buAutoNum type="arabicPeriod"/>
              <a:tabLst>
                <a:tab pos="574675" algn="l"/>
              </a:tabLst>
            </a:pPr>
            <a:r>
              <a:rPr lang="en-US" sz="1400" dirty="0" smtClean="0"/>
              <a:t>Vary equilibration time (essential to understand if 5mins is enough)</a:t>
            </a:r>
          </a:p>
          <a:p>
            <a:pPr marL="800100" lvl="1" indent="-342900">
              <a:buFont typeface="+mj-lt"/>
              <a:buAutoNum type="arabicPeriod"/>
              <a:tabLst>
                <a:tab pos="574675" algn="l"/>
              </a:tabLst>
            </a:pPr>
            <a:r>
              <a:rPr lang="en-US" sz="1400" dirty="0" smtClean="0"/>
              <a:t>At the defined equilibration time, vary [</a:t>
            </a:r>
            <a:r>
              <a:rPr lang="en-US" sz="1400" dirty="0" err="1" smtClean="0"/>
              <a:t>dNTP</a:t>
            </a:r>
            <a:r>
              <a:rPr lang="en-US" sz="1400" dirty="0" smtClean="0"/>
              <a:t>] concentration (necessary to calculate the kinetic parameters)</a:t>
            </a:r>
          </a:p>
          <a:p>
            <a:pPr marL="800100" lvl="1" indent="-342900">
              <a:buFont typeface="+mj-lt"/>
              <a:buAutoNum type="arabicPeriod"/>
              <a:tabLst>
                <a:tab pos="574675" algn="l"/>
              </a:tabLst>
            </a:pPr>
            <a:r>
              <a:rPr lang="en-US" sz="1400" dirty="0" smtClean="0"/>
              <a:t>If required vary assay temperature </a:t>
            </a:r>
            <a:r>
              <a:rPr lang="en-US" sz="1400" smtClean="0"/>
              <a:t>(65</a:t>
            </a:r>
            <a:r>
              <a:rPr lang="en-US" sz="1400" baseline="30000" smtClean="0"/>
              <a:t>o</a:t>
            </a:r>
            <a:r>
              <a:rPr lang="en-US" sz="1400" smtClean="0"/>
              <a:t>C, 75</a:t>
            </a:r>
            <a:r>
              <a:rPr lang="en-US" sz="1400" baseline="30000" smtClean="0"/>
              <a:t>o</a:t>
            </a:r>
            <a:r>
              <a:rPr lang="en-US" sz="1400" smtClean="0"/>
              <a:t>C) </a:t>
            </a:r>
            <a:r>
              <a:rPr lang="en-US" sz="1400" dirty="0" smtClean="0"/>
              <a:t>(Optional)</a:t>
            </a:r>
          </a:p>
          <a:p>
            <a:pPr marL="800100" lvl="1" indent="-342900">
              <a:buFont typeface="+mj-lt"/>
              <a:buAutoNum type="arabicPeriod"/>
              <a:tabLst>
                <a:tab pos="574675" algn="l"/>
              </a:tabLst>
            </a:pPr>
            <a:r>
              <a:rPr lang="en-US" sz="1400" dirty="0" smtClean="0"/>
              <a:t>Replication of assays to test for reliability and reproducibility (Essential)</a:t>
            </a:r>
          </a:p>
          <a:p>
            <a:pPr marL="400050">
              <a:tabLst>
                <a:tab pos="574675" algn="l"/>
              </a:tabLst>
            </a:pPr>
            <a:r>
              <a:rPr lang="en-US" sz="1400" dirty="0" smtClean="0"/>
              <a:t>See table in the following page</a:t>
            </a:r>
          </a:p>
          <a:p>
            <a:pPr marL="800100" lvl="1" indent="-342900">
              <a:buFont typeface="+mj-lt"/>
              <a:buAutoNum type="arabicPeriod"/>
              <a:tabLst>
                <a:tab pos="574675" algn="l"/>
              </a:tabLst>
            </a:pPr>
            <a:endParaRPr lang="en-US" sz="1400" dirty="0" smtClean="0"/>
          </a:p>
          <a:p>
            <a:pPr marL="739775" lvl="1" indent="-282575">
              <a:tabLst>
                <a:tab pos="574675" algn="l"/>
              </a:tabLst>
            </a:pPr>
            <a:endParaRPr lang="en-US" sz="1400" dirty="0" smtClean="0"/>
          </a:p>
        </p:txBody>
      </p:sp>
      <p:sp>
        <p:nvSpPr>
          <p:cNvPr id="5" name="Slide Number Placeholder 4"/>
          <p:cNvSpPr>
            <a:spLocks noGrp="1"/>
          </p:cNvSpPr>
          <p:nvPr>
            <p:ph type="sldNum" sz="quarter" idx="12"/>
          </p:nvPr>
        </p:nvSpPr>
        <p:spPr/>
        <p:txBody>
          <a:bodyPr/>
          <a:lstStyle/>
          <a:p>
            <a:fld id="{2309D8EA-C950-4620-942E-B4E3258EFE7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TotalTime>
  <Words>3112</Words>
  <Application>Microsoft Office PowerPoint</Application>
  <PresentationFormat>On-screen Show (4:3)</PresentationFormat>
  <Paragraphs>727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Materials</vt:lpstr>
      <vt:lpstr>Method 1</vt:lpstr>
      <vt:lpstr>Method 2</vt:lpstr>
      <vt:lpstr>Method 3</vt:lpstr>
      <vt:lpstr>Taq Polymerase activity measured at 70oC over 10mins 20nM Template and 0.36nM Taq in a 20ul reaction: Comparison of 5min equilibration of Taq Polymerase with the primed template at 70oC  vs no equilibration</vt:lpstr>
      <vt:lpstr>Taq Polymerase activity measured at 70oC over 10mins 20nM Template and 0.02nM Taq in a 20ul reaction: Comparison of 5min equilibration of Taq Polymerase with the primed template at 70oC  vs no equilibration</vt:lpstr>
      <vt:lpstr>Taq Polymerase activity measured at 70oC over 10mins 5min equilibration of Taq Polymerase with the primed template at 70oC  20nM Template with 0.36nM vs 0.02nM Taq in a 20ul reaction</vt:lpstr>
      <vt:lpstr>Taq Polymerase activity measured at 70oC over 10mins No equilibration of Taq Polymerase with the primed template at 70oC  20nM Template with 0.36nM/ 0.02nM Taq in a 20ul reaction</vt:lpstr>
      <vt:lpstr>Summary</vt:lpstr>
      <vt:lpstr>Estimate of time for completion</vt:lpstr>
      <vt:lpstr>Update 042513</vt:lpstr>
      <vt:lpstr>Taq Polymerase activity measured at 60oC over 10mins 20nM Template and 0.02nM Taq in a 20ul reaction: Comparison of 5min equilibration of Taq Polymerase with the primed template at 60oC  vs no equilibration</vt:lpstr>
      <vt:lpstr>Update 050213</vt:lpstr>
      <vt:lpstr>Taq Polymerase activity measured at 60oC over 10mins 20nM Template and 0.02nM Taq in a 20ul reaction: Comparison of 30min equilibration of Taq Polymerase with the primed template at 60oC  with no equilibration</vt:lpstr>
      <vt:lpstr>Taq Polymerase Activity at 60oC: No equilibration reactions from slides 12 and 14 plotted together  Show same initial rate of activity</vt:lpstr>
      <vt:lpstr>Taq Polymerase Activity at 60oC: Reactions with equilibration (5min-slide 12 and 30min-slide 14) plotted together  Equilibration for 5min/ 30min results in the same level of activity</vt:lpstr>
      <vt:lpstr>Taq Polymerase Activity at 60oC: Summary of +equilibration and –equilibration assays</vt:lpstr>
      <vt:lpstr>Comparisons of previous extension assays (0.36nM Taq no equilibration)  with the current assay set (0.02nM Taq no equilibration reactions) </vt:lpstr>
      <vt:lpstr>Update 050713</vt:lpstr>
      <vt:lpstr>Taq Polymerase activity measured at 60oC over 10mins 200nM Template and 0.36nM Taq in a 20ul reaction: These reactions without equilibration. Each time point had a corresponding no taq control reaction The individual RFUs of +taq and -taq reactions were plotted and mean and SE calculated  </vt:lpstr>
      <vt:lpstr>Taq Polymerase activity measured at 60oC over 10mins 200nM Template and 0.36nM Taq in a 20ul reaction: These reactions with 30min equilibration. Each time point had a corresponding no taq control reaction The individual RFUs of +taq and -taq reactions were plotted. mean and calculated </vt:lpstr>
      <vt:lpstr>Each time point has a corresponding no taq control reaction RFU+taq - RFU -taq = DRFU The zero corrected DRFUs were plotted to determine the net gain in RFU in 10mins.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79</cp:revision>
  <dcterms:created xsi:type="dcterms:W3CDTF">2013-04-18T13:44:56Z</dcterms:created>
  <dcterms:modified xsi:type="dcterms:W3CDTF">2013-05-10T14:08:15Z</dcterms:modified>
</cp:coreProperties>
</file>