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charts/chart16.xml" ContentType="application/vnd.openxmlformats-officedocument.drawingml.char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6" r:id="rId3"/>
    <p:sldId id="273" r:id="rId4"/>
    <p:sldId id="279" r:id="rId5"/>
    <p:sldId id="285" r:id="rId6"/>
    <p:sldId id="281" r:id="rId7"/>
    <p:sldId id="278" r:id="rId8"/>
    <p:sldId id="282" r:id="rId9"/>
    <p:sldId id="284" r:id="rId10"/>
    <p:sldId id="286" r:id="rId11"/>
    <p:sldId id="283" r:id="rId12"/>
    <p:sldId id="287" r:id="rId13"/>
    <p:sldId id="289" r:id="rId14"/>
    <p:sldId id="290" r:id="rId15"/>
    <p:sldId id="288" r:id="rId16"/>
    <p:sldId id="29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B2B2B2"/>
    <a:srgbClr val="C0C0C0"/>
    <a:srgbClr val="DDDDDD"/>
    <a:srgbClr val="666699"/>
    <a:srgbClr val="CCCCFF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 autoAdjust="0"/>
    <p:restoredTop sz="94165" autoAdjust="0"/>
  </p:normalViewPr>
  <p:slideViewPr>
    <p:cSldViewPr>
      <p:cViewPr varScale="1">
        <p:scale>
          <a:sx n="70" d="100"/>
          <a:sy n="70" d="100"/>
        </p:scale>
        <p:origin x="-13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9.16.2016.xls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xguan\Documents\gxy\Data\2016\09.23.2016-2.xls" TargetMode="External"/><Relationship Id="rId1" Type="http://schemas.openxmlformats.org/officeDocument/2006/relationships/themeOverride" Target="../theme/themeOverride3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H:\09.23.2016-1.xls" TargetMode="External"/><Relationship Id="rId1" Type="http://schemas.openxmlformats.org/officeDocument/2006/relationships/themeOverride" Target="../theme/themeOverride4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mclab\Desktop\happy\PMCXG4-23\09.23.2016-2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mclab\Desktop\happy\PMCXG4-23\09.23.2016-2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mclab\Desktop\happy\PMCXG4-23\09.23.2016-2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mclab\Desktop\happy\PMCXG4-23\09.23.2016-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9.16.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9.16.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9.16.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9.16.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9.16.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9.16.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9.16.2016.xls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1069247092567969"/>
          <c:y val="6.666695601977439E-2"/>
          <c:w val="0.75157463509309641"/>
          <c:h val="0.73778097995216996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3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28596411297644403"/>
                  <c:y val="-4.5596033829104723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chemeClr val="tx2">
                          <a:lumMod val="50000"/>
                        </a:schemeClr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errBars>
            <c:errDir val="y"/>
            <c:errBarType val="both"/>
            <c:errValType val="cust"/>
            <c:plus>
              <c:numRef>
                <c:f>Anaysis!$I$36:$I$43</c:f>
                <c:numCache>
                  <c:formatCode>General</c:formatCode>
                  <c:ptCount val="8"/>
                  <c:pt idx="0">
                    <c:v>66.46803743153545</c:v>
                  </c:pt>
                  <c:pt idx="1">
                    <c:v>16.263455967290597</c:v>
                  </c:pt>
                  <c:pt idx="2">
                    <c:v>20.506096654409877</c:v>
                  </c:pt>
                  <c:pt idx="3">
                    <c:v>7.7781745930520234</c:v>
                  </c:pt>
                  <c:pt idx="4">
                    <c:v>2.1213203435596428</c:v>
                  </c:pt>
                  <c:pt idx="5">
                    <c:v>2.8284271247461903</c:v>
                  </c:pt>
                  <c:pt idx="6">
                    <c:v>1.4142135623730951</c:v>
                  </c:pt>
                  <c:pt idx="7">
                    <c:v>0</c:v>
                  </c:pt>
                </c:numCache>
              </c:numRef>
            </c:plus>
            <c:minus>
              <c:numRef>
                <c:f>Anaysis!$I$36:$I$43</c:f>
                <c:numCache>
                  <c:formatCode>General</c:formatCode>
                  <c:ptCount val="8"/>
                  <c:pt idx="0">
                    <c:v>66.46803743153545</c:v>
                  </c:pt>
                  <c:pt idx="1">
                    <c:v>16.263455967290597</c:v>
                  </c:pt>
                  <c:pt idx="2">
                    <c:v>20.506096654409877</c:v>
                  </c:pt>
                  <c:pt idx="3">
                    <c:v>7.7781745930520234</c:v>
                  </c:pt>
                  <c:pt idx="4">
                    <c:v>2.1213203435596428</c:v>
                  </c:pt>
                  <c:pt idx="5">
                    <c:v>2.8284271247461903</c:v>
                  </c:pt>
                  <c:pt idx="6">
                    <c:v>1.4142135623730951</c:v>
                  </c:pt>
                  <c:pt idx="7">
                    <c:v>0</c:v>
                  </c:pt>
                </c:numCache>
              </c:numRef>
            </c:minus>
          </c:errBars>
          <c:xVal>
            <c:numRef>
              <c:f>Anaysis!$H$25:$H$32</c:f>
              <c:numCache>
                <c:formatCode>General</c:formatCode>
                <c:ptCount val="8"/>
                <c:pt idx="0">
                  <c:v>15</c:v>
                </c:pt>
                <c:pt idx="1">
                  <c:v>7.5</c:v>
                </c:pt>
                <c:pt idx="2">
                  <c:v>3.75</c:v>
                </c:pt>
                <c:pt idx="3">
                  <c:v>1.875</c:v>
                </c:pt>
                <c:pt idx="4">
                  <c:v>0.9375</c:v>
                </c:pt>
                <c:pt idx="5">
                  <c:v>0.46875</c:v>
                </c:pt>
                <c:pt idx="6">
                  <c:v>0.234375</c:v>
                </c:pt>
                <c:pt idx="7">
                  <c:v>0</c:v>
                </c:pt>
              </c:numCache>
            </c:numRef>
          </c:xVal>
          <c:yVal>
            <c:numRef>
              <c:f>Anaysis!$I$25:$I$32</c:f>
              <c:numCache>
                <c:formatCode>0.0</c:formatCode>
                <c:ptCount val="8"/>
                <c:pt idx="0">
                  <c:v>2495</c:v>
                </c:pt>
                <c:pt idx="1">
                  <c:v>1181.5</c:v>
                </c:pt>
                <c:pt idx="2">
                  <c:v>532.5</c:v>
                </c:pt>
                <c:pt idx="3">
                  <c:v>235.5</c:v>
                </c:pt>
                <c:pt idx="4">
                  <c:v>101.5</c:v>
                </c:pt>
                <c:pt idx="5">
                  <c:v>44</c:v>
                </c:pt>
                <c:pt idx="6">
                  <c:v>22</c:v>
                </c:pt>
                <c:pt idx="7">
                  <c:v>0</c:v>
                </c:pt>
              </c:numCache>
            </c:numRef>
          </c:yVal>
        </c:ser>
        <c:dLbls/>
        <c:axId val="41914752"/>
        <c:axId val="41917056"/>
      </c:scatterChart>
      <c:valAx>
        <c:axId val="419147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4339758806747526"/>
              <c:y val="0.8888927469303253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917056"/>
        <c:crosses val="autoZero"/>
        <c:crossBetween val="midCat"/>
      </c:valAx>
      <c:valAx>
        <c:axId val="4191705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5723318725796995E-2"/>
              <c:y val="0.37777941744538829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914752"/>
        <c:crosses val="autoZero"/>
        <c:crossBetween val="midCat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913085847639166"/>
          <c:y val="4.4749569410516894E-2"/>
          <c:w val="0.76823579517982865"/>
          <c:h val="0.7842972812360719"/>
        </c:manualLayout>
      </c:layout>
      <c:scatterChart>
        <c:scatterStyle val="lineMarker"/>
        <c:ser>
          <c:idx val="1"/>
          <c:order val="0"/>
          <c:tx>
            <c:v>3uM FdL2 peptide + 3mM NAD+</c:v>
          </c:tx>
          <c:spPr>
            <a:ln w="28575">
              <a:noFill/>
            </a:ln>
          </c:spPr>
          <c:marker>
            <c:symbol val="square"/>
            <c:size val="3"/>
          </c:marke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</c:trendline>
          <c:errBars>
            <c:errDir val="y"/>
            <c:errBarType val="both"/>
            <c:errValType val="cust"/>
            <c:plus>
              <c:numRef>
                <c:f>DHP2c!$K$13:$K$20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12621.148937398686</c:v>
                  </c:pt>
                  <c:pt idx="2">
                    <c:v>19376.140018073773</c:v>
                  </c:pt>
                  <c:pt idx="3">
                    <c:v>14007.785335305507</c:v>
                  </c:pt>
                  <c:pt idx="4">
                    <c:v>729.73419818451691</c:v>
                  </c:pt>
                  <c:pt idx="5">
                    <c:v>117502.76225689334</c:v>
                  </c:pt>
                  <c:pt idx="6">
                    <c:v>147402.06539258533</c:v>
                  </c:pt>
                  <c:pt idx="7">
                    <c:v>144422.3174166652</c:v>
                  </c:pt>
                </c:numCache>
              </c:numRef>
            </c:plus>
            <c:minus>
              <c:numRef>
                <c:f>DHP2c!$K$13:$K$20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12621.148937398686</c:v>
                  </c:pt>
                  <c:pt idx="2">
                    <c:v>19376.140018073773</c:v>
                  </c:pt>
                  <c:pt idx="3">
                    <c:v>14007.785335305507</c:v>
                  </c:pt>
                  <c:pt idx="4">
                    <c:v>729.73419818451691</c:v>
                  </c:pt>
                  <c:pt idx="5">
                    <c:v>117502.76225689334</c:v>
                  </c:pt>
                  <c:pt idx="6">
                    <c:v>147402.06539258533</c:v>
                  </c:pt>
                  <c:pt idx="7">
                    <c:v>144422.3174166652</c:v>
                  </c:pt>
                </c:numCache>
              </c:numRef>
            </c:minus>
          </c:errBars>
          <c:errBars>
            <c:errDir val="x"/>
            <c:errBarType val="both"/>
            <c:errValType val="fixedVal"/>
            <c:val val="1"/>
          </c:errBars>
          <c:xVal>
            <c:numRef>
              <c:f>DHP2c!$I$3:$I$10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25</c:v>
                </c:pt>
                <c:pt idx="4">
                  <c:v>50</c:v>
                </c:pt>
                <c:pt idx="5">
                  <c:v>100</c:v>
                </c:pt>
                <c:pt idx="6">
                  <c:v>200</c:v>
                </c:pt>
                <c:pt idx="7">
                  <c:v>400</c:v>
                </c:pt>
              </c:numCache>
            </c:numRef>
          </c:xVal>
          <c:yVal>
            <c:numRef>
              <c:f>DHP2c!$K$3:$K$10</c:f>
              <c:numCache>
                <c:formatCode>General</c:formatCode>
                <c:ptCount val="8"/>
                <c:pt idx="0">
                  <c:v>0</c:v>
                </c:pt>
                <c:pt idx="1">
                  <c:v>173463.5</c:v>
                </c:pt>
                <c:pt idx="2">
                  <c:v>339151</c:v>
                </c:pt>
                <c:pt idx="3">
                  <c:v>855677</c:v>
                </c:pt>
                <c:pt idx="4">
                  <c:v>1654969</c:v>
                </c:pt>
                <c:pt idx="5">
                  <c:v>3358791</c:v>
                </c:pt>
                <c:pt idx="6">
                  <c:v>6274492</c:v>
                </c:pt>
                <c:pt idx="7">
                  <c:v>12643795</c:v>
                </c:pt>
              </c:numCache>
            </c:numRef>
          </c:yVal>
        </c:ser>
        <c:ser>
          <c:idx val="2"/>
          <c:order val="1"/>
          <c:tx>
            <c:v>250uM FdL2 peptide + 10uM NAD+</c:v>
          </c:tx>
          <c:spPr>
            <a:ln w="28575">
              <a:noFill/>
            </a:ln>
          </c:spPr>
          <c:marker>
            <c:symbol val="triangle"/>
            <c:size val="3"/>
          </c:marker>
          <c:trendline>
            <c:spPr>
              <a:ln>
                <a:solidFill>
                  <a:schemeClr val="accent3"/>
                </a:solidFill>
              </a:ln>
            </c:spPr>
            <c:trendlineType val="linear"/>
            <c:intercept val="0"/>
          </c:trendline>
          <c:errBars>
            <c:errDir val="y"/>
            <c:errBarType val="both"/>
            <c:errValType val="cust"/>
            <c:plus>
              <c:numRef>
                <c:f>DHP2c!$L$13:$L$20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15786.865996770859</c:v>
                  </c:pt>
                  <c:pt idx="2">
                    <c:v>13866.363979068194</c:v>
                  </c:pt>
                  <c:pt idx="3">
                    <c:v>3343.200861449996</c:v>
                  </c:pt>
                  <c:pt idx="4">
                    <c:v>30303.061107749498</c:v>
                  </c:pt>
                  <c:pt idx="5">
                    <c:v>36971.785161119813</c:v>
                  </c:pt>
                  <c:pt idx="6">
                    <c:v>210351.53948093651</c:v>
                  </c:pt>
                  <c:pt idx="7">
                    <c:v>55911.640295201498</c:v>
                  </c:pt>
                </c:numCache>
              </c:numRef>
            </c:plus>
            <c:minus>
              <c:numRef>
                <c:f>DHP2c!$L$13:$L$20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15786.865996770859</c:v>
                  </c:pt>
                  <c:pt idx="2">
                    <c:v>13866.363979068194</c:v>
                  </c:pt>
                  <c:pt idx="3">
                    <c:v>3343.200861449996</c:v>
                  </c:pt>
                  <c:pt idx="4">
                    <c:v>30303.061107749498</c:v>
                  </c:pt>
                  <c:pt idx="5">
                    <c:v>36971.785161119813</c:v>
                  </c:pt>
                  <c:pt idx="6">
                    <c:v>210351.53948093651</c:v>
                  </c:pt>
                  <c:pt idx="7">
                    <c:v>55911.640295201498</c:v>
                  </c:pt>
                </c:numCache>
              </c:numRef>
            </c:minus>
          </c:errBars>
          <c:errBars>
            <c:errDir val="x"/>
            <c:errBarType val="both"/>
            <c:errValType val="fixedVal"/>
            <c:val val="1"/>
          </c:errBars>
          <c:xVal>
            <c:numRef>
              <c:f>DHP2c!$I$3:$I$10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25</c:v>
                </c:pt>
                <c:pt idx="4">
                  <c:v>50</c:v>
                </c:pt>
                <c:pt idx="5">
                  <c:v>100</c:v>
                </c:pt>
                <c:pt idx="6">
                  <c:v>200</c:v>
                </c:pt>
                <c:pt idx="7">
                  <c:v>400</c:v>
                </c:pt>
              </c:numCache>
            </c:numRef>
          </c:xVal>
          <c:yVal>
            <c:numRef>
              <c:f>DHP2c!$L$3:$L$10</c:f>
              <c:numCache>
                <c:formatCode>General</c:formatCode>
                <c:ptCount val="8"/>
                <c:pt idx="0">
                  <c:v>0</c:v>
                </c:pt>
                <c:pt idx="1">
                  <c:v>169916</c:v>
                </c:pt>
                <c:pt idx="2">
                  <c:v>343939</c:v>
                </c:pt>
                <c:pt idx="3">
                  <c:v>841813</c:v>
                </c:pt>
                <c:pt idx="4">
                  <c:v>1640106.5</c:v>
                </c:pt>
                <c:pt idx="5">
                  <c:v>3255982</c:v>
                </c:pt>
                <c:pt idx="6">
                  <c:v>6338760</c:v>
                </c:pt>
                <c:pt idx="7">
                  <c:v>12543590.5</c:v>
                </c:pt>
              </c:numCache>
            </c:numRef>
          </c:yVal>
        </c:ser>
        <c:ser>
          <c:idx val="3"/>
          <c:order val="2"/>
          <c:tx>
            <c:v>250uM FdL2 peptide + 500uM NAD+</c:v>
          </c:tx>
          <c:spPr>
            <a:ln w="28575">
              <a:noFill/>
            </a:ln>
          </c:spPr>
          <c:marker>
            <c:symbol val="x"/>
            <c:size val="3"/>
          </c:marker>
          <c:trendline>
            <c:spPr>
              <a:ln>
                <a:solidFill>
                  <a:schemeClr val="accent4"/>
                </a:solidFill>
              </a:ln>
            </c:spPr>
            <c:trendlineType val="linear"/>
            <c:intercept val="0"/>
          </c:trendline>
          <c:errBars>
            <c:errDir val="y"/>
            <c:errBarType val="both"/>
            <c:errValType val="cust"/>
            <c:plus>
              <c:numRef>
                <c:f>DHP2c!$M$13:$M$20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11833.431983156874</c:v>
                  </c:pt>
                  <c:pt idx="2">
                    <c:v>37920.722461472171</c:v>
                  </c:pt>
                  <c:pt idx="3">
                    <c:v>25551.303538175893</c:v>
                  </c:pt>
                  <c:pt idx="5">
                    <c:v>60424.395772734038</c:v>
                  </c:pt>
                  <c:pt idx="6">
                    <c:v>5234.7115011240112</c:v>
                  </c:pt>
                  <c:pt idx="7">
                    <c:v>83855.086074131468</c:v>
                  </c:pt>
                </c:numCache>
              </c:numRef>
            </c:plus>
            <c:minus>
              <c:numRef>
                <c:f>DHP2c!$M$13:$M$20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11833.431983156874</c:v>
                  </c:pt>
                  <c:pt idx="2">
                    <c:v>37920.722461472171</c:v>
                  </c:pt>
                  <c:pt idx="3">
                    <c:v>25551.303538175893</c:v>
                  </c:pt>
                  <c:pt idx="5">
                    <c:v>60424.395772734038</c:v>
                  </c:pt>
                  <c:pt idx="6">
                    <c:v>5234.7115011240112</c:v>
                  </c:pt>
                  <c:pt idx="7">
                    <c:v>83855.086074131468</c:v>
                  </c:pt>
                </c:numCache>
              </c:numRef>
            </c:minus>
          </c:errBars>
          <c:errBars>
            <c:errDir val="x"/>
            <c:errBarType val="both"/>
            <c:errValType val="fixedVal"/>
            <c:val val="1"/>
          </c:errBars>
          <c:xVal>
            <c:numRef>
              <c:f>DHP2c!$I$3:$I$10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25</c:v>
                </c:pt>
                <c:pt idx="4">
                  <c:v>50</c:v>
                </c:pt>
                <c:pt idx="5">
                  <c:v>100</c:v>
                </c:pt>
                <c:pt idx="6">
                  <c:v>200</c:v>
                </c:pt>
                <c:pt idx="7">
                  <c:v>400</c:v>
                </c:pt>
              </c:numCache>
            </c:numRef>
          </c:xVal>
          <c:yVal>
            <c:numRef>
              <c:f>DHP2c!$M$3:$M$10</c:f>
              <c:numCache>
                <c:formatCode>General</c:formatCode>
                <c:ptCount val="8"/>
                <c:pt idx="0">
                  <c:v>0</c:v>
                </c:pt>
                <c:pt idx="1">
                  <c:v>180112.5</c:v>
                </c:pt>
                <c:pt idx="2">
                  <c:v>352934</c:v>
                </c:pt>
                <c:pt idx="3">
                  <c:v>841539.5</c:v>
                </c:pt>
                <c:pt idx="4">
                  <c:v>1563192</c:v>
                </c:pt>
                <c:pt idx="5">
                  <c:v>3184453.5</c:v>
                </c:pt>
                <c:pt idx="6">
                  <c:v>6186886.5</c:v>
                </c:pt>
                <c:pt idx="7">
                  <c:v>11779519.5</c:v>
                </c:pt>
              </c:numCache>
            </c:numRef>
          </c:yVal>
        </c:ser>
        <c:dLbls/>
        <c:axId val="89584768"/>
        <c:axId val="89586688"/>
      </c:scatterChart>
      <c:valAx>
        <c:axId val="89584768"/>
        <c:scaling>
          <c:orientation val="minMax"/>
          <c:max val="500"/>
          <c:min val="0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[DHP2c], uM</a:t>
                </a:r>
              </a:p>
            </c:rich>
          </c:tx>
          <c:layout>
            <c:manualLayout>
              <c:xMode val="edge"/>
              <c:yMode val="edge"/>
              <c:x val="0.46006178915135615"/>
              <c:y val="0.92265314713019364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9586688"/>
        <c:crosses val="autoZero"/>
        <c:crossBetween val="midCat"/>
      </c:valAx>
      <c:valAx>
        <c:axId val="8958668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AU</a:t>
                </a:r>
              </a:p>
            </c:rich>
          </c:tx>
          <c:layout>
            <c:manualLayout>
              <c:xMode val="edge"/>
              <c:yMode val="edge"/>
              <c:x val="5.0102070574511524E-3"/>
              <c:y val="0.37064527311444573"/>
            </c:manualLayout>
          </c:layout>
        </c:title>
        <c:numFmt formatCode="0.0E+00" sourceLinked="0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9584768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3934456109652962"/>
          <c:y val="5.5299608775318178E-2"/>
          <c:w val="0.67151851895244119"/>
          <c:h val="0.14777431176297157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spPr>
    <a:solidFill>
      <a:srgbClr val="FFFFFF"/>
    </a:solidFill>
    <a:ln>
      <a:noFill/>
    </a:ln>
  </c:sp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6613808690580345"/>
          <c:y val="5.1400554097404488E-2"/>
          <c:w val="0.79905074365704298"/>
          <c:h val="0.8195358324774622"/>
        </c:manualLayout>
      </c:layout>
      <c:scatterChart>
        <c:scatterStyle val="lineMarker"/>
        <c:ser>
          <c:idx val="0"/>
          <c:order val="0"/>
          <c:tx>
            <c:v>Enzo Standard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7.1818460192475939E-2"/>
                  <c:y val="0.15693277923592888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Sheet9!$J$85:$J$92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Sheet9!$T$85:$T$92</c:f>
              <c:numCache>
                <c:formatCode>General</c:formatCode>
                <c:ptCount val="8"/>
                <c:pt idx="0">
                  <c:v>0</c:v>
                </c:pt>
                <c:pt idx="1">
                  <c:v>118</c:v>
                </c:pt>
                <c:pt idx="2">
                  <c:v>224</c:v>
                </c:pt>
                <c:pt idx="3">
                  <c:v>438</c:v>
                </c:pt>
                <c:pt idx="4">
                  <c:v>781</c:v>
                </c:pt>
                <c:pt idx="5">
                  <c:v>1420</c:v>
                </c:pt>
                <c:pt idx="6">
                  <c:v>2530</c:v>
                </c:pt>
                <c:pt idx="7">
                  <c:v>4230</c:v>
                </c:pt>
              </c:numCache>
            </c:numRef>
          </c:yVal>
        </c:ser>
        <c:ser>
          <c:idx val="1"/>
          <c:order val="1"/>
          <c:tx>
            <c:v>Synthesized standard</c:v>
          </c:tx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6.3485126859142621E-2"/>
                  <c:y val="0.11629520268299798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2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Sheet9!$J$85:$J$92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Sheet9!$S$85:$S$92</c:f>
              <c:numCache>
                <c:formatCode>General</c:formatCode>
                <c:ptCount val="8"/>
                <c:pt idx="0">
                  <c:v>0</c:v>
                </c:pt>
                <c:pt idx="1">
                  <c:v>43</c:v>
                </c:pt>
                <c:pt idx="2">
                  <c:v>82</c:v>
                </c:pt>
                <c:pt idx="3">
                  <c:v>158</c:v>
                </c:pt>
                <c:pt idx="4">
                  <c:v>277</c:v>
                </c:pt>
                <c:pt idx="5">
                  <c:v>561</c:v>
                </c:pt>
                <c:pt idx="6">
                  <c:v>1044</c:v>
                </c:pt>
                <c:pt idx="7">
                  <c:v>1824</c:v>
                </c:pt>
              </c:numCache>
            </c:numRef>
          </c:yVal>
        </c:ser>
        <c:dLbls/>
        <c:axId val="37474304"/>
        <c:axId val="37476224"/>
      </c:scatterChart>
      <c:valAx>
        <c:axId val="374743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523733471995246"/>
              <c:y val="0.93271767659477356"/>
            </c:manualLayout>
          </c:layout>
        </c:title>
        <c:numFmt formatCode="General" sourceLinked="1"/>
        <c:tickLblPos val="nextTo"/>
        <c:crossAx val="37476224"/>
        <c:crosses val="autoZero"/>
        <c:crossBetween val="midCat"/>
      </c:valAx>
      <c:valAx>
        <c:axId val="3747622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1.4453436376008554E-2"/>
              <c:y val="0.35419376925710377"/>
            </c:manualLayout>
          </c:layout>
        </c:title>
        <c:numFmt formatCode="General" sourceLinked="1"/>
        <c:tickLblPos val="nextTo"/>
        <c:crossAx val="37474304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5790541807274097"/>
          <c:y val="6.3279413442884846E-2"/>
          <c:w val="0.50201531058617688"/>
          <c:h val="0.11196793335615658"/>
        </c:manualLayout>
      </c:layout>
    </c:legend>
    <c:plotVisOnly val="1"/>
    <c:dispBlanksAs val="gap"/>
  </c:chart>
  <c:spPr>
    <a:ln>
      <a:noFill/>
    </a:ln>
  </c:sp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3236299067347385"/>
          <c:y val="4.4655677936417566E-2"/>
          <c:w val="0.80937612868046116"/>
          <c:h val="0.76929430461327808"/>
        </c:manualLayout>
      </c:layout>
      <c:scatterChart>
        <c:scatterStyle val="lineMarker"/>
        <c:ser>
          <c:idx val="0"/>
          <c:order val="0"/>
          <c:tx>
            <c:v>Enzo FdL2 peptide_No Developer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0.14867715724097083"/>
                  <c:y val="-2.4389255172859368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Sheet3!$O$42:$O$51</c:f>
              <c:numCache>
                <c:formatCode>General</c:formatCode>
                <c:ptCount val="10"/>
                <c:pt idx="0">
                  <c:v>0</c:v>
                </c:pt>
                <c:pt idx="1">
                  <c:v>1.953125</c:v>
                </c:pt>
                <c:pt idx="2">
                  <c:v>3.9062499999999996</c:v>
                </c:pt>
                <c:pt idx="3">
                  <c:v>7.8124999999999991</c:v>
                </c:pt>
                <c:pt idx="4">
                  <c:v>15.625</c:v>
                </c:pt>
                <c:pt idx="5">
                  <c:v>31.25</c:v>
                </c:pt>
                <c:pt idx="6">
                  <c:v>62.5</c:v>
                </c:pt>
                <c:pt idx="7">
                  <c:v>125</c:v>
                </c:pt>
                <c:pt idx="8">
                  <c:v>250</c:v>
                </c:pt>
                <c:pt idx="9">
                  <c:v>500</c:v>
                </c:pt>
              </c:numCache>
            </c:numRef>
          </c:xVal>
          <c:yVal>
            <c:numRef>
              <c:f>Sheet3!$T$42:$T$51</c:f>
              <c:numCache>
                <c:formatCode>0.0</c:formatCode>
                <c:ptCount val="10"/>
                <c:pt idx="0" formatCode="General">
                  <c:v>0</c:v>
                </c:pt>
                <c:pt idx="1">
                  <c:v>5</c:v>
                </c:pt>
                <c:pt idx="2">
                  <c:v>10.5</c:v>
                </c:pt>
                <c:pt idx="3">
                  <c:v>34</c:v>
                </c:pt>
                <c:pt idx="4">
                  <c:v>44.5</c:v>
                </c:pt>
                <c:pt idx="5">
                  <c:v>90.5</c:v>
                </c:pt>
                <c:pt idx="6">
                  <c:v>182</c:v>
                </c:pt>
                <c:pt idx="7">
                  <c:v>328</c:v>
                </c:pt>
                <c:pt idx="8">
                  <c:v>666</c:v>
                </c:pt>
                <c:pt idx="9">
                  <c:v>1180.5</c:v>
                </c:pt>
              </c:numCache>
            </c:numRef>
          </c:yVal>
        </c:ser>
        <c:ser>
          <c:idx val="1"/>
          <c:order val="1"/>
          <c:tx>
            <c:v>Enzo FdL2 peptide_1X Developer</c:v>
          </c:tx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0.14867715724097083"/>
                  <c:y val="1.0833123781883228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2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Sheet3!$O$42:$O$51</c:f>
              <c:numCache>
                <c:formatCode>General</c:formatCode>
                <c:ptCount val="10"/>
                <c:pt idx="0">
                  <c:v>0</c:v>
                </c:pt>
                <c:pt idx="1">
                  <c:v>1.953125</c:v>
                </c:pt>
                <c:pt idx="2">
                  <c:v>3.9062499999999996</c:v>
                </c:pt>
                <c:pt idx="3">
                  <c:v>7.8124999999999991</c:v>
                </c:pt>
                <c:pt idx="4">
                  <c:v>15.625</c:v>
                </c:pt>
                <c:pt idx="5">
                  <c:v>31.25</c:v>
                </c:pt>
                <c:pt idx="6">
                  <c:v>62.5</c:v>
                </c:pt>
                <c:pt idx="7">
                  <c:v>125</c:v>
                </c:pt>
                <c:pt idx="8">
                  <c:v>250</c:v>
                </c:pt>
                <c:pt idx="9">
                  <c:v>500</c:v>
                </c:pt>
              </c:numCache>
            </c:numRef>
          </c:xVal>
          <c:yVal>
            <c:numRef>
              <c:f>Sheet3!$AA$42:$AA$51</c:f>
              <c:numCache>
                <c:formatCode>0.0</c:formatCode>
                <c:ptCount val="10"/>
                <c:pt idx="0" formatCode="General">
                  <c:v>0</c:v>
                </c:pt>
                <c:pt idx="1">
                  <c:v>3.5</c:v>
                </c:pt>
                <c:pt idx="2">
                  <c:v>7.5</c:v>
                </c:pt>
                <c:pt idx="3">
                  <c:v>18</c:v>
                </c:pt>
                <c:pt idx="4">
                  <c:v>36.5</c:v>
                </c:pt>
                <c:pt idx="5">
                  <c:v>74</c:v>
                </c:pt>
                <c:pt idx="6">
                  <c:v>150</c:v>
                </c:pt>
                <c:pt idx="7">
                  <c:v>301</c:v>
                </c:pt>
                <c:pt idx="8">
                  <c:v>576.5</c:v>
                </c:pt>
                <c:pt idx="9">
                  <c:v>1040</c:v>
                </c:pt>
              </c:numCache>
            </c:numRef>
          </c:yVal>
        </c:ser>
        <c:ser>
          <c:idx val="2"/>
          <c:order val="2"/>
          <c:tx>
            <c:v>Synthesized FdL2 peptide_ No developer</c:v>
          </c:tx>
          <c:spPr>
            <a:ln w="28575">
              <a:noFill/>
            </a:ln>
          </c:spPr>
          <c:trendline>
            <c:spPr>
              <a:ln>
                <a:solidFill>
                  <a:schemeClr val="accent3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0.13617852637044786"/>
                  <c:y val="-6.2208910866630905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3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Sheet3!$O$57:$O$66</c:f>
              <c:numCache>
                <c:formatCode>General</c:formatCode>
                <c:ptCount val="10"/>
                <c:pt idx="0">
                  <c:v>0</c:v>
                </c:pt>
                <c:pt idx="1">
                  <c:v>1.953125</c:v>
                </c:pt>
                <c:pt idx="2">
                  <c:v>3.9062499999999996</c:v>
                </c:pt>
                <c:pt idx="3">
                  <c:v>7.8124999999999991</c:v>
                </c:pt>
                <c:pt idx="4">
                  <c:v>15.625</c:v>
                </c:pt>
                <c:pt idx="5">
                  <c:v>31.25</c:v>
                </c:pt>
                <c:pt idx="6">
                  <c:v>62.5</c:v>
                </c:pt>
                <c:pt idx="7">
                  <c:v>125</c:v>
                </c:pt>
                <c:pt idx="8">
                  <c:v>250</c:v>
                </c:pt>
                <c:pt idx="9">
                  <c:v>500</c:v>
                </c:pt>
              </c:numCache>
            </c:numRef>
          </c:xVal>
          <c:yVal>
            <c:numRef>
              <c:f>Sheet3!$T$57:$T$66</c:f>
              <c:numCache>
                <c:formatCode>0.0</c:formatCode>
                <c:ptCount val="10"/>
                <c:pt idx="0" formatCode="General">
                  <c:v>0</c:v>
                </c:pt>
                <c:pt idx="1">
                  <c:v>2.5</c:v>
                </c:pt>
                <c:pt idx="2">
                  <c:v>3</c:v>
                </c:pt>
                <c:pt idx="3">
                  <c:v>5.5</c:v>
                </c:pt>
                <c:pt idx="4">
                  <c:v>10</c:v>
                </c:pt>
                <c:pt idx="5">
                  <c:v>21.5</c:v>
                </c:pt>
                <c:pt idx="6">
                  <c:v>42.5</c:v>
                </c:pt>
                <c:pt idx="7">
                  <c:v>84</c:v>
                </c:pt>
                <c:pt idx="8">
                  <c:v>164.5</c:v>
                </c:pt>
                <c:pt idx="9">
                  <c:v>321</c:v>
                </c:pt>
              </c:numCache>
            </c:numRef>
          </c:yVal>
        </c:ser>
        <c:ser>
          <c:idx val="3"/>
          <c:order val="3"/>
          <c:tx>
            <c:v>Synthesized FdL2 peptide_ 1 x developer</c:v>
          </c:tx>
          <c:spPr>
            <a:ln w="28575">
              <a:noFill/>
            </a:ln>
          </c:spPr>
          <c:trendline>
            <c:spPr>
              <a:ln>
                <a:solidFill>
                  <a:schemeClr val="accent4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0.13837319021366531"/>
                  <c:y val="1.2094866316731579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4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Sheet3!$O$57:$O$66</c:f>
              <c:numCache>
                <c:formatCode>General</c:formatCode>
                <c:ptCount val="10"/>
                <c:pt idx="0">
                  <c:v>0</c:v>
                </c:pt>
                <c:pt idx="1">
                  <c:v>1.953125</c:v>
                </c:pt>
                <c:pt idx="2">
                  <c:v>3.9062499999999996</c:v>
                </c:pt>
                <c:pt idx="3">
                  <c:v>7.8124999999999991</c:v>
                </c:pt>
                <c:pt idx="4">
                  <c:v>15.625</c:v>
                </c:pt>
                <c:pt idx="5">
                  <c:v>31.25</c:v>
                </c:pt>
                <c:pt idx="6">
                  <c:v>62.5</c:v>
                </c:pt>
                <c:pt idx="7">
                  <c:v>125</c:v>
                </c:pt>
                <c:pt idx="8">
                  <c:v>250</c:v>
                </c:pt>
                <c:pt idx="9">
                  <c:v>500</c:v>
                </c:pt>
              </c:numCache>
            </c:numRef>
          </c:xVal>
          <c:yVal>
            <c:numRef>
              <c:f>Sheet3!$AA$57:$AA$66</c:f>
              <c:numCache>
                <c:formatCode>0.0</c:formatCode>
                <c:ptCount val="10"/>
                <c:pt idx="0" formatCode="General">
                  <c:v>0</c:v>
                </c:pt>
                <c:pt idx="1">
                  <c:v>1.5</c:v>
                </c:pt>
                <c:pt idx="2">
                  <c:v>1.5</c:v>
                </c:pt>
                <c:pt idx="3">
                  <c:v>3.5</c:v>
                </c:pt>
                <c:pt idx="4">
                  <c:v>5.5</c:v>
                </c:pt>
                <c:pt idx="5">
                  <c:v>13.5</c:v>
                </c:pt>
                <c:pt idx="6">
                  <c:v>26</c:v>
                </c:pt>
                <c:pt idx="7">
                  <c:v>57</c:v>
                </c:pt>
                <c:pt idx="8">
                  <c:v>115</c:v>
                </c:pt>
                <c:pt idx="9">
                  <c:v>233</c:v>
                </c:pt>
              </c:numCache>
            </c:numRef>
          </c:yVal>
        </c:ser>
        <c:dLbls/>
        <c:axId val="37674368"/>
        <c:axId val="37680640"/>
      </c:scatterChart>
      <c:valAx>
        <c:axId val="376743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[FdL2 peptide], uM</a:t>
                </a:r>
              </a:p>
            </c:rich>
          </c:tx>
          <c:layout>
            <c:manualLayout>
              <c:xMode val="edge"/>
              <c:yMode val="edge"/>
              <c:x val="0.41174068079202625"/>
              <c:y val="0.9265687380484415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7680640"/>
        <c:crosses val="autoZero"/>
        <c:crossBetween val="midCat"/>
      </c:valAx>
      <c:valAx>
        <c:axId val="3768064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4.1702669701063277E-5"/>
              <c:y val="0.39073068954356216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7674368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0906940337582323"/>
          <c:y val="5.3169749130195919E-2"/>
          <c:w val="0.57926976668373975"/>
          <c:h val="0.16647592016114268"/>
        </c:manualLayout>
      </c:layout>
    </c:legend>
    <c:plotVisOnly val="1"/>
    <c:dispBlanksAs val="gap"/>
  </c:chart>
  <c:spPr>
    <a:ln>
      <a:noFill/>
    </a:ln>
  </c:sp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520857392825897"/>
          <c:y val="5.1400554097404468E-2"/>
          <c:w val="0.80346981627296588"/>
          <c:h val="0.82727981918926818"/>
        </c:manualLayout>
      </c:layout>
      <c:barChart>
        <c:barDir val="col"/>
        <c:grouping val="clustered"/>
        <c:ser>
          <c:idx val="1"/>
          <c:order val="0"/>
          <c:cat>
            <c:numRef>
              <c:f>Sheet6!$O$37:$O$44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25</c:v>
                </c:pt>
                <c:pt idx="4">
                  <c:v>50</c:v>
                </c:pt>
                <c:pt idx="5">
                  <c:v>100</c:v>
                </c:pt>
                <c:pt idx="6">
                  <c:v>200</c:v>
                </c:pt>
                <c:pt idx="7">
                  <c:v>400</c:v>
                </c:pt>
              </c:numCache>
            </c:numRef>
          </c:cat>
          <c:val>
            <c:numRef>
              <c:f>Sheet6!$AA$26:$AA$33</c:f>
              <c:numCache>
                <c:formatCode>General</c:formatCode>
                <c:ptCount val="8"/>
                <c:pt idx="0">
                  <c:v>8</c:v>
                </c:pt>
                <c:pt idx="1">
                  <c:v>-1</c:v>
                </c:pt>
                <c:pt idx="2">
                  <c:v>-7</c:v>
                </c:pt>
                <c:pt idx="3">
                  <c:v>-12</c:v>
                </c:pt>
                <c:pt idx="4">
                  <c:v>-67</c:v>
                </c:pt>
                <c:pt idx="5">
                  <c:v>-82</c:v>
                </c:pt>
                <c:pt idx="6">
                  <c:v>-94</c:v>
                </c:pt>
                <c:pt idx="7">
                  <c:v>-172</c:v>
                </c:pt>
              </c:numCache>
            </c:numRef>
          </c:val>
        </c:ser>
        <c:axId val="128763392"/>
        <c:axId val="128918656"/>
      </c:barChart>
      <c:catAx>
        <c:axId val="1287633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[DHP2c], uM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8918656"/>
        <c:crosses val="autoZero"/>
        <c:auto val="1"/>
        <c:lblAlgn val="ctr"/>
        <c:lblOffset val="100"/>
      </c:catAx>
      <c:valAx>
        <c:axId val="12891865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7689814814814826"/>
            </c:manualLayout>
          </c:layout>
        </c:title>
        <c:numFmt formatCode="General" sourceLinked="1"/>
        <c:tickLblPos val="nextTo"/>
        <c:crossAx val="128763392"/>
        <c:crosses val="autoZero"/>
        <c:crossBetween val="between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1"/>
          <c:order val="0"/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cat>
            <c:numRef>
              <c:f>Sheet6!$O$37:$O$44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25</c:v>
                </c:pt>
                <c:pt idx="4">
                  <c:v>50</c:v>
                </c:pt>
                <c:pt idx="5">
                  <c:v>100</c:v>
                </c:pt>
                <c:pt idx="6">
                  <c:v>200</c:v>
                </c:pt>
                <c:pt idx="7">
                  <c:v>400</c:v>
                </c:pt>
              </c:numCache>
            </c:numRef>
          </c:cat>
          <c:val>
            <c:numRef>
              <c:f>Sheet6!$R$37:$R$44</c:f>
              <c:numCache>
                <c:formatCode>General</c:formatCode>
                <c:ptCount val="8"/>
                <c:pt idx="0">
                  <c:v>46</c:v>
                </c:pt>
                <c:pt idx="1">
                  <c:v>37</c:v>
                </c:pt>
                <c:pt idx="2">
                  <c:v>34</c:v>
                </c:pt>
                <c:pt idx="3">
                  <c:v>28</c:v>
                </c:pt>
                <c:pt idx="4">
                  <c:v>22</c:v>
                </c:pt>
                <c:pt idx="5">
                  <c:v>9</c:v>
                </c:pt>
                <c:pt idx="6">
                  <c:v>-45</c:v>
                </c:pt>
                <c:pt idx="7">
                  <c:v>-122</c:v>
                </c:pt>
              </c:numCache>
            </c:numRef>
          </c:val>
        </c:ser>
        <c:axId val="41574784"/>
        <c:axId val="41577856"/>
      </c:barChart>
      <c:catAx>
        <c:axId val="415747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[DHP2c], uM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1577856"/>
        <c:crosses val="autoZero"/>
        <c:auto val="1"/>
        <c:lblAlgn val="ctr"/>
        <c:lblOffset val="100"/>
      </c:catAx>
      <c:valAx>
        <c:axId val="4157785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7689814814814832"/>
            </c:manualLayout>
          </c:layout>
        </c:title>
        <c:numFmt formatCode="General" sourceLinked="1"/>
        <c:tickLblPos val="nextTo"/>
        <c:crossAx val="41574784"/>
        <c:crosses val="autoZero"/>
        <c:crossBetween val="between"/>
      </c:valAx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1"/>
          <c:order val="0"/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cat>
            <c:numRef>
              <c:f>Sheet6!$O$37:$O$44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25</c:v>
                </c:pt>
                <c:pt idx="4">
                  <c:v>50</c:v>
                </c:pt>
                <c:pt idx="5">
                  <c:v>100</c:v>
                </c:pt>
                <c:pt idx="6">
                  <c:v>200</c:v>
                </c:pt>
                <c:pt idx="7">
                  <c:v>400</c:v>
                </c:pt>
              </c:numCache>
            </c:numRef>
          </c:cat>
          <c:val>
            <c:numRef>
              <c:f>Sheet6!$R$48:$R$55</c:f>
              <c:numCache>
                <c:formatCode>General</c:formatCode>
                <c:ptCount val="8"/>
                <c:pt idx="0">
                  <c:v>1544</c:v>
                </c:pt>
                <c:pt idx="1">
                  <c:v>1357</c:v>
                </c:pt>
                <c:pt idx="2">
                  <c:v>1344</c:v>
                </c:pt>
                <c:pt idx="3">
                  <c:v>1321</c:v>
                </c:pt>
                <c:pt idx="4">
                  <c:v>1115</c:v>
                </c:pt>
                <c:pt idx="5">
                  <c:v>820</c:v>
                </c:pt>
                <c:pt idx="6">
                  <c:v>612</c:v>
                </c:pt>
                <c:pt idx="7">
                  <c:v>276</c:v>
                </c:pt>
              </c:numCache>
            </c:numRef>
          </c:val>
        </c:ser>
        <c:axId val="49291648"/>
        <c:axId val="108405120"/>
      </c:barChart>
      <c:catAx>
        <c:axId val="492916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[DHP2c], uM</a:t>
                </a:r>
              </a:p>
            </c:rich>
          </c:tx>
          <c:layout/>
        </c:title>
        <c:numFmt formatCode="General" sourceLinked="1"/>
        <c:tickLblPos val="nextTo"/>
        <c:crossAx val="108405120"/>
        <c:crosses val="autoZero"/>
        <c:auto val="1"/>
        <c:lblAlgn val="ctr"/>
        <c:lblOffset val="100"/>
      </c:catAx>
      <c:valAx>
        <c:axId val="10840512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8.3333333333333332E-3"/>
              <c:y val="0.33523148148148146"/>
            </c:manualLayout>
          </c:layout>
        </c:title>
        <c:numFmt formatCode="General" sourceLinked="1"/>
        <c:tickLblPos val="nextTo"/>
        <c:crossAx val="4929164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</c:chart>
  <c:spPr>
    <a:ln>
      <a:noFill/>
    </a:ln>
  </c:sp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1"/>
          <c:order val="0"/>
          <c:spPr>
            <a:solidFill>
              <a:schemeClr val="accent2"/>
            </a:solidFill>
            <a:ln>
              <a:solidFill>
                <a:schemeClr val="accent2"/>
              </a:solidFill>
            </a:ln>
          </c:spPr>
          <c:cat>
            <c:numRef>
              <c:f>Sheet6!$O$37:$O$44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25</c:v>
                </c:pt>
                <c:pt idx="4">
                  <c:v>50</c:v>
                </c:pt>
                <c:pt idx="5">
                  <c:v>100</c:v>
                </c:pt>
                <c:pt idx="6">
                  <c:v>200</c:v>
                </c:pt>
                <c:pt idx="7">
                  <c:v>400</c:v>
                </c:pt>
              </c:numCache>
            </c:numRef>
          </c:cat>
          <c:val>
            <c:numRef>
              <c:f>Sheet6!$S$48:$S$55</c:f>
              <c:numCache>
                <c:formatCode>0.0</c:formatCode>
                <c:ptCount val="8"/>
                <c:pt idx="0">
                  <c:v>100</c:v>
                </c:pt>
                <c:pt idx="1">
                  <c:v>87.888601036269435</c:v>
                </c:pt>
                <c:pt idx="2">
                  <c:v>87.046632124352328</c:v>
                </c:pt>
                <c:pt idx="3">
                  <c:v>85.556994818652853</c:v>
                </c:pt>
                <c:pt idx="4">
                  <c:v>72.215025906735747</c:v>
                </c:pt>
                <c:pt idx="5">
                  <c:v>53.108808290155437</c:v>
                </c:pt>
                <c:pt idx="6">
                  <c:v>39.637305699481864</c:v>
                </c:pt>
                <c:pt idx="7">
                  <c:v>17.875647668393782</c:v>
                </c:pt>
              </c:numCache>
            </c:numRef>
          </c:val>
        </c:ser>
        <c:axId val="108648704"/>
        <c:axId val="128930560"/>
      </c:barChart>
      <c:catAx>
        <c:axId val="1086487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[DHP2c], uM</a:t>
                </a:r>
              </a:p>
            </c:rich>
          </c:tx>
          <c:layout/>
        </c:title>
        <c:numFmt formatCode="General" sourceLinked="1"/>
        <c:tickLblPos val="nextTo"/>
        <c:crossAx val="128930560"/>
        <c:crosses val="autoZero"/>
        <c:auto val="1"/>
        <c:lblAlgn val="ctr"/>
        <c:lblOffset val="100"/>
      </c:catAx>
      <c:valAx>
        <c:axId val="12893056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Enzym Activity</a:t>
                </a:r>
              </a:p>
            </c:rich>
          </c:tx>
          <c:layout>
            <c:manualLayout>
              <c:xMode val="edge"/>
              <c:yMode val="edge"/>
              <c:x val="2.5000000000000001E-2"/>
              <c:y val="0.21949074074074074"/>
            </c:manualLayout>
          </c:layout>
        </c:title>
        <c:numFmt formatCode="0.0" sourceLinked="1"/>
        <c:tickLblPos val="nextTo"/>
        <c:crossAx val="108648704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100316694499251"/>
          <c:y val="6.6371824814679584E-2"/>
          <c:w val="0.75235224877585094"/>
          <c:h val="0.73893964960343272"/>
        </c:manualLayout>
      </c:layout>
      <c:scatterChart>
        <c:scatterStyle val="lineMarker"/>
        <c:ser>
          <c:idx val="1"/>
          <c:order val="0"/>
          <c:spPr>
            <a:ln w="28575">
              <a:noFill/>
            </a:ln>
          </c:spPr>
          <c:marker>
            <c:symbol val="square"/>
            <c:size val="3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FF00FF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17874558783600331"/>
                  <c:y val="-2.1420110096857365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FF00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errBars>
            <c:errDir val="y"/>
            <c:errBarType val="both"/>
            <c:errValType val="cust"/>
            <c:plus>
              <c:numRef>
                <c:f>Anaysis!$J$36:$J$43</c:f>
                <c:numCache>
                  <c:formatCode>General</c:formatCode>
                  <c:ptCount val="8"/>
                  <c:pt idx="0">
                    <c:v>54.447222151364144</c:v>
                  </c:pt>
                  <c:pt idx="1">
                    <c:v>48.083261120685222</c:v>
                  </c:pt>
                  <c:pt idx="2">
                    <c:v>4.9497474683058336</c:v>
                  </c:pt>
                  <c:pt idx="3">
                    <c:v>7.0710678118654764</c:v>
                  </c:pt>
                  <c:pt idx="4">
                    <c:v>4.9497474683058336</c:v>
                  </c:pt>
                  <c:pt idx="5">
                    <c:v>0</c:v>
                  </c:pt>
                  <c:pt idx="6">
                    <c:v>2.1213203435596428</c:v>
                  </c:pt>
                  <c:pt idx="7">
                    <c:v>0</c:v>
                  </c:pt>
                </c:numCache>
              </c:numRef>
            </c:plus>
            <c:minus>
              <c:numRef>
                <c:f>Anaysis!$J$36:$J$43</c:f>
                <c:numCache>
                  <c:formatCode>General</c:formatCode>
                  <c:ptCount val="8"/>
                  <c:pt idx="0">
                    <c:v>54.447222151364144</c:v>
                  </c:pt>
                  <c:pt idx="1">
                    <c:v>48.083261120685222</c:v>
                  </c:pt>
                  <c:pt idx="2">
                    <c:v>4.9497474683058336</c:v>
                  </c:pt>
                  <c:pt idx="3">
                    <c:v>7.0710678118654764</c:v>
                  </c:pt>
                  <c:pt idx="4">
                    <c:v>4.9497474683058336</c:v>
                  </c:pt>
                  <c:pt idx="5">
                    <c:v>0</c:v>
                  </c:pt>
                  <c:pt idx="6">
                    <c:v>2.1213203435596428</c:v>
                  </c:pt>
                  <c:pt idx="7">
                    <c:v>0</c:v>
                  </c:pt>
                </c:numCache>
              </c:numRef>
            </c:minus>
          </c:errBars>
          <c:xVal>
            <c:numRef>
              <c:f>Anaysis!$H$25:$H$32</c:f>
              <c:numCache>
                <c:formatCode>General</c:formatCode>
                <c:ptCount val="8"/>
                <c:pt idx="0">
                  <c:v>15</c:v>
                </c:pt>
                <c:pt idx="1">
                  <c:v>7.5</c:v>
                </c:pt>
                <c:pt idx="2">
                  <c:v>3.75</c:v>
                </c:pt>
                <c:pt idx="3">
                  <c:v>1.875</c:v>
                </c:pt>
                <c:pt idx="4">
                  <c:v>0.9375</c:v>
                </c:pt>
                <c:pt idx="5">
                  <c:v>0.46875</c:v>
                </c:pt>
                <c:pt idx="6">
                  <c:v>0.234375</c:v>
                </c:pt>
                <c:pt idx="7">
                  <c:v>0</c:v>
                </c:pt>
              </c:numCache>
            </c:numRef>
          </c:xVal>
          <c:yVal>
            <c:numRef>
              <c:f>Anaysis!$J$25:$J$32</c:f>
              <c:numCache>
                <c:formatCode>0.0</c:formatCode>
                <c:ptCount val="8"/>
                <c:pt idx="0">
                  <c:v>2517.5</c:v>
                </c:pt>
                <c:pt idx="1">
                  <c:v>1198</c:v>
                </c:pt>
                <c:pt idx="2">
                  <c:v>539.5</c:v>
                </c:pt>
                <c:pt idx="3">
                  <c:v>270</c:v>
                </c:pt>
                <c:pt idx="4">
                  <c:v>121.5</c:v>
                </c:pt>
                <c:pt idx="5">
                  <c:v>53</c:v>
                </c:pt>
                <c:pt idx="6">
                  <c:v>26.5</c:v>
                </c:pt>
                <c:pt idx="7">
                  <c:v>0</c:v>
                </c:pt>
              </c:numCache>
            </c:numRef>
          </c:yVal>
        </c:ser>
        <c:dLbls/>
        <c:axId val="35048832"/>
        <c:axId val="35784192"/>
      </c:scatterChart>
      <c:valAx>
        <c:axId val="350488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4514174719237853"/>
              <c:y val="0.8893824525167063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784192"/>
        <c:crosses val="autoZero"/>
        <c:crossBetween val="midCat"/>
      </c:valAx>
      <c:valAx>
        <c:axId val="3578419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4.4932079414838053E-2"/>
              <c:y val="0.36430771374817089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048832"/>
        <c:crosses val="autoZero"/>
        <c:crossBetween val="midCat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100316694499251"/>
          <c:y val="6.6371824814679584E-2"/>
          <c:w val="0.75235224877585094"/>
          <c:h val="0.73893964960343272"/>
        </c:manualLayout>
      </c:layout>
      <c:scatterChart>
        <c:scatterStyle val="lineMarker"/>
        <c:ser>
          <c:idx val="2"/>
          <c:order val="0"/>
          <c:spPr>
            <a:ln w="28575">
              <a:noFill/>
            </a:ln>
          </c:spPr>
          <c:marker>
            <c:symbol val="triangle"/>
            <c:size val="3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  <a:prstDash val="solid"/>
              </a:ln>
            </c:spPr>
          </c:marker>
          <c:trendline>
            <c:spPr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256315939006147"/>
                  <c:y val="-1.6530665964727562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chemeClr val="accent3">
                          <a:lumMod val="50000"/>
                        </a:schemeClr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errBars>
            <c:errDir val="y"/>
            <c:errBarType val="both"/>
            <c:errValType val="cust"/>
            <c:plus>
              <c:numRef>
                <c:f>Anaysis!$K$36:$K$43</c:f>
                <c:numCache>
                  <c:formatCode>General</c:formatCode>
                  <c:ptCount val="8"/>
                  <c:pt idx="0">
                    <c:v>55.154328932550719</c:v>
                  </c:pt>
                  <c:pt idx="1">
                    <c:v>44.547727214752484</c:v>
                  </c:pt>
                  <c:pt idx="2">
                    <c:v>21.920310216782969</c:v>
                  </c:pt>
                  <c:pt idx="3">
                    <c:v>1.4142135623730951</c:v>
                  </c:pt>
                  <c:pt idx="4">
                    <c:v>2.8284271247461903</c:v>
                  </c:pt>
                  <c:pt idx="5">
                    <c:v>3.5355339059327382</c:v>
                  </c:pt>
                  <c:pt idx="6">
                    <c:v>1.4142135623730951</c:v>
                  </c:pt>
                  <c:pt idx="7">
                    <c:v>0</c:v>
                  </c:pt>
                </c:numCache>
              </c:numRef>
            </c:plus>
            <c:minus>
              <c:numRef>
                <c:f>Anaysis!$K$36:$K$43</c:f>
                <c:numCache>
                  <c:formatCode>General</c:formatCode>
                  <c:ptCount val="8"/>
                  <c:pt idx="0">
                    <c:v>55.154328932550719</c:v>
                  </c:pt>
                  <c:pt idx="1">
                    <c:v>44.547727214752484</c:v>
                  </c:pt>
                  <c:pt idx="2">
                    <c:v>21.920310216782969</c:v>
                  </c:pt>
                  <c:pt idx="3">
                    <c:v>1.4142135623730951</c:v>
                  </c:pt>
                  <c:pt idx="4">
                    <c:v>2.8284271247461903</c:v>
                  </c:pt>
                  <c:pt idx="5">
                    <c:v>3.5355339059327382</c:v>
                  </c:pt>
                  <c:pt idx="6">
                    <c:v>1.4142135623730951</c:v>
                  </c:pt>
                  <c:pt idx="7">
                    <c:v>0</c:v>
                  </c:pt>
                </c:numCache>
              </c:numRef>
            </c:minus>
          </c:errBars>
          <c:xVal>
            <c:numRef>
              <c:f>Anaysis!$H$25:$H$32</c:f>
              <c:numCache>
                <c:formatCode>General</c:formatCode>
                <c:ptCount val="8"/>
                <c:pt idx="0">
                  <c:v>15</c:v>
                </c:pt>
                <c:pt idx="1">
                  <c:v>7.5</c:v>
                </c:pt>
                <c:pt idx="2">
                  <c:v>3.75</c:v>
                </c:pt>
                <c:pt idx="3">
                  <c:v>1.875</c:v>
                </c:pt>
                <c:pt idx="4">
                  <c:v>0.9375</c:v>
                </c:pt>
                <c:pt idx="5">
                  <c:v>0.46875</c:v>
                </c:pt>
                <c:pt idx="6">
                  <c:v>0.234375</c:v>
                </c:pt>
                <c:pt idx="7">
                  <c:v>0</c:v>
                </c:pt>
              </c:numCache>
            </c:numRef>
          </c:xVal>
          <c:yVal>
            <c:numRef>
              <c:f>Anaysis!$K$25:$K$32</c:f>
              <c:numCache>
                <c:formatCode>0.0</c:formatCode>
                <c:ptCount val="8"/>
                <c:pt idx="0">
                  <c:v>2546</c:v>
                </c:pt>
                <c:pt idx="1">
                  <c:v>1223.5</c:v>
                </c:pt>
                <c:pt idx="2">
                  <c:v>583.5</c:v>
                </c:pt>
                <c:pt idx="3">
                  <c:v>301</c:v>
                </c:pt>
                <c:pt idx="4">
                  <c:v>146</c:v>
                </c:pt>
                <c:pt idx="5">
                  <c:v>67.5</c:v>
                </c:pt>
                <c:pt idx="6">
                  <c:v>35</c:v>
                </c:pt>
                <c:pt idx="7">
                  <c:v>0</c:v>
                </c:pt>
              </c:numCache>
            </c:numRef>
          </c:yVal>
        </c:ser>
        <c:dLbls/>
        <c:axId val="35821824"/>
        <c:axId val="36639104"/>
      </c:scatterChart>
      <c:valAx>
        <c:axId val="358218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4514174719237853"/>
              <c:y val="0.8893824525167063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39104"/>
        <c:crosses val="autoZero"/>
        <c:crossBetween val="midCat"/>
      </c:valAx>
      <c:valAx>
        <c:axId val="3663910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5674005182830231E-2"/>
              <c:y val="0.3761070072831843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821824"/>
        <c:crosses val="autoZero"/>
        <c:crossBetween val="midCat"/>
      </c:valAx>
      <c:spPr>
        <a:noFill/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1069247092567969"/>
          <c:y val="6.666695601977439E-2"/>
          <c:w val="0.75157463509309641"/>
          <c:h val="0.73778097995216996"/>
        </c:manualLayout>
      </c:layout>
      <c:scatterChart>
        <c:scatterStyle val="lineMarker"/>
        <c:ser>
          <c:idx val="3"/>
          <c:order val="0"/>
          <c:spPr>
            <a:ln w="28575">
              <a:noFill/>
            </a:ln>
          </c:spPr>
          <c:marker>
            <c:symbol val="x"/>
            <c:size val="3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FF000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1950708991564747"/>
                  <c:y val="-8.2953630796150507E-3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errBars>
            <c:errDir val="y"/>
            <c:errBarType val="both"/>
            <c:errValType val="cust"/>
            <c:plus>
              <c:numRef>
                <c:f>Anaysis!$L$36:$L$43</c:f>
                <c:numCache>
                  <c:formatCode>General</c:formatCode>
                  <c:ptCount val="8"/>
                  <c:pt idx="0">
                    <c:v>44.547727214752484</c:v>
                  </c:pt>
                  <c:pt idx="1">
                    <c:v>36.062445840513938</c:v>
                  </c:pt>
                  <c:pt idx="2">
                    <c:v>27.577164466275356</c:v>
                  </c:pt>
                  <c:pt idx="3">
                    <c:v>15.556349186104047</c:v>
                  </c:pt>
                  <c:pt idx="4">
                    <c:v>7.7781745930520234</c:v>
                  </c:pt>
                  <c:pt idx="5">
                    <c:v>10.606601717798215</c:v>
                  </c:pt>
                  <c:pt idx="6">
                    <c:v>1.4142135623730951</c:v>
                  </c:pt>
                  <c:pt idx="7">
                    <c:v>0</c:v>
                  </c:pt>
                </c:numCache>
              </c:numRef>
            </c:plus>
            <c:minus>
              <c:numRef>
                <c:f>Anaysis!$L$36:$L$43</c:f>
                <c:numCache>
                  <c:formatCode>General</c:formatCode>
                  <c:ptCount val="8"/>
                  <c:pt idx="0">
                    <c:v>44.547727214752484</c:v>
                  </c:pt>
                  <c:pt idx="1">
                    <c:v>36.062445840513938</c:v>
                  </c:pt>
                  <c:pt idx="2">
                    <c:v>27.577164466275356</c:v>
                  </c:pt>
                  <c:pt idx="3">
                    <c:v>15.556349186104047</c:v>
                  </c:pt>
                  <c:pt idx="4">
                    <c:v>7.7781745930520234</c:v>
                  </c:pt>
                  <c:pt idx="5">
                    <c:v>10.606601717798215</c:v>
                  </c:pt>
                  <c:pt idx="6">
                    <c:v>1.4142135623730951</c:v>
                  </c:pt>
                  <c:pt idx="7">
                    <c:v>0</c:v>
                  </c:pt>
                </c:numCache>
              </c:numRef>
            </c:minus>
          </c:errBars>
          <c:xVal>
            <c:numRef>
              <c:f>Anaysis!$H$25:$H$32</c:f>
              <c:numCache>
                <c:formatCode>General</c:formatCode>
                <c:ptCount val="8"/>
                <c:pt idx="0">
                  <c:v>15</c:v>
                </c:pt>
                <c:pt idx="1">
                  <c:v>7.5</c:v>
                </c:pt>
                <c:pt idx="2">
                  <c:v>3.75</c:v>
                </c:pt>
                <c:pt idx="3">
                  <c:v>1.875</c:v>
                </c:pt>
                <c:pt idx="4">
                  <c:v>0.9375</c:v>
                </c:pt>
                <c:pt idx="5">
                  <c:v>0.46875</c:v>
                </c:pt>
                <c:pt idx="6">
                  <c:v>0.234375</c:v>
                </c:pt>
                <c:pt idx="7">
                  <c:v>0</c:v>
                </c:pt>
              </c:numCache>
            </c:numRef>
          </c:xVal>
          <c:yVal>
            <c:numRef>
              <c:f>Anaysis!$L$25:$L$32</c:f>
              <c:numCache>
                <c:formatCode>0.0</c:formatCode>
                <c:ptCount val="8"/>
                <c:pt idx="0">
                  <c:v>2552.5</c:v>
                </c:pt>
                <c:pt idx="1">
                  <c:v>1272.5</c:v>
                </c:pt>
                <c:pt idx="2">
                  <c:v>677.5</c:v>
                </c:pt>
                <c:pt idx="3">
                  <c:v>390</c:v>
                </c:pt>
                <c:pt idx="4">
                  <c:v>228.5</c:v>
                </c:pt>
                <c:pt idx="5">
                  <c:v>132.5</c:v>
                </c:pt>
                <c:pt idx="6">
                  <c:v>75</c:v>
                </c:pt>
                <c:pt idx="7">
                  <c:v>0</c:v>
                </c:pt>
              </c:numCache>
            </c:numRef>
          </c:yVal>
        </c:ser>
        <c:dLbls/>
        <c:axId val="36668544"/>
        <c:axId val="36670464"/>
      </c:scatterChart>
      <c:valAx>
        <c:axId val="366685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433975880674752"/>
              <c:y val="0.8888927469303252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70464"/>
        <c:crosses val="autoZero"/>
        <c:crossBetween val="midCat"/>
      </c:valAx>
      <c:valAx>
        <c:axId val="3667046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5723318725796992E-2"/>
              <c:y val="0.37777941744538829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68544"/>
        <c:crosses val="autoZero"/>
        <c:crossBetween val="midCat"/>
      </c:valAx>
      <c:spPr>
        <a:noFill/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100316694499251"/>
          <c:y val="6.6371824814679584E-2"/>
          <c:w val="0.75235224877585094"/>
          <c:h val="0.73893964960343272"/>
        </c:manualLayout>
      </c:layout>
      <c:scatterChart>
        <c:scatterStyle val="lineMarker"/>
        <c:ser>
          <c:idx val="5"/>
          <c:order val="0"/>
          <c:spPr>
            <a:ln w="28575">
              <a:noFill/>
            </a:ln>
          </c:spPr>
          <c:marker>
            <c:symbol val="circle"/>
            <c:size val="3"/>
            <c:spPr>
              <a:solidFill>
                <a:srgbClr val="00B050"/>
              </a:solidFill>
              <a:ln>
                <a:solidFill>
                  <a:srgbClr val="00B05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B050"/>
                </a:solidFill>
                <a:prstDash val="solid"/>
              </a:ln>
            </c:spPr>
            <c:trendlineType val="log"/>
            <c:dispRSqr val="1"/>
            <c:dispEq val="1"/>
            <c:trendlineLbl>
              <c:layout>
                <c:manualLayout>
                  <c:x val="-0.30100227165678139"/>
                  <c:y val="-1.3274145084852003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 algn="l">
                    <a:defRPr sz="8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tx1"/>
                </a:solidFill>
              </a:ln>
            </c:spPr>
            <c:trendlineType val="poly"/>
            <c:order val="2"/>
            <c:intercept val="0"/>
            <c:dispRSqr val="1"/>
            <c:dispEq val="1"/>
            <c:trendlineLbl>
              <c:layout>
                <c:manualLayout>
                  <c:x val="-0.12948765416862076"/>
                  <c:y val="-3.6340789259749609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rgbClr val="00B050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9.8272982334888419E-4"/>
                  <c:y val="0.45870206489675519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00B050"/>
                      </a:solidFill>
                    </a:defRPr>
                  </a:pPr>
                  <a:endParaRPr lang="en-US"/>
                </a:p>
              </c:txPr>
            </c:trendlineLbl>
          </c:trendline>
          <c:errBars>
            <c:errDir val="y"/>
            <c:errBarType val="both"/>
            <c:errValType val="cust"/>
            <c:plus>
              <c:numRef>
                <c:f>Anaysis!$N$36:$N$43</c:f>
                <c:numCache>
                  <c:formatCode>General</c:formatCode>
                  <c:ptCount val="8"/>
                  <c:pt idx="0">
                    <c:v>49.497474683058321</c:v>
                  </c:pt>
                  <c:pt idx="1">
                    <c:v>38.890872965260108</c:v>
                  </c:pt>
                  <c:pt idx="2">
                    <c:v>11.313708498984763</c:v>
                  </c:pt>
                  <c:pt idx="3">
                    <c:v>9.1923881554251174</c:v>
                  </c:pt>
                  <c:pt idx="4">
                    <c:v>16.263455967290597</c:v>
                  </c:pt>
                  <c:pt idx="5">
                    <c:v>13.435028842544403</c:v>
                  </c:pt>
                  <c:pt idx="6">
                    <c:v>9.1923881554251174</c:v>
                  </c:pt>
                  <c:pt idx="7">
                    <c:v>0</c:v>
                  </c:pt>
                </c:numCache>
              </c:numRef>
            </c:plus>
            <c:minus>
              <c:numRef>
                <c:f>Anaysis!$N$36:$N$43</c:f>
                <c:numCache>
                  <c:formatCode>General</c:formatCode>
                  <c:ptCount val="8"/>
                  <c:pt idx="0">
                    <c:v>49.497474683058321</c:v>
                  </c:pt>
                  <c:pt idx="1">
                    <c:v>38.890872965260108</c:v>
                  </c:pt>
                  <c:pt idx="2">
                    <c:v>11.313708498984763</c:v>
                  </c:pt>
                  <c:pt idx="3">
                    <c:v>9.1923881554251174</c:v>
                  </c:pt>
                  <c:pt idx="4">
                    <c:v>16.263455967290597</c:v>
                  </c:pt>
                  <c:pt idx="5">
                    <c:v>13.435028842544403</c:v>
                  </c:pt>
                  <c:pt idx="6">
                    <c:v>9.1923881554251174</c:v>
                  </c:pt>
                  <c:pt idx="7">
                    <c:v>0</c:v>
                  </c:pt>
                </c:numCache>
              </c:numRef>
            </c:minus>
          </c:errBars>
          <c:xVal>
            <c:numRef>
              <c:f>Anaysis!$H$25:$H$32</c:f>
              <c:numCache>
                <c:formatCode>General</c:formatCode>
                <c:ptCount val="8"/>
                <c:pt idx="0">
                  <c:v>15</c:v>
                </c:pt>
                <c:pt idx="1">
                  <c:v>7.5</c:v>
                </c:pt>
                <c:pt idx="2">
                  <c:v>3.75</c:v>
                </c:pt>
                <c:pt idx="3">
                  <c:v>1.875</c:v>
                </c:pt>
                <c:pt idx="4">
                  <c:v>0.9375</c:v>
                </c:pt>
                <c:pt idx="5">
                  <c:v>0.46875</c:v>
                </c:pt>
                <c:pt idx="6">
                  <c:v>0.234375</c:v>
                </c:pt>
                <c:pt idx="7">
                  <c:v>0</c:v>
                </c:pt>
              </c:numCache>
            </c:numRef>
          </c:xVal>
          <c:yVal>
            <c:numRef>
              <c:f>Anaysis!$N$25:$N$32</c:f>
              <c:numCache>
                <c:formatCode>0.0</c:formatCode>
                <c:ptCount val="8"/>
                <c:pt idx="0">
                  <c:v>2524</c:v>
                </c:pt>
                <c:pt idx="1">
                  <c:v>1468.5</c:v>
                </c:pt>
                <c:pt idx="2">
                  <c:v>986</c:v>
                </c:pt>
                <c:pt idx="3">
                  <c:v>690.5</c:v>
                </c:pt>
                <c:pt idx="4">
                  <c:v>455.5</c:v>
                </c:pt>
                <c:pt idx="5">
                  <c:v>277.5</c:v>
                </c:pt>
                <c:pt idx="6">
                  <c:v>169.5</c:v>
                </c:pt>
                <c:pt idx="7">
                  <c:v>0</c:v>
                </c:pt>
              </c:numCache>
            </c:numRef>
          </c:yVal>
        </c:ser>
        <c:dLbls/>
        <c:axId val="36793344"/>
        <c:axId val="36811904"/>
      </c:scatterChart>
      <c:valAx>
        <c:axId val="367933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4514174719237853"/>
              <c:y val="0.8893824525167063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811904"/>
        <c:crosses val="autoZero"/>
        <c:crossBetween val="midCat"/>
      </c:valAx>
      <c:valAx>
        <c:axId val="3681190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5674005182830231E-2"/>
              <c:y val="0.3761070072831843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793344"/>
        <c:crosses val="autoZero"/>
        <c:crossBetween val="midCat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1069247092567969"/>
          <c:y val="6.666695601977439E-2"/>
          <c:w val="0.75157463509309641"/>
          <c:h val="0.73778097995216996"/>
        </c:manualLayout>
      </c:layout>
      <c:scatterChart>
        <c:scatterStyle val="lineMarker"/>
        <c:ser>
          <c:idx val="6"/>
          <c:order val="0"/>
          <c:spPr>
            <a:ln w="28575">
              <a:noFill/>
            </a:ln>
          </c:spPr>
          <c:marker>
            <c:symbol val="plus"/>
            <c:size val="3"/>
            <c:spPr>
              <a:noFill/>
              <a:ln>
                <a:solidFill>
                  <a:schemeClr val="accent6">
                    <a:lumMod val="75000"/>
                  </a:schemeClr>
                </a:solidFill>
                <a:prstDash val="solid"/>
              </a:ln>
            </c:spPr>
          </c:marker>
          <c:trendline>
            <c:spPr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8.0513379223823456E-2"/>
                  <c:y val="0.46907576552930891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chemeClr val="accent6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tx1"/>
                </a:solidFill>
              </a:ln>
            </c:spPr>
            <c:trendlineType val="poly"/>
            <c:order val="2"/>
            <c:intercept val="0"/>
            <c:dispRSqr val="1"/>
            <c:dispEq val="1"/>
            <c:trendlineLbl>
              <c:layout>
                <c:manualLayout>
                  <c:x val="-0.12753627494676373"/>
                  <c:y val="-6.2727092446777502E-2"/>
                </c:manualLayout>
              </c:layout>
              <c:numFmt formatCode="General" sourceLinked="0"/>
            </c:trendlineLbl>
          </c:trendline>
          <c:errBars>
            <c:errDir val="y"/>
            <c:errBarType val="both"/>
            <c:errValType val="cust"/>
            <c:plus>
              <c:numRef>
                <c:f>Anaysis!$O$36:$O$43</c:f>
                <c:numCache>
                  <c:formatCode>General</c:formatCode>
                  <c:ptCount val="8"/>
                  <c:pt idx="0">
                    <c:v>39.597979746446654</c:v>
                  </c:pt>
                  <c:pt idx="1">
                    <c:v>85.559920523572245</c:v>
                  </c:pt>
                  <c:pt idx="2">
                    <c:v>41.012193308819768</c:v>
                  </c:pt>
                  <c:pt idx="3">
                    <c:v>67.882250993908556</c:v>
                  </c:pt>
                  <c:pt idx="4">
                    <c:v>47.376154339498676</c:v>
                  </c:pt>
                  <c:pt idx="5">
                    <c:v>26.16295090390226</c:v>
                  </c:pt>
                  <c:pt idx="6">
                    <c:v>4.2426406871192857</c:v>
                  </c:pt>
                  <c:pt idx="7">
                    <c:v>0</c:v>
                  </c:pt>
                </c:numCache>
              </c:numRef>
            </c:plus>
            <c:minus>
              <c:numRef>
                <c:f>Anaysis!$O$36:$O$43</c:f>
                <c:numCache>
                  <c:formatCode>General</c:formatCode>
                  <c:ptCount val="8"/>
                  <c:pt idx="0">
                    <c:v>39.597979746446654</c:v>
                  </c:pt>
                  <c:pt idx="1">
                    <c:v>85.559920523572245</c:v>
                  </c:pt>
                  <c:pt idx="2">
                    <c:v>41.012193308819768</c:v>
                  </c:pt>
                  <c:pt idx="3">
                    <c:v>67.882250993908556</c:v>
                  </c:pt>
                  <c:pt idx="4">
                    <c:v>47.376154339498676</c:v>
                  </c:pt>
                  <c:pt idx="5">
                    <c:v>26.16295090390226</c:v>
                  </c:pt>
                  <c:pt idx="6">
                    <c:v>4.2426406871192857</c:v>
                  </c:pt>
                  <c:pt idx="7">
                    <c:v>0</c:v>
                  </c:pt>
                </c:numCache>
              </c:numRef>
            </c:minus>
          </c:errBars>
          <c:xVal>
            <c:numRef>
              <c:f>Anaysis!$H$25:$H$32</c:f>
              <c:numCache>
                <c:formatCode>General</c:formatCode>
                <c:ptCount val="8"/>
                <c:pt idx="0">
                  <c:v>15</c:v>
                </c:pt>
                <c:pt idx="1">
                  <c:v>7.5</c:v>
                </c:pt>
                <c:pt idx="2">
                  <c:v>3.75</c:v>
                </c:pt>
                <c:pt idx="3">
                  <c:v>1.875</c:v>
                </c:pt>
                <c:pt idx="4">
                  <c:v>0.9375</c:v>
                </c:pt>
                <c:pt idx="5">
                  <c:v>0.46875</c:v>
                </c:pt>
                <c:pt idx="6">
                  <c:v>0.234375</c:v>
                </c:pt>
                <c:pt idx="7">
                  <c:v>0</c:v>
                </c:pt>
              </c:numCache>
            </c:numRef>
          </c:xVal>
          <c:yVal>
            <c:numRef>
              <c:f>Anaysis!$O$25:$O$32</c:f>
              <c:numCache>
                <c:formatCode>0.0</c:formatCode>
                <c:ptCount val="8"/>
                <c:pt idx="0">
                  <c:v>2581</c:v>
                </c:pt>
                <c:pt idx="1">
                  <c:v>1729.5</c:v>
                </c:pt>
                <c:pt idx="2">
                  <c:v>1255</c:v>
                </c:pt>
                <c:pt idx="3">
                  <c:v>1017</c:v>
                </c:pt>
                <c:pt idx="4">
                  <c:v>629.5</c:v>
                </c:pt>
                <c:pt idx="5">
                  <c:v>423.5</c:v>
                </c:pt>
                <c:pt idx="6">
                  <c:v>271</c:v>
                </c:pt>
                <c:pt idx="7">
                  <c:v>0</c:v>
                </c:pt>
              </c:numCache>
            </c:numRef>
          </c:yVal>
        </c:ser>
        <c:dLbls/>
        <c:axId val="36858496"/>
        <c:axId val="36868864"/>
      </c:scatterChart>
      <c:valAx>
        <c:axId val="368584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433975880674752"/>
              <c:y val="0.8888927469303252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868864"/>
        <c:crosses val="autoZero"/>
        <c:crossBetween val="midCat"/>
      </c:valAx>
      <c:valAx>
        <c:axId val="3686886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5723318725796992E-2"/>
              <c:y val="0.37777941744538829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858496"/>
        <c:crosses val="autoZero"/>
        <c:crossBetween val="midCat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100316694499251"/>
          <c:y val="6.6371824814679584E-2"/>
          <c:w val="0.75235224877585094"/>
          <c:h val="0.73893964960343272"/>
        </c:manualLayout>
      </c:layout>
      <c:scatterChart>
        <c:scatterStyle val="lineMarker"/>
        <c:ser>
          <c:idx val="7"/>
          <c:order val="0"/>
          <c:spPr>
            <a:ln w="28575">
              <a:noFill/>
            </a:ln>
          </c:spPr>
          <c:marker>
            <c:symbol val="dot"/>
            <c:size val="3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trendline>
            <c:spPr>
              <a:ln w="3175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0.10129620944717338"/>
                  <c:y val="0.45410540496597218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chemeClr val="tx2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trendlineType val="log"/>
            <c:dispRSqr val="1"/>
            <c:dispEq val="1"/>
            <c:trendlineLbl>
              <c:layout>
                <c:manualLayout>
                  <c:x val="-0.13784711080393949"/>
                  <c:y val="-0.1511392934290294"/>
                </c:manualLayout>
              </c:layout>
              <c:numFmt formatCode="General" sourceLinked="0"/>
            </c:trendlineLbl>
          </c:trendline>
          <c:trendline>
            <c:trendlineType val="poly"/>
            <c:order val="2"/>
            <c:intercept val="0"/>
            <c:dispRSqr val="1"/>
            <c:dispEq val="1"/>
            <c:trendlineLbl>
              <c:layout>
                <c:manualLayout>
                  <c:x val="-0.1169484692156427"/>
                  <c:y val="-0.13933988339953085"/>
                </c:manualLayout>
              </c:layout>
              <c:numFmt formatCode="General" sourceLinked="0"/>
            </c:trendlineLbl>
          </c:trendline>
          <c:errBars>
            <c:errDir val="y"/>
            <c:errBarType val="both"/>
            <c:errValType val="cust"/>
            <c:plus>
              <c:numRef>
                <c:f>Anaysis!$P$36:$P$43</c:f>
                <c:numCache>
                  <c:formatCode>General</c:formatCode>
                  <c:ptCount val="8"/>
                  <c:pt idx="0">
                    <c:v>12.020815280171306</c:v>
                  </c:pt>
                  <c:pt idx="1">
                    <c:v>26.87005768508881</c:v>
                  </c:pt>
                  <c:pt idx="2">
                    <c:v>2.8284271247461903</c:v>
                  </c:pt>
                  <c:pt idx="3">
                    <c:v>70.003571337468173</c:v>
                  </c:pt>
                  <c:pt idx="4">
                    <c:v>64.346717087975833</c:v>
                  </c:pt>
                  <c:pt idx="5">
                    <c:v>9.8994949366116689</c:v>
                  </c:pt>
                  <c:pt idx="6">
                    <c:v>26.16295090390226</c:v>
                  </c:pt>
                  <c:pt idx="7">
                    <c:v>0</c:v>
                  </c:pt>
                </c:numCache>
              </c:numRef>
            </c:plus>
            <c:minus>
              <c:numRef>
                <c:f>Anaysis!$P$36:$P$43</c:f>
                <c:numCache>
                  <c:formatCode>General</c:formatCode>
                  <c:ptCount val="8"/>
                  <c:pt idx="0">
                    <c:v>12.020815280171306</c:v>
                  </c:pt>
                  <c:pt idx="1">
                    <c:v>26.87005768508881</c:v>
                  </c:pt>
                  <c:pt idx="2">
                    <c:v>2.8284271247461903</c:v>
                  </c:pt>
                  <c:pt idx="3">
                    <c:v>70.003571337468173</c:v>
                  </c:pt>
                  <c:pt idx="4">
                    <c:v>64.346717087975833</c:v>
                  </c:pt>
                  <c:pt idx="5">
                    <c:v>9.8994949366116689</c:v>
                  </c:pt>
                  <c:pt idx="6">
                    <c:v>26.16295090390226</c:v>
                  </c:pt>
                  <c:pt idx="7">
                    <c:v>0</c:v>
                  </c:pt>
                </c:numCache>
              </c:numRef>
            </c:minus>
          </c:errBars>
          <c:xVal>
            <c:numRef>
              <c:f>Anaysis!$H$25:$H$32</c:f>
              <c:numCache>
                <c:formatCode>General</c:formatCode>
                <c:ptCount val="8"/>
                <c:pt idx="0">
                  <c:v>15</c:v>
                </c:pt>
                <c:pt idx="1">
                  <c:v>7.5</c:v>
                </c:pt>
                <c:pt idx="2">
                  <c:v>3.75</c:v>
                </c:pt>
                <c:pt idx="3">
                  <c:v>1.875</c:v>
                </c:pt>
                <c:pt idx="4">
                  <c:v>0.9375</c:v>
                </c:pt>
                <c:pt idx="5">
                  <c:v>0.46875</c:v>
                </c:pt>
                <c:pt idx="6">
                  <c:v>0.234375</c:v>
                </c:pt>
                <c:pt idx="7">
                  <c:v>0</c:v>
                </c:pt>
              </c:numCache>
            </c:numRef>
          </c:xVal>
          <c:yVal>
            <c:numRef>
              <c:f>Anaysis!$P$25:$P$32</c:f>
              <c:numCache>
                <c:formatCode>0.0</c:formatCode>
                <c:ptCount val="8"/>
                <c:pt idx="0">
                  <c:v>2444.5</c:v>
                </c:pt>
                <c:pt idx="1">
                  <c:v>1860</c:v>
                </c:pt>
                <c:pt idx="2">
                  <c:v>1485</c:v>
                </c:pt>
                <c:pt idx="3">
                  <c:v>1197.5</c:v>
                </c:pt>
                <c:pt idx="4">
                  <c:v>949.5</c:v>
                </c:pt>
                <c:pt idx="5">
                  <c:v>580</c:v>
                </c:pt>
                <c:pt idx="6">
                  <c:v>332.5</c:v>
                </c:pt>
                <c:pt idx="7">
                  <c:v>0</c:v>
                </c:pt>
              </c:numCache>
            </c:numRef>
          </c:yVal>
        </c:ser>
        <c:dLbls/>
        <c:axId val="35474432"/>
        <c:axId val="35497088"/>
      </c:scatterChart>
      <c:valAx>
        <c:axId val="354744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4514174719237853"/>
              <c:y val="0.8893824525167063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497088"/>
        <c:crosses val="autoZero"/>
        <c:crossBetween val="midCat"/>
      </c:valAx>
      <c:valAx>
        <c:axId val="3549708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5674005182830231E-2"/>
              <c:y val="0.3761070072831843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474432"/>
        <c:crosses val="autoZero"/>
        <c:crossBetween val="midCat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100316694499251"/>
          <c:y val="6.6371824814679584E-2"/>
          <c:w val="0.75235224877585094"/>
          <c:h val="0.73893964960343272"/>
        </c:manualLayout>
      </c:layout>
      <c:scatterChart>
        <c:scatterStyle val="lineMarker"/>
        <c:ser>
          <c:idx val="4"/>
          <c:order val="0"/>
          <c:spPr>
            <a:ln w="28575">
              <a:noFill/>
            </a:ln>
          </c:spPr>
          <c:marker>
            <c:symbol val="star"/>
            <c:size val="3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trendline>
            <c:spPr>
              <a:ln w="12700">
                <a:solidFill>
                  <a:schemeClr val="tx1"/>
                </a:solidFill>
                <a:prstDash val="solid"/>
              </a:ln>
            </c:spPr>
            <c:trendlineType val="poly"/>
            <c:order val="2"/>
            <c:intercept val="0"/>
            <c:dispRSqr val="1"/>
            <c:dispEq val="1"/>
            <c:trendlineLbl>
              <c:layout>
                <c:manualLayout>
                  <c:x val="-0.10440928426266466"/>
                  <c:y val="-6.5115090702157815E-3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 algn="l">
                    <a:defRPr sz="80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4">
                    <a:lumMod val="75000"/>
                  </a:schemeClr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3.0240828046964357E-2"/>
                  <c:y val="0.41150442477876109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7030A0"/>
                      </a:solidFill>
                    </a:defRPr>
                  </a:pPr>
                  <a:endParaRPr lang="en-US"/>
                </a:p>
              </c:txPr>
            </c:trendlineLbl>
          </c:trendline>
          <c:errBars>
            <c:errDir val="y"/>
            <c:errBarType val="both"/>
            <c:errValType val="cust"/>
            <c:plus>
              <c:numRef>
                <c:f>Anaysis!$M$36:$M$43</c:f>
                <c:numCache>
                  <c:formatCode>General</c:formatCode>
                  <c:ptCount val="8"/>
                  <c:pt idx="0">
                    <c:v>129.40054095713822</c:v>
                  </c:pt>
                  <c:pt idx="1">
                    <c:v>47.376154339498676</c:v>
                  </c:pt>
                  <c:pt idx="2">
                    <c:v>24.748737341529154</c:v>
                  </c:pt>
                  <c:pt idx="3">
                    <c:v>7.7781745930520234</c:v>
                  </c:pt>
                  <c:pt idx="4">
                    <c:v>9.1923881554251174</c:v>
                  </c:pt>
                  <c:pt idx="5">
                    <c:v>7.7781745930520234</c:v>
                  </c:pt>
                  <c:pt idx="6">
                    <c:v>2.1213203435596428</c:v>
                  </c:pt>
                  <c:pt idx="7">
                    <c:v>0</c:v>
                  </c:pt>
                </c:numCache>
              </c:numRef>
            </c:plus>
            <c:minus>
              <c:numRef>
                <c:f>Anaysis!$M$36:$M$43</c:f>
                <c:numCache>
                  <c:formatCode>General</c:formatCode>
                  <c:ptCount val="8"/>
                  <c:pt idx="0">
                    <c:v>129.40054095713822</c:v>
                  </c:pt>
                  <c:pt idx="1">
                    <c:v>47.376154339498676</c:v>
                  </c:pt>
                  <c:pt idx="2">
                    <c:v>24.748737341529154</c:v>
                  </c:pt>
                  <c:pt idx="3">
                    <c:v>7.7781745930520234</c:v>
                  </c:pt>
                  <c:pt idx="4">
                    <c:v>9.1923881554251174</c:v>
                  </c:pt>
                  <c:pt idx="5">
                    <c:v>7.7781745930520234</c:v>
                  </c:pt>
                  <c:pt idx="6">
                    <c:v>2.1213203435596428</c:v>
                  </c:pt>
                  <c:pt idx="7">
                    <c:v>0</c:v>
                  </c:pt>
                </c:numCache>
              </c:numRef>
            </c:minus>
          </c:errBars>
          <c:xVal>
            <c:numRef>
              <c:f>Anaysis!$H$25:$H$32</c:f>
              <c:numCache>
                <c:formatCode>General</c:formatCode>
                <c:ptCount val="8"/>
                <c:pt idx="0">
                  <c:v>15</c:v>
                </c:pt>
                <c:pt idx="1">
                  <c:v>7.5</c:v>
                </c:pt>
                <c:pt idx="2">
                  <c:v>3.75</c:v>
                </c:pt>
                <c:pt idx="3">
                  <c:v>1.875</c:v>
                </c:pt>
                <c:pt idx="4">
                  <c:v>0.9375</c:v>
                </c:pt>
                <c:pt idx="5">
                  <c:v>0.46875</c:v>
                </c:pt>
                <c:pt idx="6">
                  <c:v>0.234375</c:v>
                </c:pt>
                <c:pt idx="7">
                  <c:v>0</c:v>
                </c:pt>
              </c:numCache>
            </c:numRef>
          </c:xVal>
          <c:yVal>
            <c:numRef>
              <c:f>Anaysis!$M$25:$M$32</c:f>
              <c:numCache>
                <c:formatCode>0.0</c:formatCode>
                <c:ptCount val="8"/>
                <c:pt idx="0">
                  <c:v>2549.5</c:v>
                </c:pt>
                <c:pt idx="1">
                  <c:v>1363.5</c:v>
                </c:pt>
                <c:pt idx="2">
                  <c:v>763.5</c:v>
                </c:pt>
                <c:pt idx="3">
                  <c:v>486.5</c:v>
                </c:pt>
                <c:pt idx="4">
                  <c:v>308.5</c:v>
                </c:pt>
                <c:pt idx="5">
                  <c:v>184.5</c:v>
                </c:pt>
                <c:pt idx="6">
                  <c:v>101.5</c:v>
                </c:pt>
                <c:pt idx="7">
                  <c:v>0</c:v>
                </c:pt>
              </c:numCache>
            </c:numRef>
          </c:yVal>
        </c:ser>
        <c:dLbls/>
        <c:axId val="35511296"/>
        <c:axId val="36709120"/>
      </c:scatterChart>
      <c:valAx>
        <c:axId val="355112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4514174719237853"/>
              <c:y val="0.8893824525167063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709120"/>
        <c:crosses val="autoZero"/>
        <c:crossBetween val="midCat"/>
      </c:valAx>
      <c:valAx>
        <c:axId val="3670912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5674005182830231E-2"/>
              <c:y val="0.3761070072831843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511296"/>
        <c:crosses val="autoZero"/>
        <c:crossBetween val="midCat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5905796150481191"/>
          <c:y val="5.1400554097404488E-2"/>
          <c:w val="0.78926159230096238"/>
          <c:h val="0.78537401574803145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10026990376202977"/>
                  <c:y val="0.34542541557305345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1"/>
                </a:solidFill>
                <a:prstDash val="dash"/>
              </a:ln>
            </c:spPr>
            <c:trendlineType val="poly"/>
            <c:order val="2"/>
            <c:intercept val="0"/>
            <c:dispRSqr val="1"/>
            <c:dispEq val="1"/>
            <c:trendlineLbl>
              <c:layout>
                <c:manualLayout>
                  <c:x val="-0.32553652668416455"/>
                  <c:y val="-7.1050962379702542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Sheet2!$I$105:$I$112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25</c:v>
                </c:pt>
                <c:pt idx="4">
                  <c:v>50</c:v>
                </c:pt>
                <c:pt idx="5">
                  <c:v>100</c:v>
                </c:pt>
                <c:pt idx="6">
                  <c:v>200</c:v>
                </c:pt>
                <c:pt idx="7">
                  <c:v>400</c:v>
                </c:pt>
              </c:numCache>
            </c:numRef>
          </c:xVal>
          <c:yVal>
            <c:numRef>
              <c:f>Sheet2!$M$105:$M$112</c:f>
              <c:numCache>
                <c:formatCode>0</c:formatCode>
                <c:ptCount val="8"/>
                <c:pt idx="0">
                  <c:v>0</c:v>
                </c:pt>
                <c:pt idx="1">
                  <c:v>243.33333333333337</c:v>
                </c:pt>
                <c:pt idx="2">
                  <c:v>453.33333333333331</c:v>
                </c:pt>
                <c:pt idx="3">
                  <c:v>1024</c:v>
                </c:pt>
                <c:pt idx="4">
                  <c:v>1704.3333333333328</c:v>
                </c:pt>
                <c:pt idx="5">
                  <c:v>2617</c:v>
                </c:pt>
                <c:pt idx="6">
                  <c:v>3622</c:v>
                </c:pt>
                <c:pt idx="7">
                  <c:v>4129</c:v>
                </c:pt>
              </c:numCache>
            </c:numRef>
          </c:yVal>
        </c:ser>
        <c:dLbls/>
        <c:axId val="88872832"/>
        <c:axId val="88891392"/>
      </c:scatterChart>
      <c:valAx>
        <c:axId val="888728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[DHP2c], uM</a:t>
                </a:r>
              </a:p>
            </c:rich>
          </c:tx>
          <c:layout>
            <c:manualLayout>
              <c:xMode val="edge"/>
              <c:yMode val="edge"/>
              <c:x val="0.44574438611840189"/>
              <c:y val="0.93024305555555564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8891392"/>
        <c:crosses val="autoZero"/>
        <c:crossBetween val="midCat"/>
      </c:valAx>
      <c:valAx>
        <c:axId val="8889139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5445793234179068"/>
            </c:manualLayout>
          </c:layout>
        </c:title>
        <c:numFmt formatCode="0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8872832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</c:chart>
  <c:spPr>
    <a:ln>
      <a:noFill/>
    </a:ln>
  </c:spPr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7DD45-4A94-4286-BB03-31213DF630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08947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F6D41-6241-471A-8E41-A3C5D75BAC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42797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19369-2578-419A-99B0-80242D313E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8880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5807D-718B-459A-BC79-6F049C6A03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5203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C2F63-1F2C-4947-964B-7259F1D5C9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3649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8EB0B-DBB6-44FC-93E8-B98E200D82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3776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63291-E635-417C-9D06-7ABB3762FA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8194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1AA18-FAE4-4731-A6DF-C17FE072E8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9684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AB0E7-E397-4E08-A6F5-DECCECAF93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46061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50961-C64C-4E44-A4EC-07FF027376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5419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F8E3E-2FCD-4910-A51F-7166FF9F3D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3520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Arial" pitchFamily="34" charset="0"/>
              </a:defRPr>
            </a:lvl1pPr>
          </a:lstStyle>
          <a:p>
            <a:pPr>
              <a:defRPr/>
            </a:pPr>
            <a:fld id="{32E09F30-E221-4C49-A708-5FAEC00DC1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609600" y="1006733"/>
            <a:ext cx="8534400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>
              <a:ea typeface="SimSun" pitchFamily="2" charset="-122"/>
              <a:cs typeface="Times New Roman" pitchFamily="18" charset="0"/>
            </a:endParaRPr>
          </a:p>
          <a:p>
            <a:pPr eaLnBrk="1" hangingPunct="1"/>
            <a:endParaRPr lang="en-US" altLang="en-US" dirty="0">
              <a:ea typeface="SimSun" pitchFamily="2" charset="-122"/>
              <a:cs typeface="Times New Roman" pitchFamily="18" charset="0"/>
            </a:endParaRPr>
          </a:p>
          <a:p>
            <a:r>
              <a:rPr lang="en-US" sz="1600" u="sng" dirty="0" smtClean="0"/>
              <a:t>Aim: Standard </a:t>
            </a:r>
            <a:r>
              <a:rPr lang="en-US" sz="1600" u="sng" dirty="0"/>
              <a:t>curve with custom synthesized peptide in </a:t>
            </a:r>
            <a:r>
              <a:rPr lang="en-US" sz="1600" u="sng" dirty="0" smtClean="0"/>
              <a:t>HDAC buffer  with different concentrations of DHP2c.</a:t>
            </a:r>
            <a:r>
              <a:rPr lang="en-US" sz="1600" dirty="0" smtClean="0"/>
              <a:t> </a:t>
            </a:r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400" b="0" dirty="0" smtClean="0"/>
              <a:t>Conditions</a:t>
            </a:r>
            <a:endParaRPr lang="en-US" sz="1400" b="0" dirty="0"/>
          </a:p>
          <a:p>
            <a:pPr marL="285750" indent="-285750">
              <a:buFont typeface="Arial" charset="0"/>
              <a:buChar char="•"/>
            </a:pPr>
            <a:r>
              <a:rPr lang="en-US" sz="1400" b="0" dirty="0" smtClean="0"/>
              <a:t>Peptide </a:t>
            </a:r>
            <a:r>
              <a:rPr lang="en-US" sz="1400" b="0" dirty="0"/>
              <a:t>3 (</a:t>
            </a:r>
            <a:r>
              <a:rPr lang="en-US" sz="1400" b="0" dirty="0" err="1"/>
              <a:t>deacetylated</a:t>
            </a:r>
            <a:r>
              <a:rPr lang="en-US" sz="1400" b="0" dirty="0"/>
              <a:t> FdL2 peptide) </a:t>
            </a:r>
            <a:r>
              <a:rPr lang="en-US" sz="1400" b="0" dirty="0" smtClean="0"/>
              <a:t>will </a:t>
            </a:r>
            <a:r>
              <a:rPr lang="en-US" sz="1400" b="0" dirty="0"/>
              <a:t>be used as standard</a:t>
            </a:r>
            <a:r>
              <a:rPr lang="en-US" sz="1400" b="0" dirty="0" smtClean="0"/>
              <a:t>.</a:t>
            </a:r>
          </a:p>
          <a:p>
            <a:pPr marL="285750" lvl="0" indent="-285750">
              <a:buFont typeface="Arial" charset="0"/>
              <a:buChar char="•"/>
            </a:pPr>
            <a:r>
              <a:rPr lang="en-US" sz="1400" b="0" dirty="0" smtClean="0"/>
              <a:t>The </a:t>
            </a:r>
            <a:r>
              <a:rPr lang="en-US" sz="1400" b="0" dirty="0"/>
              <a:t>standard will be run under 8 different solution conditions </a:t>
            </a:r>
            <a:r>
              <a:rPr lang="en-US" sz="1400" b="0" dirty="0" smtClean="0"/>
              <a:t>(0, 0.234675, 0.46875</a:t>
            </a:r>
            <a:r>
              <a:rPr lang="en-US" sz="1400" b="0" dirty="0"/>
              <a:t>, 0.9375, 1.875, 3.75, 7.5, </a:t>
            </a:r>
            <a:r>
              <a:rPr lang="en-US" sz="1400" b="0" dirty="0" smtClean="0"/>
              <a:t>15uM</a:t>
            </a:r>
            <a:r>
              <a:rPr lang="en-US" sz="1400" b="0" dirty="0"/>
              <a:t>). This will cover the conditions used in endpoint and initial rate experiments</a:t>
            </a:r>
            <a:r>
              <a:rPr lang="en-US" sz="1400" b="0" dirty="0" smtClean="0"/>
              <a:t>.</a:t>
            </a:r>
          </a:p>
          <a:p>
            <a:pPr marL="285750" lvl="0" indent="-285750">
              <a:buFont typeface="Arial" charset="0"/>
              <a:buChar char="•"/>
            </a:pPr>
            <a:r>
              <a:rPr lang="en-US" sz="1400" b="0" dirty="0" err="1" smtClean="0"/>
              <a:t>FdL</a:t>
            </a:r>
            <a:r>
              <a:rPr lang="en-US" sz="1400" b="0" dirty="0" smtClean="0"/>
              <a:t> standard will be used as comparison.</a:t>
            </a:r>
          </a:p>
          <a:p>
            <a:pPr marL="285750" lvl="0" indent="-285750">
              <a:buFont typeface="Arial" charset="0"/>
              <a:buChar char="•"/>
            </a:pPr>
            <a:r>
              <a:rPr lang="en-US" sz="1400" b="0" dirty="0" smtClean="0"/>
              <a:t>Duplication will be performed.</a:t>
            </a:r>
            <a:endParaRPr lang="en-US" sz="1400" b="0" dirty="0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609600" y="838200"/>
            <a:ext cx="8001000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700" u="sng" dirty="0">
                <a:ea typeface="SimSun" pitchFamily="2" charset="-122"/>
                <a:cs typeface="Times New Roman" pitchFamily="18" charset="0"/>
              </a:rPr>
              <a:t>Proposed Experiment </a:t>
            </a:r>
            <a:r>
              <a:rPr lang="en-US" altLang="en-US" sz="3700" u="sng" dirty="0" smtClean="0">
                <a:ea typeface="SimSun" pitchFamily="2" charset="-122"/>
                <a:cs typeface="Times New Roman" pitchFamily="18" charset="0"/>
              </a:rPr>
              <a:t>PMC-XG4-2</a:t>
            </a:r>
            <a:endParaRPr lang="en-US" altLang="en-US" sz="3700" b="0" dirty="0">
              <a:ea typeface="SimSun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8392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Remarks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b="0" dirty="0" smtClean="0"/>
              <a:t>The above analysis indicates that in the absence of DHP2c or lower concentrations of DHP2c (&lt;=50uM), the standard curves can be used for quantification.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400" b="0" dirty="0" smtClean="0"/>
              <a:t>However, in the presence of higher concentrations of DHP2c (&gt;=100uM), standard curve can not be used for data analysis.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400" u="sng" dirty="0" smtClean="0"/>
              <a:t>The presence of higher concentrations of DHP2c interfere the total AFU readout and over write the signals generated by free AMC cleaved from </a:t>
            </a:r>
            <a:r>
              <a:rPr lang="en-US" sz="1400" u="sng" dirty="0" err="1" smtClean="0"/>
              <a:t>deacetylated</a:t>
            </a:r>
            <a:r>
              <a:rPr lang="en-US" sz="1400" u="sng" dirty="0" smtClean="0"/>
              <a:t> peptide (product). The misinterpretation of the AFU data direct the false positive results by using </a:t>
            </a:r>
            <a:r>
              <a:rPr lang="en-US" sz="1400" u="sng" dirty="0" err="1" smtClean="0"/>
              <a:t>FdL</a:t>
            </a:r>
            <a:r>
              <a:rPr lang="en-US" sz="1400" u="sng" dirty="0" smtClean="0"/>
              <a:t> assay.</a:t>
            </a:r>
          </a:p>
          <a:p>
            <a:endParaRPr lang="en-US" sz="1400" b="0" dirty="0"/>
          </a:p>
          <a:p>
            <a:r>
              <a:rPr lang="en-US" sz="1400" b="0" dirty="0" err="1" smtClean="0"/>
              <a:t>FdL</a:t>
            </a:r>
            <a:r>
              <a:rPr lang="en-US" sz="1400" b="0" dirty="0" smtClean="0"/>
              <a:t> assay use free AMC, generated from </a:t>
            </a:r>
            <a:r>
              <a:rPr lang="en-US" sz="1400" b="0" dirty="0" err="1" smtClean="0"/>
              <a:t>deacetylated</a:t>
            </a:r>
            <a:r>
              <a:rPr lang="en-US" sz="1400" b="0" dirty="0" smtClean="0"/>
              <a:t> peptide (product) , as readout. In principle, the AFU from </a:t>
            </a:r>
            <a:r>
              <a:rPr lang="en-US" sz="1400" b="0" dirty="0" err="1" smtClean="0"/>
              <a:t>TeCan</a:t>
            </a:r>
            <a:r>
              <a:rPr lang="en-US" sz="1400" b="0" dirty="0" smtClean="0"/>
              <a:t> represents the amount of </a:t>
            </a:r>
            <a:r>
              <a:rPr lang="en-US" sz="1400" b="0" dirty="0" err="1" smtClean="0"/>
              <a:t>deacetylated</a:t>
            </a:r>
            <a:r>
              <a:rPr lang="en-US" sz="1400" b="0" dirty="0" smtClean="0"/>
              <a:t> peptide formed under certain condition such as [NAD+], [FdL2 peptide substrate], reaction time,  and modulator effect. What else can make contribution to the total AFU?</a:t>
            </a:r>
          </a:p>
          <a:p>
            <a:endParaRPr lang="en-US" sz="1400" b="0" dirty="0"/>
          </a:p>
          <a:p>
            <a:pPr algn="ctr"/>
            <a:r>
              <a:rPr lang="en-US" sz="1400" u="sng" dirty="0" smtClean="0"/>
              <a:t>Does FdL2 peptide (p53-QPKK</a:t>
            </a:r>
            <a:r>
              <a:rPr lang="en-US" sz="1400" u="sng" baseline="30000" dirty="0" smtClean="0"/>
              <a:t>AC</a:t>
            </a:r>
            <a:r>
              <a:rPr lang="en-US" sz="1400" u="sng" dirty="0" smtClean="0"/>
              <a:t>-AMC) itself contribute total AFU? </a:t>
            </a:r>
          </a:p>
        </p:txBody>
      </p:sp>
    </p:spTree>
    <p:extLst>
      <p:ext uri="{BB962C8B-B14F-4D97-AF65-F5344CB8AC3E}">
        <p14:creationId xmlns:p14="http://schemas.microsoft.com/office/powerpoint/2010/main" xmlns="" val="91919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87438866"/>
              </p:ext>
            </p:extLst>
          </p:nvPr>
        </p:nvGraphicFramePr>
        <p:xfrm>
          <a:off x="0" y="762000"/>
          <a:ext cx="5257799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0"/>
            <a:ext cx="7514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dirty="0"/>
              <a:t>Does FdL2 peptide (p53-QPKK</a:t>
            </a:r>
            <a:r>
              <a:rPr lang="en-US" baseline="30000" dirty="0"/>
              <a:t>AC</a:t>
            </a:r>
            <a:r>
              <a:rPr lang="en-US" dirty="0"/>
              <a:t>-AMC</a:t>
            </a:r>
            <a:r>
              <a:rPr lang="en-US" dirty="0" smtClean="0"/>
              <a:t>) itself </a:t>
            </a:r>
            <a:r>
              <a:rPr lang="en-US" dirty="0"/>
              <a:t>contribute total AFU?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31222501"/>
              </p:ext>
            </p:extLst>
          </p:nvPr>
        </p:nvGraphicFramePr>
        <p:xfrm>
          <a:off x="5257800" y="762000"/>
          <a:ext cx="3657600" cy="2963198"/>
        </p:xfrm>
        <a:graphic>
          <a:graphicData uri="http://schemas.openxmlformats.org/drawingml/2006/table">
            <a:tbl>
              <a:tblPr/>
              <a:tblGrid>
                <a:gridCol w="656134"/>
                <a:gridCol w="715466"/>
                <a:gridCol w="762000"/>
                <a:gridCol w="791664"/>
                <a:gridCol w="732336"/>
              </a:tblGrid>
              <a:tr h="5536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effectLst/>
                          <a:latin typeface="Arial"/>
                        </a:rPr>
                        <a:t>[ ], </a:t>
                      </a:r>
                      <a:r>
                        <a:rPr lang="en-US" sz="1200" b="0" i="0" u="none" strike="noStrike" dirty="0" err="1">
                          <a:effectLst/>
                          <a:latin typeface="Arial"/>
                        </a:rPr>
                        <a:t>uM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effectLst/>
                          <a:latin typeface="Arial"/>
                        </a:rPr>
                        <a:t>Enzo</a:t>
                      </a:r>
                      <a:r>
                        <a:rPr lang="en-US" sz="1200" b="0" i="0" u="none" strike="noStrike" baseline="0" dirty="0" smtClean="0">
                          <a:effectLst/>
                          <a:latin typeface="Arial"/>
                        </a:rPr>
                        <a:t> FdL2 peptide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effectLst/>
                          <a:latin typeface="Arial"/>
                        </a:rPr>
                        <a:t>Synthesized</a:t>
                      </a:r>
                      <a:r>
                        <a:rPr lang="en-US" sz="1200" b="0" i="0" u="none" strike="noStrike" baseline="0" dirty="0" smtClean="0">
                          <a:effectLst/>
                          <a:latin typeface="Arial"/>
                        </a:rPr>
                        <a:t> FdL2 peptide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595"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en-US" sz="1200" b="0" i="0" u="none" strike="noStrike" dirty="0" smtClean="0">
                          <a:effectLst/>
                          <a:latin typeface="Arial"/>
                        </a:rPr>
                        <a:t>No Developer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effectLst/>
                          <a:latin typeface="Arial"/>
                        </a:rPr>
                        <a:t>Yes</a:t>
                      </a:r>
                      <a:r>
                        <a:rPr lang="en-US" sz="1200" b="0" i="0" u="none" strike="noStrike" baseline="0" dirty="0" smtClean="0">
                          <a:effectLst/>
                          <a:latin typeface="Arial"/>
                        </a:rPr>
                        <a:t>   Developer</a:t>
                      </a:r>
                      <a:r>
                        <a:rPr lang="en-US" sz="12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en-US" sz="1200" b="0" i="0" u="none" strike="noStrike" dirty="0" smtClean="0">
                          <a:effectLst/>
                          <a:latin typeface="Arial"/>
                        </a:rPr>
                        <a:t>No Developer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effectLst/>
                          <a:latin typeface="Arial"/>
                        </a:rPr>
                        <a:t>Yes</a:t>
                      </a:r>
                      <a:r>
                        <a:rPr lang="en-US" sz="1200" b="0" i="0" u="none" strike="noStrike" baseline="0" dirty="0" smtClean="0">
                          <a:effectLst/>
                          <a:latin typeface="Arial"/>
                        </a:rPr>
                        <a:t> Developer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1.953125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3.90625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7.8125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15.625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31.25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62.5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301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666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577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500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/>
                        </a:rPr>
                        <a:t>1181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/>
                        </a:rPr>
                        <a:t>1040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/>
                        </a:rPr>
                        <a:t>321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/>
                        </a:rPr>
                        <a:t>233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1" y="434340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Remarks: Yes. FdL2 peptide itself contributes in total AFU!</a:t>
            </a:r>
          </a:p>
          <a:p>
            <a:pPr marL="342900" indent="-342900">
              <a:buAutoNum type="arabicParenBoth"/>
            </a:pPr>
            <a:r>
              <a:rPr lang="en-US" sz="1400" b="0" dirty="0" smtClean="0"/>
              <a:t>Both Enzo and synthesized FdL2 peptide samples contain free AMC, which counted as background.</a:t>
            </a:r>
          </a:p>
          <a:p>
            <a:pPr marL="800100" lvl="1" indent="-342900">
              <a:buAutoNum type="arabicParenBoth"/>
            </a:pPr>
            <a:r>
              <a:rPr lang="en-US" sz="1400" b="0" dirty="0" smtClean="0"/>
              <a:t>No developer solutions only contain FdL2 peptide (p53-QPKK</a:t>
            </a:r>
            <a:r>
              <a:rPr lang="en-US" sz="1400" b="0" baseline="30000" dirty="0" smtClean="0"/>
              <a:t>Ac</a:t>
            </a:r>
            <a:r>
              <a:rPr lang="en-US" sz="1400" b="0" dirty="0" smtClean="0"/>
              <a:t>-AMC). If there is no free AMC, the AFU readout should close to zero.</a:t>
            </a:r>
          </a:p>
          <a:p>
            <a:pPr marL="800100" lvl="1" indent="-342900">
              <a:buAutoNum type="arabicParenBoth"/>
            </a:pPr>
            <a:r>
              <a:rPr lang="en-US" sz="1400" b="0" dirty="0" smtClean="0"/>
              <a:t>In no developer solutions, the AFU readout increases along [FdL2 peptide] increasing. A good linear correlations are found, which indicates free AMC is FdL2 peptide dose response.</a:t>
            </a:r>
          </a:p>
          <a:p>
            <a:pPr marL="800100" lvl="1" indent="-342900">
              <a:buAutoNum type="arabicParenBoth"/>
            </a:pPr>
            <a:r>
              <a:rPr lang="en-US" sz="1400" b="0" dirty="0" smtClean="0"/>
              <a:t>The addition of developer does not bring up the AFU readout further. This indicates there is no </a:t>
            </a:r>
            <a:r>
              <a:rPr lang="en-US" sz="1400" b="0" dirty="0" err="1" smtClean="0"/>
              <a:t>deacetylated</a:t>
            </a:r>
            <a:r>
              <a:rPr lang="en-US" sz="1400" b="0" dirty="0" smtClean="0"/>
              <a:t> peptide impurity (p53-QPKK-AMC) in the sample.</a:t>
            </a:r>
          </a:p>
          <a:p>
            <a:pPr marL="342900" indent="-342900">
              <a:buAutoNum type="arabicParenBoth"/>
            </a:pPr>
            <a:r>
              <a:rPr lang="en-US" sz="1400" b="0" dirty="0"/>
              <a:t>Enzo FdL2 peptide provide much bigger background</a:t>
            </a:r>
            <a:r>
              <a:rPr lang="en-US" sz="1400" b="0" dirty="0" smtClean="0"/>
              <a:t>.</a:t>
            </a:r>
          </a:p>
          <a:p>
            <a:pPr marL="342900" indent="-342900">
              <a:buAutoNum type="arabicParenBoth"/>
            </a:pPr>
            <a:r>
              <a:rPr lang="en-US" sz="1400" b="0" dirty="0" smtClean="0"/>
              <a:t>This type of background can be eliminated by having a control sample for background subtraction.</a:t>
            </a:r>
          </a:p>
        </p:txBody>
      </p:sp>
    </p:spTree>
    <p:extLst>
      <p:ext uri="{BB962C8B-B14F-4D97-AF65-F5344CB8AC3E}">
        <p14:creationId xmlns:p14="http://schemas.microsoft.com/office/powerpoint/2010/main" xmlns="" val="178883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609600" y="838200"/>
            <a:ext cx="8001000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700" u="sng" dirty="0">
                <a:ea typeface="SimSun" pitchFamily="2" charset="-122"/>
                <a:cs typeface="Times New Roman" pitchFamily="18" charset="0"/>
              </a:rPr>
              <a:t>Proposed Experiment </a:t>
            </a:r>
            <a:r>
              <a:rPr lang="en-US" altLang="en-US" sz="3700" u="sng" dirty="0" smtClean="0">
                <a:ea typeface="SimSun" pitchFamily="2" charset="-122"/>
                <a:cs typeface="Times New Roman" pitchFamily="18" charset="0"/>
              </a:rPr>
              <a:t>PMC-XG4-3</a:t>
            </a:r>
            <a:endParaRPr lang="en-US" altLang="en-US" sz="3700" b="0" dirty="0">
              <a:ea typeface="SimSun" pitchFamily="2" charset="-122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720840"/>
            <a:ext cx="82296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/>
              <a:t>Aim: DHP1c </a:t>
            </a:r>
            <a:r>
              <a:rPr lang="en-US" u="sng" dirty="0"/>
              <a:t>does response experiment-</a:t>
            </a:r>
            <a:r>
              <a:rPr lang="en-US" u="sng" dirty="0" err="1"/>
              <a:t>FdL</a:t>
            </a:r>
            <a:r>
              <a:rPr lang="en-US" u="sng" dirty="0"/>
              <a:t> assay on </a:t>
            </a:r>
            <a:r>
              <a:rPr lang="en-US" u="sng" dirty="0" err="1" smtClean="0"/>
              <a:t>TeCan</a:t>
            </a:r>
            <a:endParaRPr lang="en-US" u="sng" dirty="0" smtClean="0"/>
          </a:p>
          <a:p>
            <a:endParaRPr lang="en-US" u="sng" dirty="0"/>
          </a:p>
          <a:p>
            <a:r>
              <a:rPr lang="en-US" dirty="0" smtClean="0"/>
              <a:t> </a:t>
            </a:r>
            <a:endParaRPr lang="en-US" dirty="0"/>
          </a:p>
          <a:p>
            <a:r>
              <a:rPr lang="en-US" sz="1400" b="0" u="sng" dirty="0"/>
              <a:t>Condition 1:   </a:t>
            </a:r>
            <a:r>
              <a:rPr lang="en-US" sz="1400" b="0" dirty="0"/>
              <a:t>[FdL2 peptide] = 3uM; [NAD+]=3000uM</a:t>
            </a:r>
          </a:p>
          <a:p>
            <a:r>
              <a:rPr lang="en-US" sz="1400" b="0" u="sng" dirty="0"/>
              <a:t>Condition 2:   </a:t>
            </a:r>
            <a:r>
              <a:rPr lang="en-US" sz="1400" b="0" dirty="0"/>
              <a:t>[FdL2 peptide] = 250 </a:t>
            </a:r>
            <a:r>
              <a:rPr lang="en-US" sz="1400" b="0" dirty="0" err="1"/>
              <a:t>uM</a:t>
            </a:r>
            <a:r>
              <a:rPr lang="en-US" sz="1400" b="0" dirty="0"/>
              <a:t>; [NAD+] = 10uM.</a:t>
            </a:r>
          </a:p>
          <a:p>
            <a:r>
              <a:rPr lang="en-US" sz="1400" b="0" u="sng" dirty="0"/>
              <a:t>Condition 3:</a:t>
            </a:r>
            <a:r>
              <a:rPr lang="en-US" sz="1400" b="0" dirty="0"/>
              <a:t>   [FdL2 peptide] = 250 </a:t>
            </a:r>
            <a:r>
              <a:rPr lang="en-US" sz="1400" b="0" dirty="0" err="1"/>
              <a:t>uM</a:t>
            </a:r>
            <a:r>
              <a:rPr lang="en-US" sz="1400" b="0" dirty="0"/>
              <a:t>; [NAD+] = 500uM</a:t>
            </a:r>
          </a:p>
          <a:p>
            <a:r>
              <a:rPr lang="en-US" sz="1400" b="0" dirty="0"/>
              <a:t>[DHP2c]=0, 5, 10, 25, 50, 100, 200, 400uM.</a:t>
            </a:r>
          </a:p>
          <a:p>
            <a:r>
              <a:rPr lang="en-US" sz="1400" b="0" dirty="0" smtClean="0"/>
              <a:t>[</a:t>
            </a:r>
            <a:r>
              <a:rPr lang="en-US" sz="1400" b="0" dirty="0" err="1" smtClean="0"/>
              <a:t>Enzo</a:t>
            </a:r>
            <a:r>
              <a:rPr lang="en-US" sz="1400" b="0" dirty="0" smtClean="0"/>
              <a:t>/In-house SIRT3</a:t>
            </a:r>
            <a:r>
              <a:rPr lang="en-US" sz="1400" b="0" dirty="0"/>
              <a:t>] = 10 U</a:t>
            </a:r>
          </a:p>
          <a:p>
            <a:r>
              <a:rPr lang="en-US" sz="1400" b="0" dirty="0"/>
              <a:t>Time points = 0, 60 min</a:t>
            </a:r>
          </a:p>
        </p:txBody>
      </p:sp>
    </p:spTree>
    <p:extLst>
      <p:ext uri="{BB962C8B-B14F-4D97-AF65-F5344CB8AC3E}">
        <p14:creationId xmlns:p14="http://schemas.microsoft.com/office/powerpoint/2010/main" xmlns="" val="112800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381000"/>
          <a:ext cx="7183494" cy="2209797"/>
        </p:xfrm>
        <a:graphic>
          <a:graphicData uri="http://schemas.openxmlformats.org/drawingml/2006/table">
            <a:tbl>
              <a:tblPr/>
              <a:tblGrid>
                <a:gridCol w="1792554"/>
                <a:gridCol w="1792554"/>
                <a:gridCol w="1792554"/>
                <a:gridCol w="1805832"/>
              </a:tblGrid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libri" pitchFamily="34" charset="0"/>
                        </a:rPr>
                        <a:t>[DHP2], </a:t>
                      </a:r>
                      <a:r>
                        <a:rPr lang="en-US" sz="1400" b="1" i="0" u="none" strike="noStrike" dirty="0" err="1">
                          <a:latin typeface="Calibri" pitchFamily="34" charset="0"/>
                        </a:rPr>
                        <a:t>uM</a:t>
                      </a:r>
                      <a:endParaRPr lang="en-US" sz="1400" b="1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0min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Calibri" pitchFamily="34" charset="0"/>
                        </a:rPr>
                        <a:t>60min</a:t>
                      </a:r>
                      <a:endParaRPr lang="en-US" sz="1400" b="1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Symbol" pitchFamily="18" charset="2"/>
                        </a:rPr>
                        <a:t>D</a:t>
                      </a:r>
                      <a:r>
                        <a:rPr lang="en-US" sz="1400" b="1" i="0" u="none" strike="noStrike" dirty="0">
                          <a:latin typeface="Calibri" pitchFamily="34" charset="0"/>
                        </a:rPr>
                        <a:t>AFU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Calibri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-7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433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421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-12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740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673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-67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1253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1171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-82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1996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1902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-94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libri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2707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2535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Calibri" pitchFamily="34" charset="0"/>
                        </a:rPr>
                        <a:t>-172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0"/>
            <a:ext cx="4631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u="sng" dirty="0" smtClean="0">
                <a:latin typeface="Calibri" pitchFamily="34" charset="0"/>
              </a:rPr>
              <a:t>Condition I: 3000uM </a:t>
            </a:r>
            <a:r>
              <a:rPr lang="en-US" u="sng" dirty="0" smtClean="0">
                <a:latin typeface="Calibri" pitchFamily="34" charset="0"/>
              </a:rPr>
              <a:t>NAD + 3</a:t>
            </a:r>
            <a:r>
              <a:rPr lang="en-US" u="sng" dirty="0" smtClean="0">
                <a:latin typeface="Calibri" pitchFamily="34" charset="0"/>
              </a:rPr>
              <a:t> </a:t>
            </a:r>
            <a:r>
              <a:rPr lang="en-US" u="sng" dirty="0" err="1" smtClean="0">
                <a:latin typeface="Calibri" pitchFamily="34" charset="0"/>
              </a:rPr>
              <a:t>uM</a:t>
            </a:r>
            <a:r>
              <a:rPr lang="en-US" u="sng" dirty="0" smtClean="0">
                <a:latin typeface="Calibri" pitchFamily="34" charset="0"/>
              </a:rPr>
              <a:t> FdL2 peptide</a:t>
            </a:r>
            <a:endParaRPr lang="en-US" u="sng" dirty="0">
              <a:latin typeface="Calibri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600200" y="2895600"/>
          <a:ext cx="5410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381000"/>
          <a:ext cx="7183494" cy="2209797"/>
        </p:xfrm>
        <a:graphic>
          <a:graphicData uri="http://schemas.openxmlformats.org/drawingml/2006/table">
            <a:tbl>
              <a:tblPr/>
              <a:tblGrid>
                <a:gridCol w="1792554"/>
                <a:gridCol w="1792554"/>
                <a:gridCol w="1792554"/>
                <a:gridCol w="1805832"/>
              </a:tblGrid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libri" pitchFamily="34" charset="0"/>
                        </a:rPr>
                        <a:t>[DHP2], </a:t>
                      </a:r>
                      <a:r>
                        <a:rPr lang="en-US" sz="1400" b="1" i="0" u="none" strike="noStrike" dirty="0" err="1">
                          <a:latin typeface="Calibri" pitchFamily="34" charset="0"/>
                        </a:rPr>
                        <a:t>uM</a:t>
                      </a:r>
                      <a:endParaRPr lang="en-US" sz="1400" b="1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0min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Calibri" pitchFamily="34" charset="0"/>
                        </a:rPr>
                        <a:t>60min</a:t>
                      </a:r>
                      <a:endParaRPr lang="en-US" sz="1400" b="1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Symbol" pitchFamily="18" charset="2"/>
                        </a:rPr>
                        <a:t>D</a:t>
                      </a:r>
                      <a:r>
                        <a:rPr lang="en-US" sz="1400" b="1" i="0" u="none" strike="noStrike" dirty="0">
                          <a:latin typeface="Calibri" pitchFamily="34" charset="0"/>
                        </a:rPr>
                        <a:t>AFU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Calibri" pitchFamily="34" charset="0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302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339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373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407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643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671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994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1512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1521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2339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2294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-45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libri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3021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2899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Calibri" pitchFamily="34" charset="0"/>
                        </a:rPr>
                        <a:t>-122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0"/>
            <a:ext cx="4692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u="sng" dirty="0" smtClean="0">
                <a:latin typeface="Calibri" pitchFamily="34" charset="0"/>
              </a:rPr>
              <a:t>Condition II: 10uM </a:t>
            </a:r>
            <a:r>
              <a:rPr lang="en-US" u="sng" dirty="0" smtClean="0">
                <a:latin typeface="Calibri" pitchFamily="34" charset="0"/>
              </a:rPr>
              <a:t>NAD + </a:t>
            </a:r>
            <a:r>
              <a:rPr lang="en-US" u="sng" dirty="0" smtClean="0">
                <a:latin typeface="Calibri" pitchFamily="34" charset="0"/>
              </a:rPr>
              <a:t>250 </a:t>
            </a:r>
            <a:r>
              <a:rPr lang="en-US" u="sng" dirty="0" err="1" smtClean="0">
                <a:latin typeface="Calibri" pitchFamily="34" charset="0"/>
              </a:rPr>
              <a:t>uM</a:t>
            </a:r>
            <a:r>
              <a:rPr lang="en-US" u="sng" dirty="0" smtClean="0">
                <a:latin typeface="Calibri" pitchFamily="34" charset="0"/>
              </a:rPr>
              <a:t> FdL2 peptide</a:t>
            </a:r>
            <a:endParaRPr lang="en-US" u="sng" dirty="0">
              <a:latin typeface="Calibri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524000" y="2971800"/>
          <a:ext cx="51816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381000"/>
          <a:ext cx="8458200" cy="2209797"/>
        </p:xfrm>
        <a:graphic>
          <a:graphicData uri="http://schemas.openxmlformats.org/drawingml/2006/table">
            <a:tbl>
              <a:tblPr/>
              <a:tblGrid>
                <a:gridCol w="1792554"/>
                <a:gridCol w="1792554"/>
                <a:gridCol w="1792554"/>
                <a:gridCol w="1805832"/>
                <a:gridCol w="1274706"/>
              </a:tblGrid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libri" pitchFamily="34" charset="0"/>
                        </a:rPr>
                        <a:t>[DHP2], </a:t>
                      </a:r>
                      <a:r>
                        <a:rPr lang="en-US" sz="1400" b="1" i="0" u="none" strike="noStrike" dirty="0" err="1">
                          <a:latin typeface="Calibri" pitchFamily="34" charset="0"/>
                        </a:rPr>
                        <a:t>uM</a:t>
                      </a:r>
                      <a:endParaRPr lang="en-US" sz="1400" b="1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0min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Calibri" pitchFamily="34" charset="0"/>
                        </a:rPr>
                        <a:t>60min</a:t>
                      </a:r>
                      <a:endParaRPr lang="en-US" sz="1400" b="1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Symbol" pitchFamily="18" charset="2"/>
                        </a:rPr>
                        <a:t>D</a:t>
                      </a:r>
                      <a:r>
                        <a:rPr lang="en-US" sz="1400" b="1" i="0" u="none" strike="noStrike" dirty="0">
                          <a:latin typeface="Calibri" pitchFamily="34" charset="0"/>
                        </a:rPr>
                        <a:t>AFU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Calibri" pitchFamily="34" charset="0"/>
                        </a:rPr>
                        <a:t>% Activity</a:t>
                      </a:r>
                      <a:endParaRPr lang="en-US" sz="1400" b="1" i="0" u="none" strike="noStrike" dirty="0"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1764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1544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100.0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1656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1357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87.9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381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1725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1344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87.0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651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1972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1321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85.6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987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1115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72.2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1503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2323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820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53.1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Calibri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2308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2920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612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39.6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Calibri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3029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3305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Calibri" pitchFamily="34" charset="0"/>
                        </a:rPr>
                        <a:t>276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Calibri" pitchFamily="34" charset="0"/>
                        </a:rPr>
                        <a:t>17.9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0"/>
            <a:ext cx="487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u="sng" dirty="0" smtClean="0">
                <a:latin typeface="Calibri" pitchFamily="34" charset="0"/>
              </a:rPr>
              <a:t>Condition III: 500uM </a:t>
            </a:r>
            <a:r>
              <a:rPr lang="en-US" u="sng" dirty="0" smtClean="0">
                <a:latin typeface="Calibri" pitchFamily="34" charset="0"/>
              </a:rPr>
              <a:t>NAD + 250 </a:t>
            </a:r>
            <a:r>
              <a:rPr lang="en-US" u="sng" dirty="0" err="1" smtClean="0">
                <a:latin typeface="Calibri" pitchFamily="34" charset="0"/>
              </a:rPr>
              <a:t>uM</a:t>
            </a:r>
            <a:r>
              <a:rPr lang="en-US" u="sng" dirty="0" smtClean="0">
                <a:latin typeface="Calibri" pitchFamily="34" charset="0"/>
              </a:rPr>
              <a:t> FdL2 peptide</a:t>
            </a:r>
            <a:endParaRPr lang="en-US" u="sng" dirty="0">
              <a:latin typeface="Calibri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28575" y="3200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543425" y="3200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839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Remarks</a:t>
            </a:r>
          </a:p>
          <a:p>
            <a:endParaRPr lang="en-US" sz="1400" b="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400" b="0" dirty="0" smtClean="0"/>
              <a:t>Condition I and II: negative number </a:t>
            </a:r>
            <a:r>
              <a:rPr lang="en-US" sz="1400" b="0" dirty="0" smtClean="0"/>
              <a:t>are obtained. </a:t>
            </a:r>
            <a:endParaRPr lang="en-US" sz="1400" b="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400" b="0" dirty="0" smtClean="0"/>
              <a:t>Condition III: % Activity decreased as increasing DHP2c concentration.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400" b="0" dirty="0" smtClean="0"/>
              <a:t>As analysis made on PMC-</a:t>
            </a:r>
            <a:r>
              <a:rPr lang="en-US" sz="1400" b="0" dirty="0" smtClean="0"/>
              <a:t>XG-4-2, </a:t>
            </a:r>
            <a:r>
              <a:rPr lang="en-US" sz="1400" b="0" dirty="0" smtClean="0"/>
              <a:t>the overall AFU readout is the competition among (1) free AMC generated from product, (2) DHP2c background, (3) FdL2 peptide itself</a:t>
            </a:r>
            <a:r>
              <a:rPr lang="en-US" sz="1400" b="0" dirty="0" smtClean="0"/>
              <a:t>. Under condition I and II, the amount of product (</a:t>
            </a:r>
            <a:r>
              <a:rPr lang="en-US" sz="1400" b="0" dirty="0" err="1" smtClean="0"/>
              <a:t>deacetylated</a:t>
            </a:r>
            <a:r>
              <a:rPr lang="en-US" sz="1400" b="0" dirty="0" smtClean="0"/>
              <a:t> </a:t>
            </a:r>
            <a:r>
              <a:rPr lang="en-US" sz="1400" b="0" dirty="0" err="1" smtClean="0"/>
              <a:t>FdL</a:t>
            </a:r>
            <a:r>
              <a:rPr lang="en-US" sz="1400" b="0" dirty="0" smtClean="0"/>
              <a:t> peptide) are low. </a:t>
            </a:r>
            <a:r>
              <a:rPr lang="en-US" sz="1400" b="0" dirty="0" smtClean="0"/>
              <a:t>The AFU contributed by free AMC is low can not overcome DHP 2c background. Therefore the Delta AFU become more and more negative along DHP2c concentration increasing.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400" b="0" dirty="0" smtClean="0"/>
              <a:t>Under condition III, though AFU from free AMC is big enough, as mentioned in PMC ST-4-2, the DHP2c  AFU vs. [DHP2c] plot is not linear. It indicated at higher [DHP2c], the AFU readout is less than what it suppose to be. Therefore, we saw the decrease of % Activity.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1400" b="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1400" b="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1400" b="0" dirty="0" smtClean="0"/>
          </a:p>
          <a:p>
            <a:pPr marL="342900" indent="-342900"/>
            <a:r>
              <a:rPr lang="en-US" sz="1600" u="sng" dirty="0" smtClean="0"/>
              <a:t>To conclude:</a:t>
            </a:r>
            <a:endParaRPr lang="en-US" sz="1600" u="sng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u="sng" dirty="0" smtClean="0"/>
              <a:t>The presence of higher concentrations of DHP2c interfere the total AFU readout and over write the signals generated by free AMC cleaved from </a:t>
            </a:r>
            <a:r>
              <a:rPr lang="en-US" sz="1600" u="sng" dirty="0" err="1" smtClean="0"/>
              <a:t>deacetylated</a:t>
            </a:r>
            <a:r>
              <a:rPr lang="en-US" sz="1600" u="sng" dirty="0" smtClean="0"/>
              <a:t> peptide (product). The misinterpretation of the AFU data direct the false positive results by using </a:t>
            </a:r>
            <a:r>
              <a:rPr lang="en-US" sz="1600" u="sng" dirty="0" err="1" smtClean="0"/>
              <a:t>FdL</a:t>
            </a:r>
            <a:r>
              <a:rPr lang="en-US" sz="1600" u="sng" dirty="0" smtClean="0"/>
              <a:t> assay.</a:t>
            </a:r>
          </a:p>
          <a:p>
            <a:endParaRPr lang="en-US" sz="1600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47783258"/>
              </p:ext>
            </p:extLst>
          </p:nvPr>
        </p:nvGraphicFramePr>
        <p:xfrm>
          <a:off x="457200" y="655320"/>
          <a:ext cx="8001003" cy="2209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2"/>
                <a:gridCol w="1295400"/>
                <a:gridCol w="653480"/>
                <a:gridCol w="735372"/>
                <a:gridCol w="769843"/>
                <a:gridCol w="769843"/>
                <a:gridCol w="769843"/>
                <a:gridCol w="769843"/>
                <a:gridCol w="857934"/>
                <a:gridCol w="769843"/>
              </a:tblGrid>
              <a:tr h="251460">
                <a:tc rowSpan="10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[Standard], </a:t>
                      </a:r>
                      <a:r>
                        <a:rPr lang="en-US" sz="1400" b="1" u="none" strike="noStrike" dirty="0" err="1">
                          <a:effectLst/>
                          <a:latin typeface="Calibri" panose="020F0502020204030204" pitchFamily="34" charset="0"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[DHP 2c], </a:t>
                      </a:r>
                      <a:r>
                        <a:rPr lang="en-US" sz="1400" b="1" i="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400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2495.0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2517.5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2546.0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2552.5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2549.5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2524.0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2581.0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2444.5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7.5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1181.5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1198.0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1223.5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1272.5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1363.5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1468.5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1729.5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1860.0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3.75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532.5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539.5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583.5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677.5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763.5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986.0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1255.0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1485.0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235.5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270.0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301.0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390.0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486.5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690.5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1017.0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1197.5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060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0.9375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101.5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121.5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146.0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228.5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308.5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455.5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629.5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949.5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0.46875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44.0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53.0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67.5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132.5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184.5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277.5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423.5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580.0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5260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0.234375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22.0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26.5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35.0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75.0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101.5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169.5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271.0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332.5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67943355"/>
              </p:ext>
            </p:extLst>
          </p:nvPr>
        </p:nvGraphicFramePr>
        <p:xfrm>
          <a:off x="457200" y="2865120"/>
          <a:ext cx="8001002" cy="175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1295400"/>
                <a:gridCol w="653481"/>
                <a:gridCol w="735372"/>
                <a:gridCol w="769843"/>
                <a:gridCol w="769843"/>
                <a:gridCol w="769843"/>
                <a:gridCol w="769843"/>
                <a:gridCol w="857934"/>
                <a:gridCol w="769843"/>
              </a:tblGrid>
              <a:tr h="219075">
                <a:tc rowSpan="8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Stdev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66.5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54.4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55.2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44.5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129.4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49.5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39.6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12.0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9075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7.5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16.3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48.1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44.5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36.1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47.4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38.9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85.6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26.9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9075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3.75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20.5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4.9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21.9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27.6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24.7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11.3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41.0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2.8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9075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7.8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7.1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15.6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7.8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9.2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67.9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70.0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9075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0.9375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2.1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4.9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2.8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7.8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9.2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16.3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47.4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64.3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9075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0.46875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2.8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10.6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7.8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13.4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26.2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9.9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9075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0.234375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2.1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2.1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9.2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4.2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26.2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9075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97789255"/>
              </p:ext>
            </p:extLst>
          </p:nvPr>
        </p:nvGraphicFramePr>
        <p:xfrm>
          <a:off x="457200" y="4617720"/>
          <a:ext cx="8001002" cy="1783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1295400"/>
                <a:gridCol w="653481"/>
                <a:gridCol w="735372"/>
                <a:gridCol w="769843"/>
                <a:gridCol w="769843"/>
                <a:gridCol w="769843"/>
                <a:gridCol w="769843"/>
                <a:gridCol w="857934"/>
                <a:gridCol w="769843"/>
              </a:tblGrid>
              <a:tr h="289560">
                <a:tc rowSpan="8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cv%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2.7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2.2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2.2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1.7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5.1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7.5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3.6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2.8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2.6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4.9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3.75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3.9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0.9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3.8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4.1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3.2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1.1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3.3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0.2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13360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3.3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2.6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1.6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1.3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6.7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5.8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9060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0.9375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2.1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4.1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1.9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3.4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3.0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3.6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7.5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6.8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37160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0.46875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6.4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5.2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8.0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4.2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4.8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6.2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1.7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75260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0.234375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6.4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8.0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4.0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1.9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2.1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5.4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1.6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7.9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152400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69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72367558"/>
              </p:ext>
            </p:extLst>
          </p:nvPr>
        </p:nvGraphicFramePr>
        <p:xfrm>
          <a:off x="838200" y="1066800"/>
          <a:ext cx="35052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98428205"/>
              </p:ext>
            </p:extLst>
          </p:nvPr>
        </p:nvGraphicFramePr>
        <p:xfrm>
          <a:off x="4343400" y="1066799"/>
          <a:ext cx="3516223" cy="2602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2316598"/>
              </p:ext>
            </p:extLst>
          </p:nvPr>
        </p:nvGraphicFramePr>
        <p:xfrm>
          <a:off x="857250" y="3950885"/>
          <a:ext cx="3516223" cy="2602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6696366"/>
              </p:ext>
            </p:extLst>
          </p:nvPr>
        </p:nvGraphicFramePr>
        <p:xfrm>
          <a:off x="4343400" y="3950886"/>
          <a:ext cx="35052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11290" y="814983"/>
            <a:ext cx="12602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HDAC buffer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835223"/>
            <a:ext cx="25042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5uM DHP2c in HDAC buffer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092602" y="3733800"/>
            <a:ext cx="2603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25uM DHP2c in HDAC buffer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600200" y="3733800"/>
            <a:ext cx="2603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10uM DHP2c in HDAC buffer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Standard curves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3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47800" y="712946"/>
            <a:ext cx="2603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50uM DHP2c in HDAC buffer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733186"/>
            <a:ext cx="2702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100uM DHP2c in HDAC buffer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092602" y="3631763"/>
            <a:ext cx="2702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400uM DHP2c in HDAC buffer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3631763"/>
            <a:ext cx="2702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200uM DHP2c in HDAC buffer</a:t>
            </a:r>
            <a:endParaRPr lang="en-US" sz="14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72766925"/>
              </p:ext>
            </p:extLst>
          </p:nvPr>
        </p:nvGraphicFramePr>
        <p:xfrm>
          <a:off x="4656593" y="1060013"/>
          <a:ext cx="3575001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63266947"/>
              </p:ext>
            </p:extLst>
          </p:nvPr>
        </p:nvGraphicFramePr>
        <p:xfrm>
          <a:off x="967702" y="3939540"/>
          <a:ext cx="3563794" cy="257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0809324"/>
              </p:ext>
            </p:extLst>
          </p:nvPr>
        </p:nvGraphicFramePr>
        <p:xfrm>
          <a:off x="4656593" y="3962400"/>
          <a:ext cx="3575001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03839861"/>
              </p:ext>
            </p:extLst>
          </p:nvPr>
        </p:nvGraphicFramePr>
        <p:xfrm>
          <a:off x="996999" y="1040963"/>
          <a:ext cx="3505200" cy="2611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8820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12747"/>
            <a:ext cx="8610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Remarks:</a:t>
            </a:r>
          </a:p>
          <a:p>
            <a:endParaRPr lang="en-US" dirty="0" smtClean="0"/>
          </a:p>
          <a:p>
            <a:pPr marL="342900" indent="-342900">
              <a:buAutoNum type="arabicParenBoth"/>
            </a:pPr>
            <a:r>
              <a:rPr lang="en-US" sz="1400" b="0" dirty="0" smtClean="0"/>
              <a:t>The linearity of standard curves are fine </a:t>
            </a:r>
            <a:r>
              <a:rPr lang="en-US" sz="1400" b="0" dirty="0"/>
              <a:t>for those in the presence of 0, 5, 10, 25, and 50 </a:t>
            </a:r>
            <a:r>
              <a:rPr lang="en-US" sz="1400" b="0" dirty="0" err="1" smtClean="0"/>
              <a:t>uM</a:t>
            </a:r>
            <a:r>
              <a:rPr lang="en-US" sz="1400" b="0" dirty="0" smtClean="0"/>
              <a:t> of DHP2c.</a:t>
            </a:r>
          </a:p>
          <a:p>
            <a:pPr marL="342900" indent="-342900">
              <a:buAutoNum type="arabicParenBoth"/>
            </a:pPr>
            <a:r>
              <a:rPr lang="en-US" sz="1400" b="0" dirty="0" smtClean="0"/>
              <a:t> </a:t>
            </a:r>
            <a:r>
              <a:rPr lang="en-US" sz="1400" b="0" dirty="0"/>
              <a:t>The linearity of standard </a:t>
            </a:r>
            <a:r>
              <a:rPr lang="en-US" sz="1400" b="0" dirty="0" smtClean="0"/>
              <a:t>curves become poor when the DHP2c concentration is reaching 100uM and above. </a:t>
            </a:r>
          </a:p>
          <a:p>
            <a:pPr marL="342900" indent="-342900">
              <a:buAutoNum type="arabicParenBoth"/>
            </a:pPr>
            <a:endParaRPr lang="en-US" sz="1400" b="0" dirty="0"/>
          </a:p>
        </p:txBody>
      </p:sp>
      <p:sp>
        <p:nvSpPr>
          <p:cNvPr id="4" name="Rectangle 3"/>
          <p:cNvSpPr/>
          <p:nvPr/>
        </p:nvSpPr>
        <p:spPr>
          <a:xfrm>
            <a:off x="1524000" y="2967334"/>
            <a:ext cx="58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u="sng" dirty="0"/>
              <a:t>To get better understanding of what happened here, the following experiments are carried out</a:t>
            </a:r>
            <a:r>
              <a:rPr lang="en-US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23760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36956804"/>
              </p:ext>
            </p:extLst>
          </p:nvPr>
        </p:nvGraphicFramePr>
        <p:xfrm>
          <a:off x="381000" y="3203138"/>
          <a:ext cx="5638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30470568"/>
              </p:ext>
            </p:extLst>
          </p:nvPr>
        </p:nvGraphicFramePr>
        <p:xfrm>
          <a:off x="381000" y="1143000"/>
          <a:ext cx="8077199" cy="19495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6210"/>
                <a:gridCol w="1146210"/>
                <a:gridCol w="1146210"/>
                <a:gridCol w="1146210"/>
                <a:gridCol w="1146210"/>
                <a:gridCol w="1146210"/>
                <a:gridCol w="1199939"/>
              </a:tblGrid>
              <a:tr h="2426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[DHP2c], </a:t>
                      </a:r>
                      <a:r>
                        <a:rPr lang="en-US" sz="1400" b="1" i="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uM</a:t>
                      </a:r>
                      <a:endParaRPr lang="en-US" sz="1400" b="1" i="0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Read</a:t>
                      </a:r>
                      <a:r>
                        <a:rPr lang="en-US" sz="14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Read 2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Read 3 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Corrected </a:t>
                      </a:r>
                      <a:r>
                        <a:rPr lang="en-US" sz="1400" b="1" u="none" strike="noStrike" dirty="0" err="1" smtClean="0"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Calibri" panose="020F0502020204030204" pitchFamily="34" charset="0"/>
                        </a:rPr>
                        <a:t>Stdev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cv%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243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1.0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453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0.3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1020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1024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1036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1024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0.7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1686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1726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1709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1704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1.2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2625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2613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2621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2617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0.2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3628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3631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3615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3622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0.3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400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4129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4147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4119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4129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0.4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Exp. 1_ DHP2c background by </a:t>
            </a:r>
            <a:r>
              <a:rPr lang="en-US" sz="1600" u="sng" dirty="0" err="1" smtClean="0"/>
              <a:t>TeCan</a:t>
            </a:r>
            <a:endParaRPr lang="en-US" sz="1400" b="0" dirty="0" smtClean="0"/>
          </a:p>
          <a:p>
            <a:endParaRPr lang="en-US" sz="1400" b="0" dirty="0" smtClean="0"/>
          </a:p>
          <a:p>
            <a:r>
              <a:rPr lang="en-US" sz="1400" b="0" dirty="0" smtClean="0"/>
              <a:t>In </a:t>
            </a:r>
            <a:r>
              <a:rPr lang="en-US" sz="1400" b="0" dirty="0"/>
              <a:t>the absence of developer, different concentrations of DHP2c solutions are prepared. The AFU of the solutions are measured.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43600" y="3352800"/>
            <a:ext cx="3048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Remarks:</a:t>
            </a:r>
          </a:p>
          <a:p>
            <a:pPr marL="342900" indent="-342900">
              <a:buAutoNum type="arabicParenBoth"/>
            </a:pPr>
            <a:r>
              <a:rPr lang="en-US" sz="1400" b="0" dirty="0" smtClean="0"/>
              <a:t>DHP2c </a:t>
            </a:r>
            <a:r>
              <a:rPr lang="en-US" sz="1400" b="0" dirty="0"/>
              <a:t>emits light at 460nm which overlap with AMC </a:t>
            </a:r>
            <a:r>
              <a:rPr lang="en-US" sz="1400" b="0" dirty="0" smtClean="0"/>
              <a:t>fluorophore.</a:t>
            </a:r>
          </a:p>
          <a:p>
            <a:pPr marL="342900" indent="-342900">
              <a:buAutoNum type="arabicParenBoth"/>
            </a:pPr>
            <a:r>
              <a:rPr lang="en-US" sz="1400" b="0" dirty="0" smtClean="0"/>
              <a:t>The plot of AFU vs. [DHP2c] has poor linearity.</a:t>
            </a:r>
          </a:p>
          <a:p>
            <a:r>
              <a:rPr lang="en-US" sz="1400" dirty="0" smtClean="0"/>
              <a:t>Question:</a:t>
            </a:r>
          </a:p>
          <a:p>
            <a:r>
              <a:rPr lang="en-US" sz="1400" b="0" dirty="0" smtClean="0"/>
              <a:t>Why bad linearity? </a:t>
            </a:r>
            <a:endParaRPr lang="en-US" sz="1400" b="0" dirty="0"/>
          </a:p>
          <a:p>
            <a:pPr marL="342900" indent="-342900">
              <a:buAutoNum type="arabicParenBoth"/>
            </a:pPr>
            <a:r>
              <a:rPr lang="en-US" sz="1400" b="0" dirty="0" smtClean="0"/>
              <a:t>Solution preparation problem?</a:t>
            </a:r>
          </a:p>
          <a:p>
            <a:pPr marL="342900" indent="-342900">
              <a:buAutoNum type="arabicParenBoth"/>
            </a:pPr>
            <a:r>
              <a:rPr lang="en-US" sz="1400" b="0" dirty="0" smtClean="0"/>
              <a:t>Detection limitation of </a:t>
            </a:r>
            <a:r>
              <a:rPr lang="en-US" sz="1400" b="0" dirty="0" err="1" smtClean="0"/>
              <a:t>TeCan</a:t>
            </a:r>
            <a:r>
              <a:rPr lang="en-US" sz="1400" b="0" dirty="0" smtClean="0"/>
              <a:t>?</a:t>
            </a:r>
          </a:p>
          <a:p>
            <a:endParaRPr lang="en-US" sz="1400" b="0" dirty="0" smtClean="0"/>
          </a:p>
          <a:p>
            <a:pPr algn="ctr"/>
            <a:r>
              <a:rPr lang="en-US" sz="1400" u="sng" dirty="0" smtClean="0"/>
              <a:t>To answer above question, HPLC method is used for validation</a:t>
            </a:r>
            <a:r>
              <a:rPr lang="en-US" sz="1400" b="0" dirty="0" smtClean="0"/>
              <a:t>.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xmlns="" val="12933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84171406"/>
              </p:ext>
            </p:extLst>
          </p:nvPr>
        </p:nvGraphicFramePr>
        <p:xfrm>
          <a:off x="685800" y="2590800"/>
          <a:ext cx="54864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0"/>
            <a:ext cx="5210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DHP2c background – HPLC- </a:t>
            </a:r>
            <a:r>
              <a:rPr lang="en-US" sz="1400" b="0" dirty="0" smtClean="0"/>
              <a:t>peak area vs. [DHP2c]</a:t>
            </a:r>
            <a:endParaRPr lang="en-US" sz="14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5332073"/>
              </p:ext>
            </p:extLst>
          </p:nvPr>
        </p:nvGraphicFramePr>
        <p:xfrm>
          <a:off x="685800" y="860677"/>
          <a:ext cx="7391399" cy="1718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7517"/>
                <a:gridCol w="2241941"/>
                <a:gridCol w="2241941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Experimental</a:t>
                      </a:r>
                      <a:r>
                        <a:rPr lang="en-US" sz="14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conditions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r>
                        <a:rPr lang="en-US" sz="1400" b="1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Slope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3uM FdL2 peptide + 3mM NAD</a:t>
                      </a:r>
                      <a:r>
                        <a:rPr lang="en-US" sz="1400" b="1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en-US" sz="1400" b="1" i="0" u="none" strike="noStrike" baseline="30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0.9996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31684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250uM FdL2 peptide + 10uM NAD</a:t>
                      </a:r>
                      <a:r>
                        <a:rPr lang="en-US" sz="1400" b="1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en-US" sz="1400" b="1" i="0" u="none" strike="noStrike" baseline="30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0.9998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31504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250uM FdL2 peptide + 500uM NAD</a:t>
                      </a:r>
                      <a:r>
                        <a:rPr lang="en-US" sz="1400" b="1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en-US" sz="1400" b="1" i="0" u="none" strike="noStrike" baseline="30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0.9989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29877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vl="5" algn="ct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31022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Calibri" panose="020F0502020204030204" pitchFamily="34" charset="0"/>
                        </a:rPr>
                        <a:t>Stdev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vl="5"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995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</a:rPr>
                        <a:t>cv%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vl="5" algn="ct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3.2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52400" y="304800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dirty="0" smtClean="0"/>
              <a:t>Looking through the DHP2c  dose response HPLC data, it is found that under different experimental conditions (different combination of [FdL2 peptide] and [NAD+]), good linearity are spotted.</a:t>
            </a:r>
            <a:endParaRPr lang="en-US" sz="1400" b="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3048000"/>
            <a:ext cx="304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Remarks:</a:t>
            </a:r>
          </a:p>
          <a:p>
            <a:pPr marL="342900" indent="-342900">
              <a:buAutoNum type="arabicParenBoth"/>
            </a:pPr>
            <a:r>
              <a:rPr lang="en-US" sz="1400" b="0" dirty="0" smtClean="0"/>
              <a:t>The plot of DHP2c Peak Area vs. [DHP2c] has good linearity under different </a:t>
            </a:r>
            <a:r>
              <a:rPr lang="en-US" sz="1400" b="0" dirty="0"/>
              <a:t>experimental conditions (different combination of [FdL2 peptide] and [NAD+]), </a:t>
            </a:r>
          </a:p>
          <a:p>
            <a:pPr marL="342900" indent="-342900">
              <a:buAutoNum type="arabicParenBoth"/>
            </a:pPr>
            <a:r>
              <a:rPr lang="en-US" sz="1400" b="0" dirty="0" smtClean="0"/>
              <a:t>This indicates that DHP2c solution preparation is fine.</a:t>
            </a:r>
          </a:p>
          <a:p>
            <a:endParaRPr lang="en-US" sz="1400" b="0" dirty="0" smtClean="0"/>
          </a:p>
        </p:txBody>
      </p:sp>
    </p:spTree>
    <p:extLst>
      <p:ext uri="{BB962C8B-B14F-4D97-AF65-F5344CB8AC3E}">
        <p14:creationId xmlns:p14="http://schemas.microsoft.com/office/powerpoint/2010/main" xmlns="" val="114738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2133600"/>
            <a:ext cx="701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u="sng" dirty="0"/>
              <a:t>For standard curve, does </a:t>
            </a:r>
            <a:r>
              <a:rPr lang="en-US" u="sng" dirty="0" smtClean="0"/>
              <a:t>standard (</a:t>
            </a:r>
            <a:r>
              <a:rPr lang="en-US" u="sng" dirty="0" err="1" smtClean="0"/>
              <a:t>deacetylated</a:t>
            </a:r>
            <a:r>
              <a:rPr lang="en-US" u="sng" dirty="0" smtClean="0"/>
              <a:t> peptide_p53-QPKK-AMC</a:t>
            </a:r>
            <a:r>
              <a:rPr lang="en-US" u="sng" dirty="0"/>
              <a:t>) </a:t>
            </a:r>
            <a:r>
              <a:rPr lang="en-US" u="sng" dirty="0" smtClean="0"/>
              <a:t>itself contribute </a:t>
            </a:r>
            <a:r>
              <a:rPr lang="en-US" u="sng" dirty="0"/>
              <a:t>total AFU?</a:t>
            </a:r>
          </a:p>
        </p:txBody>
      </p:sp>
    </p:spTree>
    <p:extLst>
      <p:ext uri="{BB962C8B-B14F-4D97-AF65-F5344CB8AC3E}">
        <p14:creationId xmlns:p14="http://schemas.microsoft.com/office/powerpoint/2010/main" xmlns="" val="227571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76200"/>
            <a:ext cx="891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standard curve, does </a:t>
            </a:r>
            <a:r>
              <a:rPr lang="en-US" dirty="0" smtClean="0"/>
              <a:t>standard (p53-QPKK-AMC</a:t>
            </a:r>
            <a:r>
              <a:rPr lang="en-US" dirty="0"/>
              <a:t>) contribute total AFU?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21847223"/>
              </p:ext>
            </p:extLst>
          </p:nvPr>
        </p:nvGraphicFramePr>
        <p:xfrm>
          <a:off x="304795" y="533400"/>
          <a:ext cx="8686805" cy="2422879"/>
        </p:xfrm>
        <a:graphic>
          <a:graphicData uri="http://schemas.openxmlformats.org/drawingml/2006/table">
            <a:tbl>
              <a:tblPr/>
              <a:tblGrid>
                <a:gridCol w="1295401"/>
                <a:gridCol w="990600"/>
                <a:gridCol w="990600"/>
                <a:gridCol w="914400"/>
                <a:gridCol w="914400"/>
                <a:gridCol w="914400"/>
                <a:gridCol w="914400"/>
                <a:gridCol w="914400"/>
                <a:gridCol w="838204"/>
              </a:tblGrid>
              <a:tr h="279244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</a:rPr>
                        <a:t>[Standard], </a:t>
                      </a:r>
                      <a:r>
                        <a:rPr lang="en-US" sz="1400" b="1" i="0" u="none" strike="noStrike" dirty="0" err="1">
                          <a:effectLst/>
                          <a:latin typeface="Calibri" panose="020F0502020204030204" pitchFamily="34" charset="0"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Enzo Standard</a:t>
                      </a:r>
                      <a:r>
                        <a:rPr lang="en-US" sz="1400" b="1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1" i="0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Synthesized</a:t>
                      </a:r>
                      <a:r>
                        <a:rPr lang="en-US" sz="1400" b="1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Standard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95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No Developer 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Yes Developer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No Developer 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Yes Developer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63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Run1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Run2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Run1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Run2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Run1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Run2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Run1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Run2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0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0.234375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0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0.46875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0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0.9375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0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0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3.75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0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7.5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0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3048000"/>
            <a:ext cx="480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Remarks: No. Standard samples itself do not contribute in total AFU!</a:t>
            </a:r>
          </a:p>
          <a:p>
            <a:endParaRPr lang="en-US" sz="1600" dirty="0" smtClean="0"/>
          </a:p>
          <a:p>
            <a:pPr marL="342900" indent="-342900">
              <a:buAutoNum type="arabicParenBoth"/>
            </a:pPr>
            <a:r>
              <a:rPr lang="en-US" sz="1200" b="0" dirty="0" smtClean="0"/>
              <a:t>Both Enzo and synthesized FdL2 peptide samples do not contain free AMC.</a:t>
            </a:r>
          </a:p>
          <a:p>
            <a:pPr marL="800100" lvl="1" indent="-342900">
              <a:buAutoNum type="arabicParenBoth"/>
            </a:pPr>
            <a:r>
              <a:rPr lang="en-US" sz="1200" b="0" dirty="0" smtClean="0"/>
              <a:t>For sample solutions without the addition of developer, the AFU readout are close to zero. This indicated no free AMC was in the sample. </a:t>
            </a:r>
          </a:p>
          <a:p>
            <a:pPr marL="800100" lvl="1" indent="-342900">
              <a:buAutoNum type="arabicParenBoth"/>
            </a:pPr>
            <a:r>
              <a:rPr lang="en-US" sz="1200" b="0" dirty="0" smtClean="0"/>
              <a:t>There is a little signal, &lt;=38 for Enzo sample, and &lt;=14 for synthesized sample, which can be treated as background.</a:t>
            </a:r>
          </a:p>
          <a:p>
            <a:pPr marL="800100" lvl="1" indent="-342900">
              <a:buAutoNum type="arabicParenBoth"/>
            </a:pPr>
            <a:r>
              <a:rPr lang="en-US" sz="1200" b="0" dirty="0" smtClean="0"/>
              <a:t>For sample solutions with the addition of developer, the linear correlation between AFU vs. [standard] is detected. This indicates that trypsin cleavage reaction proceed well. </a:t>
            </a:r>
          </a:p>
          <a:p>
            <a:pPr marL="342900" indent="-342900">
              <a:buAutoNum type="arabicParenBoth"/>
            </a:pPr>
            <a:r>
              <a:rPr lang="en-US" sz="1200" b="0" dirty="0"/>
              <a:t>Enzo </a:t>
            </a:r>
            <a:r>
              <a:rPr lang="en-US" sz="1200" b="0" dirty="0" smtClean="0"/>
              <a:t>standard provides </a:t>
            </a:r>
            <a:r>
              <a:rPr lang="en-US" sz="1200" b="0" dirty="0"/>
              <a:t>much </a:t>
            </a:r>
            <a:r>
              <a:rPr lang="en-US" sz="1200" b="0" dirty="0" smtClean="0"/>
              <a:t>stronger AFU readout (slope =299.2 and 126.71 respectively) comparing to synthesized one. </a:t>
            </a:r>
          </a:p>
          <a:p>
            <a:pPr marL="342900" indent="-342900">
              <a:buAutoNum type="arabicParenBoth"/>
            </a:pPr>
            <a:r>
              <a:rPr lang="en-US" sz="1200" b="0" dirty="0" smtClean="0"/>
              <a:t>The linearity of standard curve from synthesized peptide is better than Enzo one’s.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35508202"/>
              </p:ext>
            </p:extLst>
          </p:nvPr>
        </p:nvGraphicFramePr>
        <p:xfrm>
          <a:off x="4876800" y="3200400"/>
          <a:ext cx="42672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6823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11516</TotalTime>
  <Words>1905</Words>
  <Application>Microsoft Office PowerPoint</Application>
  <PresentationFormat>On-screen Show (4:3)</PresentationFormat>
  <Paragraphs>704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PMC 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PMCAT HPLC</dc:creator>
  <cp:lastModifiedBy>Lenovo User</cp:lastModifiedBy>
  <cp:revision>69</cp:revision>
  <cp:lastPrinted>2016-08-22T12:37:46Z</cp:lastPrinted>
  <dcterms:created xsi:type="dcterms:W3CDTF">2016-08-18T13:33:04Z</dcterms:created>
  <dcterms:modified xsi:type="dcterms:W3CDTF">2016-09-24T12:08:36Z</dcterms:modified>
</cp:coreProperties>
</file>