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6" r:id="rId3"/>
    <p:sldId id="257" r:id="rId4"/>
    <p:sldId id="271" r:id="rId5"/>
    <p:sldId id="261" r:id="rId6"/>
    <p:sldId id="260" r:id="rId7"/>
    <p:sldId id="262" r:id="rId8"/>
    <p:sldId id="264" r:id="rId9"/>
    <p:sldId id="267" r:id="rId10"/>
    <p:sldId id="265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B2B2B2"/>
    <a:srgbClr val="C0C0C0"/>
    <a:srgbClr val="DDDDDD"/>
    <a:srgbClr val="666699"/>
    <a:srgbClr val="CCCC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165" autoAdjust="0"/>
  </p:normalViewPr>
  <p:slideViewPr>
    <p:cSldViewPr>
      <p:cViewPr varScale="1">
        <p:scale>
          <a:sx n="83" d="100"/>
          <a:sy n="83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7DD45-4A94-4286-BB03-31213DF630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894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F6D41-6241-471A-8E41-A3C5D75BAC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97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19369-2578-419A-99B0-80242D313E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80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5807D-718B-459A-BC79-6F049C6A03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03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C2F63-1F2C-4947-964B-7259F1D5C9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49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8EB0B-DBB6-44FC-93E8-B98E200D8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76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63291-E635-417C-9D06-7ABB3762FA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94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1AA18-FAE4-4731-A6DF-C17FE072E8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84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AB0E7-E397-4E08-A6F5-DECCECAF93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61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50961-C64C-4E44-A4EC-07FF027376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19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F8E3E-2FCD-4910-A51F-7166FF9F3D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520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Arial" pitchFamily="34" charset="0"/>
              </a:defRPr>
            </a:lvl1pPr>
          </a:lstStyle>
          <a:p>
            <a:pPr>
              <a:defRPr/>
            </a:pPr>
            <a:fld id="{32E09F30-E221-4C49-A708-5FAEC00DC1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228600" y="1716088"/>
            <a:ext cx="8534400" cy="21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u="sng">
                <a:ea typeface="SimSun" pitchFamily="2" charset="-122"/>
                <a:cs typeface="Times New Roman" pitchFamily="18" charset="0"/>
              </a:rPr>
              <a:t>Aim: Deacetylation reactions condition modification within HPLC detection limitation- NAD+. </a:t>
            </a:r>
            <a:endParaRPr lang="en-US" altLang="en-US">
              <a:ea typeface="SimSun" pitchFamily="2" charset="-122"/>
              <a:cs typeface="Times New Roman" pitchFamily="18" charset="0"/>
            </a:endParaRPr>
          </a:p>
          <a:p>
            <a:pPr eaLnBrk="1" hangingPunct="1"/>
            <a:endParaRPr lang="en-US" altLang="en-US">
              <a:ea typeface="SimSun" pitchFamily="2" charset="-122"/>
              <a:cs typeface="Times New Roman" pitchFamily="18" charset="0"/>
            </a:endParaRPr>
          </a:p>
          <a:p>
            <a:pPr eaLnBrk="1" hangingPunct="1"/>
            <a:endParaRPr lang="en-US" altLang="en-US">
              <a:ea typeface="SimSun" pitchFamily="2" charset="-122"/>
              <a:cs typeface="Times New Roman" pitchFamily="18" charset="0"/>
            </a:endParaRPr>
          </a:p>
          <a:p>
            <a:pPr eaLnBrk="1" hangingPunct="1"/>
            <a:r>
              <a:rPr lang="en-US" altLang="en-US" sz="1600" b="0">
                <a:ea typeface="SimSun" pitchFamily="2" charset="-122"/>
                <a:cs typeface="Times New Roman" pitchFamily="18" charset="0"/>
              </a:rPr>
              <a:t>[FdL2 peptide] = 250uM</a:t>
            </a:r>
          </a:p>
          <a:p>
            <a:pPr eaLnBrk="1" hangingPunct="1"/>
            <a:r>
              <a:rPr lang="en-US" altLang="en-US" sz="1600" b="0">
                <a:ea typeface="SimSun" pitchFamily="2" charset="-122"/>
                <a:cs typeface="Times New Roman" pitchFamily="18" charset="0"/>
              </a:rPr>
              <a:t>[NAD+] = 10, 25, 50, 75, 100 uM </a:t>
            </a:r>
          </a:p>
          <a:p>
            <a:pPr eaLnBrk="1" hangingPunct="1"/>
            <a:r>
              <a:rPr lang="en-US" altLang="en-US" sz="1600" b="0">
                <a:ea typeface="SimSun" pitchFamily="2" charset="-122"/>
                <a:cs typeface="Times New Roman" pitchFamily="18" charset="0"/>
              </a:rPr>
              <a:t>[Enzo SIRT3 and in-house SIRT3] = 10 U</a:t>
            </a:r>
          </a:p>
          <a:p>
            <a:pPr eaLnBrk="1" hangingPunct="1"/>
            <a:r>
              <a:rPr lang="en-US" altLang="en-US" sz="1600" b="0">
                <a:ea typeface="SimSun" pitchFamily="2" charset="-122"/>
                <a:cs typeface="Times New Roman" pitchFamily="18" charset="0"/>
              </a:rPr>
              <a:t>Time point = 5, 30 min</a:t>
            </a:r>
            <a:endParaRPr lang="en-US" altLang="en-US" sz="1600" b="0">
              <a:ea typeface="SimSun" pitchFamily="2" charset="-122"/>
              <a:cs typeface="Arial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609600" y="838200"/>
            <a:ext cx="800100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700" u="sng">
                <a:ea typeface="SimSun" pitchFamily="2" charset="-122"/>
                <a:cs typeface="Times New Roman" pitchFamily="18" charset="0"/>
              </a:rPr>
              <a:t>Proposed Experiment PMC-XG3</a:t>
            </a:r>
            <a:endParaRPr lang="en-US" altLang="en-US" sz="3700" b="0">
              <a:ea typeface="SimSun" pitchFamily="2" charset="-122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2200"/>
            <a:ext cx="3790950" cy="261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486" name="Group 222"/>
          <p:cNvGraphicFramePr>
            <a:graphicFrameLocks noGrp="1"/>
          </p:cNvGraphicFramePr>
          <p:nvPr/>
        </p:nvGraphicFramePr>
        <p:xfrm>
          <a:off x="381000" y="685800"/>
          <a:ext cx="3657600" cy="1706768"/>
        </p:xfrm>
        <a:graphic>
          <a:graphicData uri="http://schemas.openxmlformats.org/drawingml/2006/table">
            <a:tbl>
              <a:tblPr/>
              <a:tblGrid>
                <a:gridCol w="1295400"/>
                <a:gridCol w="1143000"/>
                <a:gridCol w="1219200"/>
              </a:tblGrid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Enzo SIRT3</a:t>
                      </a:r>
                      <a:endParaRPr kumimoji="0" lang="en-US" altLang="en-US" sz="1800" b="1" i="0" u="sng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NAD+ Peak Area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</a:t>
                      </a:r>
                      <a:r>
                        <a:rPr kumimoji="0" lang="en-US" altLang="en-US" sz="1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], uM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5min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30min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4670707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4577822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3542025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3615760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2371903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2401025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1398654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1350265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666384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520436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0" name="Text Box 141"/>
          <p:cNvSpPr txBox="1">
            <a:spLocks noChangeArrowheads="1"/>
          </p:cNvSpPr>
          <p:nvPr/>
        </p:nvSpPr>
        <p:spPr bwMode="auto">
          <a:xfrm>
            <a:off x="19050" y="0"/>
            <a:ext cx="7029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Overview of the results 3 : </a:t>
            </a:r>
          </a:p>
          <a:p>
            <a:pPr eaLnBrk="1" hangingPunct="1"/>
            <a:r>
              <a:rPr lang="en-US" altLang="en-US"/>
              <a:t>NAD</a:t>
            </a:r>
            <a:r>
              <a:rPr lang="en-US" altLang="en-US" baseline="30000"/>
              <a:t>+</a:t>
            </a:r>
            <a:r>
              <a:rPr lang="en-US" altLang="en-US"/>
              <a:t> peak area comparison between Enzo and in-house SIRT3</a:t>
            </a:r>
          </a:p>
        </p:txBody>
      </p:sp>
      <p:pic>
        <p:nvPicPr>
          <p:cNvPr id="11301" name="Picture 1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62200"/>
            <a:ext cx="373380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487" name="Group 223"/>
          <p:cNvGraphicFramePr>
            <a:graphicFrameLocks noGrp="1"/>
          </p:cNvGraphicFramePr>
          <p:nvPr/>
        </p:nvGraphicFramePr>
        <p:xfrm>
          <a:off x="4648200" y="685800"/>
          <a:ext cx="3657600" cy="1711327"/>
        </p:xfrm>
        <a:graphic>
          <a:graphicData uri="http://schemas.openxmlformats.org/drawingml/2006/table">
            <a:tbl>
              <a:tblPr/>
              <a:tblGrid>
                <a:gridCol w="1295400"/>
                <a:gridCol w="1143000"/>
                <a:gridCol w="1219200"/>
              </a:tblGrid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In-house SIRT3</a:t>
                      </a:r>
                      <a:endParaRPr kumimoji="0" lang="en-US" altLang="en-US" sz="1800" b="1" i="0" u="sng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NAD+ Peak Area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</a:t>
                      </a:r>
                      <a:r>
                        <a:rPr kumimoji="0" lang="en-US" altLang="en-US" sz="1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], uM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5min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30min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4673260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4643237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3592980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3497940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2415700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2346779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9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1220413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1264011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5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544322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569917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7" marB="4573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5" name="Rectangle 210"/>
          <p:cNvSpPr>
            <a:spLocks noChangeArrowheads="1"/>
          </p:cNvSpPr>
          <p:nvPr/>
        </p:nvSpPr>
        <p:spPr bwMode="auto">
          <a:xfrm>
            <a:off x="304800" y="609600"/>
            <a:ext cx="3810000" cy="4370388"/>
          </a:xfrm>
          <a:prstGeom prst="rect">
            <a:avLst/>
          </a:prstGeom>
          <a:noFill/>
          <a:ln w="19050">
            <a:solidFill>
              <a:srgbClr val="66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36" name="Rectangle 211"/>
          <p:cNvSpPr>
            <a:spLocks noChangeArrowheads="1"/>
          </p:cNvSpPr>
          <p:nvPr/>
        </p:nvSpPr>
        <p:spPr bwMode="auto">
          <a:xfrm>
            <a:off x="4572000" y="609600"/>
            <a:ext cx="3810000" cy="4419600"/>
          </a:xfrm>
          <a:prstGeom prst="rect">
            <a:avLst/>
          </a:prstGeom>
          <a:noFill/>
          <a:ln w="19050">
            <a:solidFill>
              <a:srgbClr val="66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37" name="Text Box 220"/>
          <p:cNvSpPr txBox="1">
            <a:spLocks noChangeArrowheads="1"/>
          </p:cNvSpPr>
          <p:nvPr/>
        </p:nvSpPr>
        <p:spPr bwMode="auto">
          <a:xfrm>
            <a:off x="76200" y="4953000"/>
            <a:ext cx="8921750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u="sng"/>
              <a:t>Remarks</a:t>
            </a:r>
          </a:p>
          <a:p>
            <a:pPr eaLnBrk="1" hangingPunct="1"/>
            <a:r>
              <a:rPr lang="en-US" altLang="en-US" sz="1100"/>
              <a:t>(1) The current program + Beckman HPLC system can successfully separate the NAD</a:t>
            </a:r>
            <a:r>
              <a:rPr lang="en-US" altLang="en-US" sz="1100" baseline="30000"/>
              <a:t>+</a:t>
            </a:r>
            <a:r>
              <a:rPr lang="en-US" altLang="en-US" sz="1100"/>
              <a:t> peak. </a:t>
            </a:r>
          </a:p>
          <a:p>
            <a:pPr eaLnBrk="1" hangingPunct="1"/>
            <a:r>
              <a:rPr lang="en-US" altLang="en-US" sz="1100"/>
              <a:t>(2) Good linear correlation has been achieved between NAD</a:t>
            </a:r>
            <a:r>
              <a:rPr lang="en-US" altLang="en-US" sz="1100" baseline="30000"/>
              <a:t>+</a:t>
            </a:r>
            <a:r>
              <a:rPr lang="en-US" altLang="en-US" sz="1100"/>
              <a:t> peak area and [NAD</a:t>
            </a:r>
            <a:r>
              <a:rPr lang="en-US" altLang="en-US" sz="1100" baseline="30000"/>
              <a:t>+</a:t>
            </a:r>
            <a:r>
              <a:rPr lang="en-US" altLang="en-US" sz="1100"/>
              <a:t>]</a:t>
            </a:r>
          </a:p>
          <a:p>
            <a:pPr eaLnBrk="1" hangingPunct="1"/>
            <a:r>
              <a:rPr lang="en-US" altLang="en-US" sz="1100"/>
              <a:t>(3) Focus on 5 min and 30 min plots, it is interesting to observed that </a:t>
            </a:r>
          </a:p>
          <a:p>
            <a:pPr lvl="1" eaLnBrk="1" hangingPunct="1">
              <a:buFontTx/>
              <a:buAutoNum type="alphaLcPeriod"/>
            </a:pPr>
            <a:r>
              <a:rPr lang="en-US" altLang="en-US" sz="1100"/>
              <a:t>Slope of 5 min is greater than that of 30min for both Enzo SIRT3 and In-house SIRT3. This indicates that the deacetylation reactions under lower [NAD</a:t>
            </a:r>
            <a:r>
              <a:rPr lang="en-US" altLang="en-US" sz="1100" baseline="30000"/>
              <a:t>+</a:t>
            </a:r>
            <a:r>
              <a:rPr lang="en-US" altLang="en-US" sz="1100"/>
              <a:t>]s proceed further.</a:t>
            </a:r>
          </a:p>
          <a:p>
            <a:pPr lvl="1" eaLnBrk="1" hangingPunct="1">
              <a:buFontTx/>
              <a:buAutoNum type="alphaLcPeriod"/>
            </a:pPr>
            <a:r>
              <a:rPr lang="en-US" altLang="en-US" sz="1100"/>
              <a:t>The degree of slope decreasing between Enzo and In-house SIRT3 varies, </a:t>
            </a:r>
          </a:p>
          <a:p>
            <a:pPr lvl="2" eaLnBrk="1" hangingPunct="1">
              <a:buFontTx/>
              <a:buAutoNum type="alphaLcPeriod"/>
            </a:pPr>
            <a:r>
              <a:rPr lang="en-US" altLang="en-US" sz="1100"/>
              <a:t>Enzo SIRT3: 47371 to 47108</a:t>
            </a:r>
          </a:p>
          <a:p>
            <a:pPr lvl="2" eaLnBrk="1" hangingPunct="1">
              <a:buFontTx/>
              <a:buAutoNum type="alphaLcPeriod"/>
            </a:pPr>
            <a:r>
              <a:rPr lang="en-US" altLang="en-US" sz="1100"/>
              <a:t>In-house SIRT3: 47403 to 46754</a:t>
            </a:r>
          </a:p>
          <a:p>
            <a:pPr eaLnBrk="1" hangingPunct="1"/>
            <a:r>
              <a:rPr lang="en-US" altLang="en-US" sz="1100"/>
              <a:t>(4) The finding indicates that at the range of 10 – 100uM NAD</a:t>
            </a:r>
            <a:r>
              <a:rPr lang="en-US" altLang="en-US" sz="1100" baseline="30000"/>
              <a:t>+</a:t>
            </a:r>
            <a:r>
              <a:rPr lang="en-US" altLang="en-US" sz="1100"/>
              <a:t> with saturating FdL2 peptide substrate, In-house SIRT3 is more efficient for deacetylation reaction than Enzo SIRT3. This difference may due to the purity of the SIRT3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374" y="228600"/>
            <a:ext cx="2903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  <a:r>
              <a:rPr lang="en-US" dirty="0" smtClean="0"/>
              <a:t>, y values for PMC-XG3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26565"/>
              </p:ext>
            </p:extLst>
          </p:nvPr>
        </p:nvGraphicFramePr>
        <p:xfrm>
          <a:off x="877880" y="3429000"/>
          <a:ext cx="6753226" cy="1219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2920"/>
                <a:gridCol w="2695922"/>
                <a:gridCol w="769798"/>
                <a:gridCol w="787293"/>
                <a:gridCol w="787293"/>
              </a:tblGrid>
              <a:tr h="39811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[FdL2 peptide],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Km,FdL2 peptide = 32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v'/v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y, Fraction of km (FdL2 pepide)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29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7.8125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1.0352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1.0232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1.0115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975201"/>
              </p:ext>
            </p:extLst>
          </p:nvPr>
        </p:nvGraphicFramePr>
        <p:xfrm>
          <a:off x="885500" y="990600"/>
          <a:ext cx="6749740" cy="1763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0540"/>
                <a:gridCol w="2655570"/>
                <a:gridCol w="762000"/>
                <a:gridCol w="762000"/>
                <a:gridCol w="849630"/>
              </a:tblGrid>
              <a:tr h="29083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[NAD+],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Km,NAD+ = 2000 uM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v'/v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y, Fraction of km (NAD+)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0.0050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1.4255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1.2484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1.1105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0.0125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1.4211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1.2462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1.1096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0.0250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1.4138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1.24242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1.1081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0.0375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1.4068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698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1.2388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1.1067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0.0500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1.4000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1.2353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1.1053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32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762000" y="2078038"/>
            <a:ext cx="7848600" cy="123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700" u="sng">
                <a:ea typeface="SimSun" pitchFamily="2" charset="-122"/>
                <a:cs typeface="Times New Roman" pitchFamily="18" charset="0"/>
              </a:rPr>
              <a:t>Results for Experiment PMC-XG3</a:t>
            </a:r>
          </a:p>
          <a:p>
            <a:pPr eaLnBrk="1" hangingPunct="1"/>
            <a:endParaRPr lang="en-US" altLang="en-US" sz="3700" b="0">
              <a:ea typeface="SimSun" pitchFamily="2" charset="-122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288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99" name="Group 14"/>
          <p:cNvGrpSpPr>
            <a:grpSpLocks/>
          </p:cNvGrpSpPr>
          <p:nvPr/>
        </p:nvGrpSpPr>
        <p:grpSpPr bwMode="auto">
          <a:xfrm>
            <a:off x="4114800" y="152400"/>
            <a:ext cx="4648200" cy="4438650"/>
            <a:chOff x="2544" y="468"/>
            <a:chExt cx="2928" cy="2796"/>
          </a:xfrm>
        </p:grpSpPr>
        <p:pic>
          <p:nvPicPr>
            <p:cNvPr id="4110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2448"/>
              <a:ext cx="1152" cy="81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4111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468"/>
              <a:ext cx="2736" cy="175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12" name="Line 10"/>
            <p:cNvSpPr>
              <a:spLocks noChangeShapeType="1"/>
            </p:cNvSpPr>
            <p:nvPr/>
          </p:nvSpPr>
          <p:spPr bwMode="auto">
            <a:xfrm flipV="1">
              <a:off x="2544" y="2208"/>
              <a:ext cx="192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1"/>
            <p:cNvSpPr>
              <a:spLocks noChangeShapeType="1"/>
            </p:cNvSpPr>
            <p:nvPr/>
          </p:nvSpPr>
          <p:spPr bwMode="auto">
            <a:xfrm flipV="1">
              <a:off x="3696" y="2208"/>
              <a:ext cx="1776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0" name="Rectangle 15"/>
          <p:cNvSpPr>
            <a:spLocks noChangeArrowheads="1"/>
          </p:cNvSpPr>
          <p:nvPr/>
        </p:nvSpPr>
        <p:spPr bwMode="auto">
          <a:xfrm>
            <a:off x="1600200" y="2971800"/>
            <a:ext cx="685800" cy="3276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Text Box 16"/>
          <p:cNvSpPr txBox="1">
            <a:spLocks noChangeArrowheads="1"/>
          </p:cNvSpPr>
          <p:nvPr/>
        </p:nvSpPr>
        <p:spPr bwMode="auto">
          <a:xfrm>
            <a:off x="1611313" y="2336800"/>
            <a:ext cx="685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NAD</a:t>
            </a:r>
            <a:r>
              <a:rPr lang="en-US" altLang="en-US" sz="1400" baseline="30000">
                <a:solidFill>
                  <a:schemeClr val="bg1"/>
                </a:solidFill>
              </a:rPr>
              <a:t>+</a:t>
            </a:r>
            <a:endParaRPr lang="en-US" altLang="en-US" sz="140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457200" y="76200"/>
            <a:ext cx="3695700" cy="16621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u="sng">
                <a:solidFill>
                  <a:schemeClr val="bg1"/>
                </a:solidFill>
              </a:rPr>
              <a:t>Overview of Chromatograph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[FdL2 peptide]=250uM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[NAD</a:t>
            </a:r>
            <a:r>
              <a:rPr lang="en-US" altLang="en-US" sz="1600" b="0" baseline="30000">
                <a:solidFill>
                  <a:schemeClr val="bg1"/>
                </a:solidFill>
              </a:rPr>
              <a:t>+</a:t>
            </a:r>
            <a:r>
              <a:rPr lang="en-US" altLang="en-US" sz="1600" b="0">
                <a:solidFill>
                  <a:schemeClr val="bg1"/>
                </a:solidFill>
              </a:rPr>
              <a:t>]=10, 25, 50, 75, 100uM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Time point= 5min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Enzo SIRT3=10 U</a:t>
            </a:r>
          </a:p>
        </p:txBody>
      </p:sp>
      <p:sp>
        <p:nvSpPr>
          <p:cNvPr id="4103" name="Text Box 18"/>
          <p:cNvSpPr txBox="1">
            <a:spLocks noChangeArrowheads="1"/>
          </p:cNvSpPr>
          <p:nvPr/>
        </p:nvSpPr>
        <p:spPr bwMode="auto">
          <a:xfrm>
            <a:off x="4387850" y="4724400"/>
            <a:ext cx="854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Product</a:t>
            </a: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4104" name="Line 19"/>
          <p:cNvSpPr>
            <a:spLocks noChangeShapeType="1"/>
          </p:cNvSpPr>
          <p:nvPr/>
        </p:nvSpPr>
        <p:spPr bwMode="auto">
          <a:xfrm flipH="1">
            <a:off x="2895600" y="5029200"/>
            <a:ext cx="1600200" cy="914400"/>
          </a:xfrm>
          <a:prstGeom prst="line">
            <a:avLst/>
          </a:prstGeom>
          <a:noFill/>
          <a:ln w="19050">
            <a:solidFill>
              <a:schemeClr val="bg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Text Box 21"/>
          <p:cNvSpPr txBox="1">
            <a:spLocks noChangeArrowheads="1"/>
          </p:cNvSpPr>
          <p:nvPr/>
        </p:nvSpPr>
        <p:spPr bwMode="auto">
          <a:xfrm>
            <a:off x="7696200" y="6019800"/>
            <a:ext cx="1201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0099"/>
                </a:solidFill>
              </a:rPr>
              <a:t>[NAD</a:t>
            </a:r>
            <a:r>
              <a:rPr lang="en-US" altLang="en-US" sz="1200" b="0" baseline="30000">
                <a:solidFill>
                  <a:srgbClr val="000099"/>
                </a:solidFill>
              </a:rPr>
              <a:t>+</a:t>
            </a:r>
            <a:r>
              <a:rPr lang="en-US" altLang="en-US" sz="1200" b="0">
                <a:solidFill>
                  <a:srgbClr val="000099"/>
                </a:solidFill>
              </a:rPr>
              <a:t>]=100uM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696200" y="58213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3300"/>
                </a:solidFill>
              </a:rPr>
              <a:t>[NAD</a:t>
            </a:r>
            <a:r>
              <a:rPr lang="en-US" altLang="en-US" sz="1200" b="0" baseline="30000">
                <a:solidFill>
                  <a:srgbClr val="FF3300"/>
                </a:solidFill>
              </a:rPr>
              <a:t>+</a:t>
            </a:r>
            <a:r>
              <a:rPr lang="en-US" altLang="en-US" sz="1200" b="0">
                <a:solidFill>
                  <a:srgbClr val="FF3300"/>
                </a:solidFill>
              </a:rPr>
              <a:t>]=75uM</a:t>
            </a:r>
          </a:p>
        </p:txBody>
      </p:sp>
      <p:sp>
        <p:nvSpPr>
          <p:cNvPr id="4107" name="Text Box 23"/>
          <p:cNvSpPr txBox="1">
            <a:spLocks noChangeArrowheads="1"/>
          </p:cNvSpPr>
          <p:nvPr/>
        </p:nvSpPr>
        <p:spPr bwMode="auto">
          <a:xfrm>
            <a:off x="7696200" y="55927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FF00"/>
                </a:solidFill>
              </a:rPr>
              <a:t>[NAD</a:t>
            </a:r>
            <a:r>
              <a:rPr lang="en-US" altLang="en-US" sz="1200" b="0" baseline="30000">
                <a:solidFill>
                  <a:srgbClr val="FFFF00"/>
                </a:solidFill>
              </a:rPr>
              <a:t>+</a:t>
            </a:r>
            <a:r>
              <a:rPr lang="en-US" altLang="en-US" sz="1200" b="0">
                <a:solidFill>
                  <a:srgbClr val="FFFF00"/>
                </a:solidFill>
              </a:rPr>
              <a:t>]=50uM</a:t>
            </a:r>
          </a:p>
        </p:txBody>
      </p:sp>
      <p:sp>
        <p:nvSpPr>
          <p:cNvPr id="4108" name="Text Box 24"/>
          <p:cNvSpPr txBox="1">
            <a:spLocks noChangeArrowheads="1"/>
          </p:cNvSpPr>
          <p:nvPr/>
        </p:nvSpPr>
        <p:spPr bwMode="auto">
          <a:xfrm>
            <a:off x="7696200" y="5410200"/>
            <a:ext cx="1117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00FF"/>
                </a:solidFill>
              </a:rPr>
              <a:t>[NAD</a:t>
            </a:r>
            <a:r>
              <a:rPr lang="en-US" altLang="en-US" sz="1200" b="0" baseline="30000">
                <a:solidFill>
                  <a:srgbClr val="FF00FF"/>
                </a:solidFill>
              </a:rPr>
              <a:t>+</a:t>
            </a:r>
            <a:r>
              <a:rPr lang="en-US" altLang="en-US" sz="1200" b="0">
                <a:solidFill>
                  <a:srgbClr val="FF00FF"/>
                </a:solidFill>
              </a:rPr>
              <a:t>]=25uM</a:t>
            </a:r>
          </a:p>
        </p:txBody>
      </p:sp>
      <p:sp>
        <p:nvSpPr>
          <p:cNvPr id="4109" name="Text Box 25"/>
          <p:cNvSpPr txBox="1">
            <a:spLocks noChangeArrowheads="1"/>
          </p:cNvSpPr>
          <p:nvPr/>
        </p:nvSpPr>
        <p:spPr bwMode="auto">
          <a:xfrm>
            <a:off x="7696200" y="52117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CC00"/>
                </a:solidFill>
              </a:rPr>
              <a:t>[NAD</a:t>
            </a:r>
            <a:r>
              <a:rPr lang="en-US" altLang="en-US" sz="1200" b="0" baseline="30000">
                <a:solidFill>
                  <a:srgbClr val="00CC00"/>
                </a:solidFill>
              </a:rPr>
              <a:t>+</a:t>
            </a:r>
            <a:r>
              <a:rPr lang="en-US" altLang="en-US" sz="1200" b="0">
                <a:solidFill>
                  <a:srgbClr val="00CC00"/>
                </a:solidFill>
              </a:rPr>
              <a:t>]=10uM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1905000" y="2971800"/>
            <a:ext cx="685800" cy="2971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1611313" y="2336800"/>
            <a:ext cx="685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NAD</a:t>
            </a:r>
            <a:r>
              <a:rPr lang="en-US" altLang="en-US" sz="1400" baseline="30000">
                <a:solidFill>
                  <a:schemeClr val="bg1"/>
                </a:solidFill>
              </a:rPr>
              <a:t>+</a:t>
            </a:r>
            <a:endParaRPr lang="en-US" altLang="en-US" sz="140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457200" y="76200"/>
            <a:ext cx="2905125" cy="16494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u="sng">
                <a:solidFill>
                  <a:schemeClr val="bg1"/>
                </a:solidFill>
              </a:rPr>
              <a:t>Chromatograph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[FdL2 peptide]=250uM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[NAD</a:t>
            </a:r>
            <a:r>
              <a:rPr lang="en-US" altLang="en-US" sz="1600" b="0" baseline="30000">
                <a:solidFill>
                  <a:schemeClr val="bg1"/>
                </a:solidFill>
              </a:rPr>
              <a:t>+</a:t>
            </a:r>
            <a:r>
              <a:rPr lang="en-US" altLang="en-US" sz="1600" b="0">
                <a:solidFill>
                  <a:schemeClr val="bg1"/>
                </a:solidFill>
              </a:rPr>
              <a:t>]=10, 25, 50, 75, 100uM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Time point= 5min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In-house  SIRT3=10 U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4387850" y="4724400"/>
            <a:ext cx="854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Product</a:t>
            </a: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 flipH="1">
            <a:off x="3124200" y="5029200"/>
            <a:ext cx="1371600" cy="838200"/>
          </a:xfrm>
          <a:prstGeom prst="line">
            <a:avLst/>
          </a:prstGeom>
          <a:noFill/>
          <a:ln w="19050">
            <a:solidFill>
              <a:schemeClr val="bg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8" name="Group 19"/>
          <p:cNvGrpSpPr>
            <a:grpSpLocks/>
          </p:cNvGrpSpPr>
          <p:nvPr/>
        </p:nvGrpSpPr>
        <p:grpSpPr bwMode="auto">
          <a:xfrm>
            <a:off x="4114800" y="228600"/>
            <a:ext cx="4648200" cy="4495800"/>
            <a:chOff x="2592" y="96"/>
            <a:chExt cx="2928" cy="2832"/>
          </a:xfrm>
        </p:grpSpPr>
        <p:pic>
          <p:nvPicPr>
            <p:cNvPr id="5134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2064"/>
              <a:ext cx="1152" cy="86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35" name="Picture 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7" y="96"/>
              <a:ext cx="2723" cy="177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36" name="Line 17"/>
            <p:cNvSpPr>
              <a:spLocks noChangeShapeType="1"/>
            </p:cNvSpPr>
            <p:nvPr/>
          </p:nvSpPr>
          <p:spPr bwMode="auto">
            <a:xfrm flipV="1">
              <a:off x="2592" y="1872"/>
              <a:ext cx="192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18"/>
            <p:cNvSpPr>
              <a:spLocks noChangeShapeType="1"/>
            </p:cNvSpPr>
            <p:nvPr/>
          </p:nvSpPr>
          <p:spPr bwMode="auto">
            <a:xfrm flipV="1">
              <a:off x="3744" y="1872"/>
              <a:ext cx="1776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9" name="Text Box 21"/>
          <p:cNvSpPr txBox="1">
            <a:spLocks noChangeArrowheads="1"/>
          </p:cNvSpPr>
          <p:nvPr/>
        </p:nvSpPr>
        <p:spPr bwMode="auto">
          <a:xfrm>
            <a:off x="7696200" y="6019800"/>
            <a:ext cx="1201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0099"/>
                </a:solidFill>
              </a:rPr>
              <a:t>[NAD</a:t>
            </a:r>
            <a:r>
              <a:rPr lang="en-US" altLang="en-US" sz="1200" b="0" baseline="30000">
                <a:solidFill>
                  <a:srgbClr val="000099"/>
                </a:solidFill>
              </a:rPr>
              <a:t>+</a:t>
            </a:r>
            <a:r>
              <a:rPr lang="en-US" altLang="en-US" sz="1200" b="0">
                <a:solidFill>
                  <a:srgbClr val="000099"/>
                </a:solidFill>
              </a:rPr>
              <a:t>]=100uM</a:t>
            </a:r>
          </a:p>
        </p:txBody>
      </p:sp>
      <p:sp>
        <p:nvSpPr>
          <p:cNvPr id="5130" name="Text Box 22"/>
          <p:cNvSpPr txBox="1">
            <a:spLocks noChangeArrowheads="1"/>
          </p:cNvSpPr>
          <p:nvPr/>
        </p:nvSpPr>
        <p:spPr bwMode="auto">
          <a:xfrm>
            <a:off x="7696200" y="58213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33CCFF"/>
                </a:solidFill>
              </a:rPr>
              <a:t>[NAD</a:t>
            </a:r>
            <a:r>
              <a:rPr lang="en-US" altLang="en-US" sz="1200" b="0" baseline="30000">
                <a:solidFill>
                  <a:srgbClr val="33CCFF"/>
                </a:solidFill>
              </a:rPr>
              <a:t>+</a:t>
            </a:r>
            <a:r>
              <a:rPr lang="en-US" altLang="en-US" sz="1200" b="0">
                <a:solidFill>
                  <a:srgbClr val="33CCFF"/>
                </a:solidFill>
              </a:rPr>
              <a:t>]=75uM</a:t>
            </a:r>
          </a:p>
        </p:txBody>
      </p:sp>
      <p:sp>
        <p:nvSpPr>
          <p:cNvPr id="5131" name="Text Box 23"/>
          <p:cNvSpPr txBox="1">
            <a:spLocks noChangeArrowheads="1"/>
          </p:cNvSpPr>
          <p:nvPr/>
        </p:nvSpPr>
        <p:spPr bwMode="auto">
          <a:xfrm>
            <a:off x="7696200" y="55927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00FF"/>
                </a:solidFill>
              </a:rPr>
              <a:t>[NAD</a:t>
            </a:r>
            <a:r>
              <a:rPr lang="en-US" altLang="en-US" sz="1200" b="0" baseline="30000">
                <a:solidFill>
                  <a:srgbClr val="FF00FF"/>
                </a:solidFill>
              </a:rPr>
              <a:t>+</a:t>
            </a:r>
            <a:r>
              <a:rPr lang="en-US" altLang="en-US" sz="1200" b="0">
                <a:solidFill>
                  <a:srgbClr val="FF00FF"/>
                </a:solidFill>
              </a:rPr>
              <a:t>]=50uM</a:t>
            </a:r>
          </a:p>
        </p:txBody>
      </p:sp>
      <p:sp>
        <p:nvSpPr>
          <p:cNvPr id="5132" name="Text Box 24"/>
          <p:cNvSpPr txBox="1">
            <a:spLocks noChangeArrowheads="1"/>
          </p:cNvSpPr>
          <p:nvPr/>
        </p:nvSpPr>
        <p:spPr bwMode="auto">
          <a:xfrm>
            <a:off x="7696200" y="5410200"/>
            <a:ext cx="1117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8080"/>
                </a:solidFill>
              </a:rPr>
              <a:t>[NAD</a:t>
            </a:r>
            <a:r>
              <a:rPr lang="en-US" altLang="en-US" sz="1200" b="0" baseline="30000">
                <a:solidFill>
                  <a:srgbClr val="008080"/>
                </a:solidFill>
              </a:rPr>
              <a:t>+</a:t>
            </a:r>
            <a:r>
              <a:rPr lang="en-US" altLang="en-US" sz="1200" b="0">
                <a:solidFill>
                  <a:srgbClr val="008080"/>
                </a:solidFill>
              </a:rPr>
              <a:t>]=25uM</a:t>
            </a:r>
          </a:p>
        </p:txBody>
      </p:sp>
      <p:sp>
        <p:nvSpPr>
          <p:cNvPr id="5133" name="Text Box 25"/>
          <p:cNvSpPr txBox="1">
            <a:spLocks noChangeArrowheads="1"/>
          </p:cNvSpPr>
          <p:nvPr/>
        </p:nvSpPr>
        <p:spPr bwMode="auto">
          <a:xfrm>
            <a:off x="7696200" y="52117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660066"/>
                </a:solidFill>
              </a:rPr>
              <a:t>[NAD</a:t>
            </a:r>
            <a:r>
              <a:rPr lang="en-US" altLang="en-US" sz="1200" b="0" baseline="30000">
                <a:solidFill>
                  <a:srgbClr val="660066"/>
                </a:solidFill>
              </a:rPr>
              <a:t>+</a:t>
            </a:r>
            <a:r>
              <a:rPr lang="en-US" altLang="en-US" sz="1200" b="0">
                <a:solidFill>
                  <a:srgbClr val="660066"/>
                </a:solidFill>
              </a:rPr>
              <a:t>]=10uM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1524000" y="1752600"/>
            <a:ext cx="838200" cy="3048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1600200" y="4876800"/>
            <a:ext cx="685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NAD</a:t>
            </a:r>
            <a:r>
              <a:rPr lang="en-US" altLang="en-US" sz="1400" baseline="30000">
                <a:solidFill>
                  <a:schemeClr val="bg1"/>
                </a:solidFill>
              </a:rPr>
              <a:t>+</a:t>
            </a:r>
            <a:endParaRPr lang="en-US" altLang="en-US" sz="140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457200" y="76200"/>
            <a:ext cx="2905125" cy="16494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u="sng">
                <a:solidFill>
                  <a:schemeClr val="bg1"/>
                </a:solidFill>
              </a:rPr>
              <a:t>Chromatograph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[FdL2 peptide]=250uM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[NAD</a:t>
            </a:r>
            <a:r>
              <a:rPr lang="en-US" altLang="en-US" sz="1600" b="0" baseline="30000">
                <a:solidFill>
                  <a:schemeClr val="bg1"/>
                </a:solidFill>
              </a:rPr>
              <a:t>+</a:t>
            </a:r>
            <a:r>
              <a:rPr lang="en-US" altLang="en-US" sz="1600" b="0">
                <a:solidFill>
                  <a:schemeClr val="bg1"/>
                </a:solidFill>
              </a:rPr>
              <a:t>]=10, 25, 50, 75, 100uM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Time point= 30min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Enzo SIRT3=10 U</a:t>
            </a:r>
          </a:p>
        </p:txBody>
      </p:sp>
      <p:sp>
        <p:nvSpPr>
          <p:cNvPr id="6150" name="Line 10"/>
          <p:cNvSpPr>
            <a:spLocks noChangeShapeType="1"/>
          </p:cNvSpPr>
          <p:nvPr/>
        </p:nvSpPr>
        <p:spPr bwMode="auto">
          <a:xfrm flipH="1" flipV="1">
            <a:off x="2819400" y="4724400"/>
            <a:ext cx="685800" cy="533400"/>
          </a:xfrm>
          <a:prstGeom prst="line">
            <a:avLst/>
          </a:prstGeom>
          <a:noFill/>
          <a:ln w="9525">
            <a:solidFill>
              <a:schemeClr val="bg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3276600" y="5181600"/>
            <a:ext cx="854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Product</a:t>
            </a: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grpSp>
        <p:nvGrpSpPr>
          <p:cNvPr id="6152" name="Group 20"/>
          <p:cNvGrpSpPr>
            <a:grpSpLocks/>
          </p:cNvGrpSpPr>
          <p:nvPr/>
        </p:nvGrpSpPr>
        <p:grpSpPr bwMode="auto">
          <a:xfrm>
            <a:off x="4114800" y="304800"/>
            <a:ext cx="4495800" cy="6048375"/>
            <a:chOff x="2592" y="192"/>
            <a:chExt cx="2832" cy="3810"/>
          </a:xfrm>
        </p:grpSpPr>
        <p:pic>
          <p:nvPicPr>
            <p:cNvPr id="6158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192"/>
              <a:ext cx="2688" cy="225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59" name="Picture 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3168"/>
              <a:ext cx="1152" cy="83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60" name="Line 18"/>
            <p:cNvSpPr>
              <a:spLocks noChangeShapeType="1"/>
            </p:cNvSpPr>
            <p:nvPr/>
          </p:nvSpPr>
          <p:spPr bwMode="auto">
            <a:xfrm flipV="1">
              <a:off x="2592" y="2448"/>
              <a:ext cx="144" cy="7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9"/>
            <p:cNvSpPr>
              <a:spLocks noChangeShapeType="1"/>
            </p:cNvSpPr>
            <p:nvPr/>
          </p:nvSpPr>
          <p:spPr bwMode="auto">
            <a:xfrm flipV="1">
              <a:off x="3744" y="2448"/>
              <a:ext cx="1680" cy="7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3" name="Text Box 21"/>
          <p:cNvSpPr txBox="1">
            <a:spLocks noChangeArrowheads="1"/>
          </p:cNvSpPr>
          <p:nvPr/>
        </p:nvSpPr>
        <p:spPr bwMode="auto">
          <a:xfrm>
            <a:off x="7696200" y="4800600"/>
            <a:ext cx="1201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CC00"/>
                </a:solidFill>
              </a:rPr>
              <a:t>[NAD</a:t>
            </a:r>
            <a:r>
              <a:rPr lang="en-US" altLang="en-US" sz="1200" b="0" baseline="30000">
                <a:solidFill>
                  <a:srgbClr val="00CC00"/>
                </a:solidFill>
              </a:rPr>
              <a:t>+</a:t>
            </a:r>
            <a:r>
              <a:rPr lang="en-US" altLang="en-US" sz="1200" b="0">
                <a:solidFill>
                  <a:srgbClr val="00CC00"/>
                </a:solidFill>
              </a:rPr>
              <a:t>]=100uM</a:t>
            </a:r>
          </a:p>
        </p:txBody>
      </p:sp>
      <p:sp>
        <p:nvSpPr>
          <p:cNvPr id="6154" name="Text Box 22"/>
          <p:cNvSpPr txBox="1">
            <a:spLocks noChangeArrowheads="1"/>
          </p:cNvSpPr>
          <p:nvPr/>
        </p:nvSpPr>
        <p:spPr bwMode="auto">
          <a:xfrm>
            <a:off x="7696200" y="4572000"/>
            <a:ext cx="1117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33CCFF"/>
                </a:solidFill>
              </a:rPr>
              <a:t>[NAD</a:t>
            </a:r>
            <a:r>
              <a:rPr lang="en-US" altLang="en-US" sz="1200" b="0" baseline="30000">
                <a:solidFill>
                  <a:srgbClr val="33CCFF"/>
                </a:solidFill>
              </a:rPr>
              <a:t>+</a:t>
            </a:r>
            <a:r>
              <a:rPr lang="en-US" altLang="en-US" sz="1200" b="0">
                <a:solidFill>
                  <a:srgbClr val="33CCFF"/>
                </a:solidFill>
              </a:rPr>
              <a:t>]=75uM</a:t>
            </a:r>
          </a:p>
        </p:txBody>
      </p:sp>
      <p:sp>
        <p:nvSpPr>
          <p:cNvPr id="6155" name="Text Box 23"/>
          <p:cNvSpPr txBox="1">
            <a:spLocks noChangeArrowheads="1"/>
          </p:cNvSpPr>
          <p:nvPr/>
        </p:nvSpPr>
        <p:spPr bwMode="auto">
          <a:xfrm>
            <a:off x="7696200" y="4373563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00FF"/>
                </a:solidFill>
              </a:rPr>
              <a:t>[NAD</a:t>
            </a:r>
            <a:r>
              <a:rPr lang="en-US" altLang="en-US" sz="1200" b="0" baseline="30000">
                <a:solidFill>
                  <a:srgbClr val="FF00FF"/>
                </a:solidFill>
              </a:rPr>
              <a:t>+</a:t>
            </a:r>
            <a:r>
              <a:rPr lang="en-US" altLang="en-US" sz="1200" b="0">
                <a:solidFill>
                  <a:srgbClr val="FF00FF"/>
                </a:solidFill>
              </a:rPr>
              <a:t>]=50uM</a:t>
            </a:r>
          </a:p>
        </p:txBody>
      </p:sp>
      <p:sp>
        <p:nvSpPr>
          <p:cNvPr id="6156" name="Text Box 24"/>
          <p:cNvSpPr txBox="1">
            <a:spLocks noChangeArrowheads="1"/>
          </p:cNvSpPr>
          <p:nvPr/>
        </p:nvSpPr>
        <p:spPr bwMode="auto">
          <a:xfrm>
            <a:off x="7696200" y="4160838"/>
            <a:ext cx="1117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8080"/>
                </a:solidFill>
              </a:rPr>
              <a:t>[NAD</a:t>
            </a:r>
            <a:r>
              <a:rPr lang="en-US" altLang="en-US" sz="1200" b="0" baseline="30000">
                <a:solidFill>
                  <a:srgbClr val="008080"/>
                </a:solidFill>
              </a:rPr>
              <a:t>+</a:t>
            </a:r>
            <a:r>
              <a:rPr lang="en-US" altLang="en-US" sz="1200" b="0">
                <a:solidFill>
                  <a:srgbClr val="008080"/>
                </a:solidFill>
              </a:rPr>
              <a:t>]=25uM</a:t>
            </a:r>
          </a:p>
        </p:txBody>
      </p:sp>
      <p:sp>
        <p:nvSpPr>
          <p:cNvPr id="6157" name="Text Box 25"/>
          <p:cNvSpPr txBox="1">
            <a:spLocks noChangeArrowheads="1"/>
          </p:cNvSpPr>
          <p:nvPr/>
        </p:nvSpPr>
        <p:spPr bwMode="auto">
          <a:xfrm>
            <a:off x="7696200" y="3962400"/>
            <a:ext cx="1117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660066"/>
                </a:solidFill>
              </a:rPr>
              <a:t>[NAD</a:t>
            </a:r>
            <a:r>
              <a:rPr lang="en-US" altLang="en-US" sz="1200" b="0" baseline="30000">
                <a:solidFill>
                  <a:srgbClr val="660066"/>
                </a:solidFill>
              </a:rPr>
              <a:t>+</a:t>
            </a:r>
            <a:r>
              <a:rPr lang="en-US" altLang="en-US" sz="1200" b="0">
                <a:solidFill>
                  <a:srgbClr val="660066"/>
                </a:solidFill>
              </a:rPr>
              <a:t>]=10uM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2209800" y="685800"/>
            <a:ext cx="685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NAD</a:t>
            </a:r>
            <a:r>
              <a:rPr lang="en-US" altLang="en-US" sz="1400" baseline="30000">
                <a:solidFill>
                  <a:schemeClr val="bg1"/>
                </a:solidFill>
              </a:rPr>
              <a:t>+</a:t>
            </a:r>
            <a:endParaRPr lang="en-US" altLang="en-US" sz="140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5943600" y="76200"/>
            <a:ext cx="2905125" cy="16494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u="sng">
                <a:solidFill>
                  <a:schemeClr val="bg1"/>
                </a:solidFill>
              </a:rPr>
              <a:t>Chromatograph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[FdL2 peptide]=250uM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[NAD</a:t>
            </a:r>
            <a:r>
              <a:rPr lang="en-US" altLang="en-US" sz="1600" b="0" baseline="30000">
                <a:solidFill>
                  <a:schemeClr val="bg1"/>
                </a:solidFill>
              </a:rPr>
              <a:t>+</a:t>
            </a:r>
            <a:r>
              <a:rPr lang="en-US" altLang="en-US" sz="1600" b="0">
                <a:solidFill>
                  <a:schemeClr val="bg1"/>
                </a:solidFill>
              </a:rPr>
              <a:t>]=10, 25, 50, 75, 100uM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Time point= 30min</a:t>
            </a:r>
          </a:p>
          <a:p>
            <a:pPr eaLnBrk="1" hangingPunct="1"/>
            <a:r>
              <a:rPr lang="en-US" altLang="en-US" sz="1600" b="0">
                <a:solidFill>
                  <a:schemeClr val="bg1"/>
                </a:solidFill>
              </a:rPr>
              <a:t>In-house  SIRT3=10 U</a:t>
            </a:r>
          </a:p>
        </p:txBody>
      </p:sp>
      <p:sp>
        <p:nvSpPr>
          <p:cNvPr id="7173" name="Line 9"/>
          <p:cNvSpPr>
            <a:spLocks noChangeShapeType="1"/>
          </p:cNvSpPr>
          <p:nvPr/>
        </p:nvSpPr>
        <p:spPr bwMode="auto">
          <a:xfrm flipV="1">
            <a:off x="2590800" y="4267200"/>
            <a:ext cx="838200" cy="457200"/>
          </a:xfrm>
          <a:prstGeom prst="line">
            <a:avLst/>
          </a:prstGeom>
          <a:noFill/>
          <a:ln w="19050">
            <a:solidFill>
              <a:schemeClr val="bg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Rectangle 15"/>
          <p:cNvSpPr>
            <a:spLocks noChangeArrowheads="1"/>
          </p:cNvSpPr>
          <p:nvPr/>
        </p:nvSpPr>
        <p:spPr bwMode="auto">
          <a:xfrm>
            <a:off x="2209800" y="1219200"/>
            <a:ext cx="685800" cy="3124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175" name="Group 25"/>
          <p:cNvGrpSpPr>
            <a:grpSpLocks/>
          </p:cNvGrpSpPr>
          <p:nvPr/>
        </p:nvGrpSpPr>
        <p:grpSpPr bwMode="auto">
          <a:xfrm>
            <a:off x="1752600" y="1905000"/>
            <a:ext cx="6934200" cy="4495800"/>
            <a:chOff x="1104" y="1200"/>
            <a:chExt cx="4368" cy="2832"/>
          </a:xfrm>
        </p:grpSpPr>
        <p:pic>
          <p:nvPicPr>
            <p:cNvPr id="7182" name="Picture 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2976"/>
              <a:ext cx="1152" cy="83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3" name="Picture 2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2" y="1200"/>
              <a:ext cx="2640" cy="283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84" name="Line 23"/>
            <p:cNvSpPr>
              <a:spLocks noChangeShapeType="1"/>
            </p:cNvSpPr>
            <p:nvPr/>
          </p:nvSpPr>
          <p:spPr bwMode="auto">
            <a:xfrm flipV="1">
              <a:off x="2256" y="1200"/>
              <a:ext cx="576" cy="177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24"/>
            <p:cNvSpPr>
              <a:spLocks noChangeShapeType="1"/>
            </p:cNvSpPr>
            <p:nvPr/>
          </p:nvSpPr>
          <p:spPr bwMode="auto">
            <a:xfrm>
              <a:off x="2256" y="3792"/>
              <a:ext cx="576" cy="24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752600" y="4724400"/>
            <a:ext cx="8540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Product</a:t>
            </a:r>
          </a:p>
          <a:p>
            <a:pPr algn="ctr" eaLnBrk="1" hangingPunct="1"/>
            <a:r>
              <a:rPr lang="en-US" altLang="en-US" sz="1400">
                <a:solidFill>
                  <a:schemeClr val="bg1"/>
                </a:solidFill>
              </a:rPr>
              <a:t>peaks</a:t>
            </a:r>
          </a:p>
        </p:txBody>
      </p:sp>
      <p:sp>
        <p:nvSpPr>
          <p:cNvPr id="7177" name="Text Box 16"/>
          <p:cNvSpPr txBox="1">
            <a:spLocks noChangeArrowheads="1"/>
          </p:cNvSpPr>
          <p:nvPr/>
        </p:nvSpPr>
        <p:spPr bwMode="auto">
          <a:xfrm>
            <a:off x="152400" y="3976688"/>
            <a:ext cx="12017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CC00"/>
                </a:solidFill>
              </a:rPr>
              <a:t>[NAD</a:t>
            </a:r>
            <a:r>
              <a:rPr lang="en-US" altLang="en-US" sz="1200" b="0" baseline="30000">
                <a:solidFill>
                  <a:srgbClr val="00CC00"/>
                </a:solidFill>
              </a:rPr>
              <a:t>+</a:t>
            </a:r>
            <a:r>
              <a:rPr lang="en-US" altLang="en-US" sz="1200" b="0">
                <a:solidFill>
                  <a:srgbClr val="00CC00"/>
                </a:solidFill>
              </a:rPr>
              <a:t>]=100uM</a:t>
            </a:r>
          </a:p>
        </p:txBody>
      </p:sp>
      <p:sp>
        <p:nvSpPr>
          <p:cNvPr id="7178" name="Text Box 17"/>
          <p:cNvSpPr txBox="1">
            <a:spLocks noChangeArrowheads="1"/>
          </p:cNvSpPr>
          <p:nvPr/>
        </p:nvSpPr>
        <p:spPr bwMode="auto">
          <a:xfrm>
            <a:off x="152400" y="3748088"/>
            <a:ext cx="1117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33CCFF"/>
                </a:solidFill>
              </a:rPr>
              <a:t>[NAD</a:t>
            </a:r>
            <a:r>
              <a:rPr lang="en-US" altLang="en-US" sz="1200" b="0" baseline="30000">
                <a:solidFill>
                  <a:srgbClr val="33CCFF"/>
                </a:solidFill>
              </a:rPr>
              <a:t>+</a:t>
            </a:r>
            <a:r>
              <a:rPr lang="en-US" altLang="en-US" sz="1200" b="0">
                <a:solidFill>
                  <a:srgbClr val="33CCFF"/>
                </a:solidFill>
              </a:rPr>
              <a:t>]=75uM</a:t>
            </a:r>
          </a:p>
        </p:txBody>
      </p:sp>
      <p:sp>
        <p:nvSpPr>
          <p:cNvPr id="7179" name="Text Box 18"/>
          <p:cNvSpPr txBox="1">
            <a:spLocks noChangeArrowheads="1"/>
          </p:cNvSpPr>
          <p:nvPr/>
        </p:nvSpPr>
        <p:spPr bwMode="auto">
          <a:xfrm>
            <a:off x="152400" y="3551238"/>
            <a:ext cx="11176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FF00FF"/>
                </a:solidFill>
              </a:rPr>
              <a:t>[NAD</a:t>
            </a:r>
            <a:r>
              <a:rPr lang="en-US" altLang="en-US" sz="1200" b="0" baseline="30000">
                <a:solidFill>
                  <a:srgbClr val="FF00FF"/>
                </a:solidFill>
              </a:rPr>
              <a:t>+</a:t>
            </a:r>
            <a:r>
              <a:rPr lang="en-US" altLang="en-US" sz="1200" b="0">
                <a:solidFill>
                  <a:srgbClr val="FF00FF"/>
                </a:solidFill>
              </a:rPr>
              <a:t>]=50uM</a:t>
            </a:r>
          </a:p>
        </p:txBody>
      </p:sp>
      <p:sp>
        <p:nvSpPr>
          <p:cNvPr id="7180" name="Text Box 19"/>
          <p:cNvSpPr txBox="1">
            <a:spLocks noChangeArrowheads="1"/>
          </p:cNvSpPr>
          <p:nvPr/>
        </p:nvSpPr>
        <p:spPr bwMode="auto">
          <a:xfrm>
            <a:off x="152400" y="3338513"/>
            <a:ext cx="11176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008080"/>
                </a:solidFill>
              </a:rPr>
              <a:t>[NAD</a:t>
            </a:r>
            <a:r>
              <a:rPr lang="en-US" altLang="en-US" sz="1200" b="0" baseline="30000">
                <a:solidFill>
                  <a:srgbClr val="008080"/>
                </a:solidFill>
              </a:rPr>
              <a:t>+</a:t>
            </a:r>
            <a:r>
              <a:rPr lang="en-US" altLang="en-US" sz="1200" b="0">
                <a:solidFill>
                  <a:srgbClr val="008080"/>
                </a:solidFill>
              </a:rPr>
              <a:t>]=25uM</a:t>
            </a:r>
          </a:p>
        </p:txBody>
      </p:sp>
      <p:sp>
        <p:nvSpPr>
          <p:cNvPr id="7181" name="Text Box 20"/>
          <p:cNvSpPr txBox="1">
            <a:spLocks noChangeArrowheads="1"/>
          </p:cNvSpPr>
          <p:nvPr/>
        </p:nvSpPr>
        <p:spPr bwMode="auto">
          <a:xfrm>
            <a:off x="152400" y="3138488"/>
            <a:ext cx="1117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0">
                <a:solidFill>
                  <a:srgbClr val="660066"/>
                </a:solidFill>
              </a:rPr>
              <a:t>[NAD</a:t>
            </a:r>
            <a:r>
              <a:rPr lang="en-US" altLang="en-US" sz="1200" b="0" baseline="30000">
                <a:solidFill>
                  <a:srgbClr val="660066"/>
                </a:solidFill>
              </a:rPr>
              <a:t>+</a:t>
            </a:r>
            <a:r>
              <a:rPr lang="en-US" altLang="en-US" sz="1200" b="0">
                <a:solidFill>
                  <a:srgbClr val="660066"/>
                </a:solidFill>
              </a:rPr>
              <a:t>]=10uM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45" name="Group 553"/>
          <p:cNvGraphicFramePr>
            <a:graphicFrameLocks noGrp="1"/>
          </p:cNvGraphicFramePr>
          <p:nvPr/>
        </p:nvGraphicFramePr>
        <p:xfrm>
          <a:off x="228600" y="1676400"/>
          <a:ext cx="7696199" cy="3657600"/>
        </p:xfrm>
        <a:graphic>
          <a:graphicData uri="http://schemas.openxmlformats.org/drawingml/2006/table">
            <a:tbl>
              <a:tblPr/>
              <a:tblGrid>
                <a:gridCol w="804035"/>
                <a:gridCol w="1180166"/>
                <a:gridCol w="1104025"/>
                <a:gridCol w="1075092"/>
                <a:gridCol w="1193870"/>
                <a:gridCol w="1120776"/>
                <a:gridCol w="1218235"/>
              </a:tblGrid>
              <a:tr h="2444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[NAD+], uM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product formation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%cv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Day1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Day2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0.4942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0.6916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0.5929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0.1396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23.5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0.4446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0.5404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0.0677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13.7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0.3687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0.3311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0.3499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0.0266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0.2382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0.2308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0.2345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0.0052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0.1732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0.1903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0.1818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0.0121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6.6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1.9395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1.6835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1.8115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1.6216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1.5401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1.5808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0.0577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1.1060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1.1060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1.1060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0.0000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0.5596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0.4976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0.5286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0.0438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0.3247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0.2758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0.3003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0.0346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8286" name="Text Box 420"/>
          <p:cNvSpPr txBox="1">
            <a:spLocks noChangeArrowheads="1"/>
          </p:cNvSpPr>
          <p:nvPr/>
        </p:nvSpPr>
        <p:spPr bwMode="auto">
          <a:xfrm>
            <a:off x="19050" y="0"/>
            <a:ext cx="2965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Overview of the results 1:</a:t>
            </a:r>
          </a:p>
          <a:p>
            <a:pPr eaLnBrk="1" hangingPunct="1"/>
            <a:r>
              <a:rPr lang="en-US" altLang="en-US"/>
              <a:t>Inter-day variation</a:t>
            </a:r>
          </a:p>
        </p:txBody>
      </p:sp>
      <p:sp>
        <p:nvSpPr>
          <p:cNvPr id="8287" name="Rectangle 421"/>
          <p:cNvSpPr>
            <a:spLocks noChangeArrowheads="1"/>
          </p:cNvSpPr>
          <p:nvPr/>
        </p:nvSpPr>
        <p:spPr bwMode="auto">
          <a:xfrm>
            <a:off x="152400" y="609600"/>
            <a:ext cx="4572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0"/>
              <a:t>[FdL2 peptide]=250uM</a:t>
            </a:r>
          </a:p>
          <a:p>
            <a:pPr eaLnBrk="1" hangingPunct="1"/>
            <a:r>
              <a:rPr lang="en-US" altLang="en-US" sz="1400" b="0"/>
              <a:t>[NAD+]=10, 25, 50, 75, 100uM</a:t>
            </a:r>
          </a:p>
          <a:p>
            <a:pPr eaLnBrk="1" hangingPunct="1"/>
            <a:r>
              <a:rPr lang="en-US" altLang="en-US" sz="1400" b="0"/>
              <a:t>Time point= 5, 30min</a:t>
            </a:r>
          </a:p>
          <a:p>
            <a:pPr eaLnBrk="1" hangingPunct="1"/>
            <a:r>
              <a:rPr lang="en-US" altLang="en-US" sz="1400" u="sng"/>
              <a:t>In-house  SIRT3=10 U</a:t>
            </a:r>
          </a:p>
        </p:txBody>
      </p:sp>
      <p:sp>
        <p:nvSpPr>
          <p:cNvPr id="8288" name="Right Arrow 1"/>
          <p:cNvSpPr>
            <a:spLocks noChangeArrowheads="1"/>
          </p:cNvSpPr>
          <p:nvPr/>
        </p:nvSpPr>
        <p:spPr bwMode="auto">
          <a:xfrm flipH="1">
            <a:off x="7772400" y="2362200"/>
            <a:ext cx="2286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300"/>
          </a:solidFill>
          <a:ln w="9525" algn="ctr">
            <a:solidFill>
              <a:srgbClr val="FF33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89" name="TextBox 2"/>
          <p:cNvSpPr txBox="1">
            <a:spLocks noChangeArrowheads="1"/>
          </p:cNvSpPr>
          <p:nvPr/>
        </p:nvSpPr>
        <p:spPr bwMode="auto">
          <a:xfrm>
            <a:off x="7924800" y="2190750"/>
            <a:ext cx="1143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/>
              <a:t>Peak split, may due to inline bubble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68275" y="5486400"/>
            <a:ext cx="8594725" cy="1046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u="sng" dirty="0">
                <a:latin typeface="Arial" pitchFamily="34" charset="0"/>
              </a:rPr>
              <a:t>Remarks</a:t>
            </a:r>
          </a:p>
          <a:p>
            <a:pPr>
              <a:defRPr/>
            </a:pPr>
            <a:endParaRPr lang="en-US" sz="1200" dirty="0">
              <a:latin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latin typeface="Arial" pitchFamily="34" charset="0"/>
              </a:rPr>
              <a:t>Deacetylation reaction can proceed at conditions of 10uM of NAD+ with saturating FdL2 peptide (250uM).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latin typeface="Arial" pitchFamily="34" charset="0"/>
              </a:rPr>
              <a:t>10uM NAD will be used for the dose response experiments.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en-US" sz="1200" dirty="0">
                <a:latin typeface="Arial" pitchFamily="34" charset="0"/>
              </a:rPr>
              <a:t>%cv for In-house SIRT3 inter-day repeat is less than 15%.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47950"/>
            <a:ext cx="3021013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68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667000"/>
            <a:ext cx="290512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9050" y="0"/>
            <a:ext cx="74485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Overview of the results 2: Comparison of Enzo and in-house SIRT3</a:t>
            </a:r>
          </a:p>
          <a:p>
            <a:pPr eaLnBrk="1" fontAlgn="b" hangingPunct="1"/>
            <a:r>
              <a:rPr lang="en-US" altLang="en-US" b="0" u="sng"/>
              <a:t> </a:t>
            </a:r>
            <a:r>
              <a:rPr lang="en-US" altLang="en-US" u="sng"/>
              <a:t>% Product formation</a:t>
            </a:r>
          </a:p>
          <a:p>
            <a:pPr eaLnBrk="1" hangingPunct="1"/>
            <a:endParaRPr lang="en-US" altLang="en-US"/>
          </a:p>
        </p:txBody>
      </p:sp>
      <p:sp>
        <p:nvSpPr>
          <p:cNvPr id="9221" name="Rectangle 435"/>
          <p:cNvSpPr>
            <a:spLocks noChangeArrowheads="1"/>
          </p:cNvSpPr>
          <p:nvPr/>
        </p:nvSpPr>
        <p:spPr bwMode="auto">
          <a:xfrm>
            <a:off x="152400" y="809625"/>
            <a:ext cx="4572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0"/>
              <a:t>[FdL2 peptide]=250uM</a:t>
            </a:r>
          </a:p>
          <a:p>
            <a:pPr eaLnBrk="1" hangingPunct="1"/>
            <a:r>
              <a:rPr lang="en-US" altLang="en-US" sz="1400" b="0"/>
              <a:t>[NAD+]=10, 25, 50, 75, 100uM</a:t>
            </a:r>
          </a:p>
          <a:p>
            <a:pPr eaLnBrk="1" hangingPunct="1"/>
            <a:r>
              <a:rPr lang="en-US" altLang="en-US" sz="1400" b="0"/>
              <a:t>Time point= 5, 30min</a:t>
            </a:r>
          </a:p>
          <a:p>
            <a:pPr eaLnBrk="1" hangingPunct="1"/>
            <a:r>
              <a:rPr lang="en-US" altLang="en-US" sz="1400" u="sng"/>
              <a:t>Enzo / In-house  SIRT3=10 U</a:t>
            </a:r>
          </a:p>
        </p:txBody>
      </p:sp>
      <p:graphicFrame>
        <p:nvGraphicFramePr>
          <p:cNvPr id="10934" name="Group 694"/>
          <p:cNvGraphicFramePr>
            <a:graphicFrameLocks noGrp="1"/>
          </p:cNvGraphicFramePr>
          <p:nvPr/>
        </p:nvGraphicFramePr>
        <p:xfrm>
          <a:off x="3124200" y="457200"/>
          <a:ext cx="4953000" cy="2141538"/>
        </p:xfrm>
        <a:graphic>
          <a:graphicData uri="http://schemas.openxmlformats.org/drawingml/2006/table">
            <a:tbl>
              <a:tblPr/>
              <a:tblGrid>
                <a:gridCol w="1219200"/>
                <a:gridCol w="838200"/>
                <a:gridCol w="947738"/>
                <a:gridCol w="957262"/>
                <a:gridCol w="990600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min incubation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min incubation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</a:t>
                      </a:r>
                      <a:r>
                        <a:rPr kumimoji="0" lang="en-US" alt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], uM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Enzo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In-house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Enzo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In-house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0.196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0.494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0.686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1.939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0.445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0.591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1.622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0.127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0.369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0.389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1.106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0.072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0.238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0.629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0.049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0.204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10921" name="Text Box 681"/>
          <p:cNvSpPr txBox="1">
            <a:spLocks noChangeArrowheads="1"/>
          </p:cNvSpPr>
          <p:nvPr/>
        </p:nvSpPr>
        <p:spPr bwMode="auto">
          <a:xfrm>
            <a:off x="222250" y="1981200"/>
            <a:ext cx="267335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defRPr/>
            </a:pPr>
            <a:r>
              <a:rPr lang="en-US" altLang="en-US" sz="1400" u="sng" dirty="0" smtClean="0"/>
              <a:t>Remarks</a:t>
            </a:r>
          </a:p>
          <a:p>
            <a:pPr marL="0" indent="0">
              <a:defRPr/>
            </a:pPr>
            <a:endParaRPr lang="en-US" altLang="en-US" sz="1200" dirty="0" smtClean="0"/>
          </a:p>
          <a:p>
            <a:pPr>
              <a:buFontTx/>
              <a:buAutoNum type="arabicParenBoth"/>
              <a:defRPr/>
            </a:pPr>
            <a:r>
              <a:rPr lang="en-US" altLang="en-US" sz="1200" dirty="0" smtClean="0"/>
              <a:t>For 5 min incubation, % product formation for Enzo and in-house SIRT3 (100uM NAD+ 250uM FdL2 peptide) are 0.196 and 0.494 respectively.</a:t>
            </a:r>
          </a:p>
          <a:p>
            <a:pPr>
              <a:buFontTx/>
              <a:buAutoNum type="arabicParenBoth"/>
              <a:defRPr/>
            </a:pPr>
            <a:r>
              <a:rPr lang="en-US" altLang="en-US" sz="1200" dirty="0" smtClean="0"/>
              <a:t>For 30 min incubation, % product formation for Enzo and in-house SIRT3 (100uM NAD+ 250uM FdL2 peptide) are 0.686 and 1.939 respectively.</a:t>
            </a:r>
          </a:p>
          <a:p>
            <a:pPr>
              <a:buFontTx/>
              <a:buAutoNum type="arabicParenBoth"/>
              <a:defRPr/>
            </a:pPr>
            <a:r>
              <a:rPr lang="en-US" altLang="en-US" sz="1200" dirty="0" smtClean="0"/>
              <a:t>The finding indicates that at the range of 10 – 100uM NAD</a:t>
            </a:r>
            <a:r>
              <a:rPr lang="en-US" altLang="en-US" sz="1200" baseline="30000" dirty="0" smtClean="0"/>
              <a:t>+</a:t>
            </a:r>
            <a:r>
              <a:rPr lang="en-US" altLang="en-US" sz="1200" dirty="0" smtClean="0"/>
              <a:t> with saturating FdL2 peptide substrate, In-house SIRT3 is more efficient for deacetylation reaction than Enzo SIRT3.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7" name="Group 5"/>
          <p:cNvGraphicFramePr>
            <a:graphicFrameLocks noGrp="1"/>
          </p:cNvGraphicFramePr>
          <p:nvPr/>
        </p:nvGraphicFramePr>
        <p:xfrm>
          <a:off x="228600" y="1997075"/>
          <a:ext cx="8153400" cy="3048000"/>
        </p:xfrm>
        <a:graphic>
          <a:graphicData uri="http://schemas.openxmlformats.org/drawingml/2006/table">
            <a:tbl>
              <a:tblPr/>
              <a:tblGrid>
                <a:gridCol w="1295400"/>
                <a:gridCol w="1096963"/>
                <a:gridCol w="1287462"/>
                <a:gridCol w="1385888"/>
                <a:gridCol w="1387475"/>
                <a:gridCol w="1700212"/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Enzo SIRT3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In-house SIRT3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All runs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[NAD+], uM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30min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5607361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5689806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5888312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5455618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5570814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5401695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5490043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5834298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5508521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5474515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5601343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5607018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5651671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5462344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5488834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5603503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5761649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5552438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5568839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5777581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Avg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5620003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5516160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5607474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5655604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5599810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Stdv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94966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110907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164519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151558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133437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%cv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1.69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2.38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13" name="Text Box 77"/>
          <p:cNvSpPr txBox="1">
            <a:spLocks noChangeArrowheads="1"/>
          </p:cNvSpPr>
          <p:nvPr/>
        </p:nvSpPr>
        <p:spPr bwMode="auto">
          <a:xfrm>
            <a:off x="222250" y="5257800"/>
            <a:ext cx="892175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u="sng"/>
              <a:t>Remark</a:t>
            </a:r>
          </a:p>
          <a:p>
            <a:pPr eaLnBrk="1" hangingPunct="1"/>
            <a:endParaRPr lang="en-US" altLang="en-US" sz="1100"/>
          </a:p>
          <a:p>
            <a:pPr eaLnBrk="1" hangingPunct="1"/>
            <a:r>
              <a:rPr lang="en-US" altLang="en-US" sz="1200"/>
              <a:t>%cv for total peak area vary a little, which indicates the amount of sample loading is very consistent.</a:t>
            </a:r>
          </a:p>
        </p:txBody>
      </p:sp>
      <p:sp>
        <p:nvSpPr>
          <p:cNvPr id="10314" name="Text Box 78"/>
          <p:cNvSpPr txBox="1">
            <a:spLocks noChangeArrowheads="1"/>
          </p:cNvSpPr>
          <p:nvPr/>
        </p:nvSpPr>
        <p:spPr bwMode="auto">
          <a:xfrm>
            <a:off x="19050" y="0"/>
            <a:ext cx="7448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Overview of the results 2: Comparison of Enzo and in-house SIRT3</a:t>
            </a:r>
          </a:p>
          <a:p>
            <a:pPr eaLnBrk="1" fontAlgn="b" hangingPunct="1"/>
            <a:r>
              <a:rPr lang="en-US" altLang="en-US" u="sng"/>
              <a:t>Total peptide + product peak Area</a:t>
            </a:r>
            <a:endParaRPr lang="en-US" altLang="en-US"/>
          </a:p>
        </p:txBody>
      </p:sp>
      <p:sp>
        <p:nvSpPr>
          <p:cNvPr id="10315" name="Rectangle 79"/>
          <p:cNvSpPr>
            <a:spLocks noChangeArrowheads="1"/>
          </p:cNvSpPr>
          <p:nvPr/>
        </p:nvSpPr>
        <p:spPr bwMode="auto">
          <a:xfrm>
            <a:off x="152400" y="809625"/>
            <a:ext cx="4572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0"/>
              <a:t>[FdL2 peptide]=250uM</a:t>
            </a:r>
          </a:p>
          <a:p>
            <a:pPr eaLnBrk="1" hangingPunct="1"/>
            <a:r>
              <a:rPr lang="en-US" altLang="en-US" sz="1400" b="0"/>
              <a:t>[NAD+]=10, 25, 50, 75, 100uM</a:t>
            </a:r>
          </a:p>
          <a:p>
            <a:pPr eaLnBrk="1" hangingPunct="1"/>
            <a:r>
              <a:rPr lang="en-US" altLang="en-US" sz="1400" b="0"/>
              <a:t>Time point= 5, 30min</a:t>
            </a:r>
          </a:p>
          <a:p>
            <a:pPr eaLnBrk="1" hangingPunct="1"/>
            <a:r>
              <a:rPr lang="en-US" altLang="en-US" sz="1400" u="sng"/>
              <a:t>Enzo / In-house  SIRT3 = 10 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7195</TotalTime>
  <Words>1013</Words>
  <Application>Microsoft Office PowerPoint</Application>
  <PresentationFormat>On-screen Show (4:3)</PresentationFormat>
  <Paragraphs>356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SimSun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PMC 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PMCAT HPLC</dc:creator>
  <cp:lastModifiedBy>xguan</cp:lastModifiedBy>
  <cp:revision>23</cp:revision>
  <cp:lastPrinted>2016-08-22T12:37:46Z</cp:lastPrinted>
  <dcterms:created xsi:type="dcterms:W3CDTF">2016-08-18T13:33:04Z</dcterms:created>
  <dcterms:modified xsi:type="dcterms:W3CDTF">2016-08-23T20:20:01Z</dcterms:modified>
</cp:coreProperties>
</file>