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3369F-51F3-4BC6-A9A1-456CD8BB26B9}" type="datetimeFigureOut">
              <a:rPr lang="en-US" smtClean="0"/>
              <a:t>6/13/2014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022F37-4A4E-43F8-8561-35FB5AB7C457}" type="slidenum">
              <a:rPr lang="en-US" smtClean="0"/>
              <a:t>‹#›</a:t>
            </a:fld>
            <a:endParaRPr lang="en-US"/>
          </a:p>
        </p:txBody>
      </p:sp>
    </p:spTree>
    <p:extLst>
      <p:ext uri="{BB962C8B-B14F-4D97-AF65-F5344CB8AC3E}">
        <p14:creationId xmlns:p14="http://schemas.microsoft.com/office/powerpoint/2010/main" val="980222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Sir2-like enzymes (HST2 and SIRT2) follow a sequential mechanism, where the binding of both NAD</a:t>
            </a:r>
            <a:r>
              <a:rPr lang="en-US" sz="1200" b="0" i="0" u="none" strike="noStrike" kern="1200" baseline="3000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and acetylated substrate forms a ternary complex that is required prior to any chemical step. Essentially, this means that no covalent enzyme substrate intermediate can form with either substrate alone. However, the sequential mechanism does not rule out the existence of enzyme-substrate intermediates once the ternary complex is formed.</a:t>
            </a:r>
            <a:endParaRPr lang="en-US" dirty="0"/>
          </a:p>
        </p:txBody>
      </p:sp>
      <p:sp>
        <p:nvSpPr>
          <p:cNvPr id="4" name="Slide Number Placeholder 3"/>
          <p:cNvSpPr>
            <a:spLocks noGrp="1"/>
          </p:cNvSpPr>
          <p:nvPr>
            <p:ph type="sldNum" sz="quarter" idx="10"/>
          </p:nvPr>
        </p:nvSpPr>
        <p:spPr/>
        <p:txBody>
          <a:bodyPr/>
          <a:lstStyle/>
          <a:p>
            <a:fld id="{B622D690-27EC-459F-84BD-DE8135633A05}" type="slidenum">
              <a:rPr lang="en-US" smtClean="0"/>
              <a:t>4</a:t>
            </a:fld>
            <a:endParaRPr lang="en-US"/>
          </a:p>
        </p:txBody>
      </p:sp>
    </p:spTree>
    <p:extLst>
      <p:ext uri="{BB962C8B-B14F-4D97-AF65-F5344CB8AC3E}">
        <p14:creationId xmlns:p14="http://schemas.microsoft.com/office/powerpoint/2010/main" val="2164182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1994A6-4E65-42F2-8913-137B653FD4A1}"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661B0-B2EC-4569-B50A-229D7404C5FE}" type="slidenum">
              <a:rPr lang="en-US" smtClean="0"/>
              <a:t>‹#›</a:t>
            </a:fld>
            <a:endParaRPr lang="en-US"/>
          </a:p>
        </p:txBody>
      </p:sp>
    </p:spTree>
    <p:extLst>
      <p:ext uri="{BB962C8B-B14F-4D97-AF65-F5344CB8AC3E}">
        <p14:creationId xmlns:p14="http://schemas.microsoft.com/office/powerpoint/2010/main" val="3763004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994A6-4E65-42F2-8913-137B653FD4A1}"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661B0-B2EC-4569-B50A-229D7404C5FE}" type="slidenum">
              <a:rPr lang="en-US" smtClean="0"/>
              <a:t>‹#›</a:t>
            </a:fld>
            <a:endParaRPr lang="en-US"/>
          </a:p>
        </p:txBody>
      </p:sp>
    </p:spTree>
    <p:extLst>
      <p:ext uri="{BB962C8B-B14F-4D97-AF65-F5344CB8AC3E}">
        <p14:creationId xmlns:p14="http://schemas.microsoft.com/office/powerpoint/2010/main" val="27932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994A6-4E65-42F2-8913-137B653FD4A1}"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661B0-B2EC-4569-B50A-229D7404C5FE}" type="slidenum">
              <a:rPr lang="en-US" smtClean="0"/>
              <a:t>‹#›</a:t>
            </a:fld>
            <a:endParaRPr lang="en-US"/>
          </a:p>
        </p:txBody>
      </p:sp>
    </p:spTree>
    <p:extLst>
      <p:ext uri="{BB962C8B-B14F-4D97-AF65-F5344CB8AC3E}">
        <p14:creationId xmlns:p14="http://schemas.microsoft.com/office/powerpoint/2010/main" val="149766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994A6-4E65-42F2-8913-137B653FD4A1}"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661B0-B2EC-4569-B50A-229D7404C5FE}" type="slidenum">
              <a:rPr lang="en-US" smtClean="0"/>
              <a:t>‹#›</a:t>
            </a:fld>
            <a:endParaRPr lang="en-US"/>
          </a:p>
        </p:txBody>
      </p:sp>
    </p:spTree>
    <p:extLst>
      <p:ext uri="{BB962C8B-B14F-4D97-AF65-F5344CB8AC3E}">
        <p14:creationId xmlns:p14="http://schemas.microsoft.com/office/powerpoint/2010/main" val="412234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994A6-4E65-42F2-8913-137B653FD4A1}" type="datetimeFigureOut">
              <a:rPr lang="en-US" smtClean="0"/>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661B0-B2EC-4569-B50A-229D7404C5FE}" type="slidenum">
              <a:rPr lang="en-US" smtClean="0"/>
              <a:t>‹#›</a:t>
            </a:fld>
            <a:endParaRPr lang="en-US"/>
          </a:p>
        </p:txBody>
      </p:sp>
    </p:spTree>
    <p:extLst>
      <p:ext uri="{BB962C8B-B14F-4D97-AF65-F5344CB8AC3E}">
        <p14:creationId xmlns:p14="http://schemas.microsoft.com/office/powerpoint/2010/main" val="165847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1994A6-4E65-42F2-8913-137B653FD4A1}" type="datetimeFigureOut">
              <a:rPr lang="en-US" smtClean="0"/>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661B0-B2EC-4569-B50A-229D7404C5FE}" type="slidenum">
              <a:rPr lang="en-US" smtClean="0"/>
              <a:t>‹#›</a:t>
            </a:fld>
            <a:endParaRPr lang="en-US"/>
          </a:p>
        </p:txBody>
      </p:sp>
    </p:spTree>
    <p:extLst>
      <p:ext uri="{BB962C8B-B14F-4D97-AF65-F5344CB8AC3E}">
        <p14:creationId xmlns:p14="http://schemas.microsoft.com/office/powerpoint/2010/main" val="299186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994A6-4E65-42F2-8913-137B653FD4A1}" type="datetimeFigureOut">
              <a:rPr lang="en-US" smtClean="0"/>
              <a:t>6/13/2014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0661B0-B2EC-4569-B50A-229D7404C5FE}" type="slidenum">
              <a:rPr lang="en-US" smtClean="0"/>
              <a:t>‹#›</a:t>
            </a:fld>
            <a:endParaRPr lang="en-US"/>
          </a:p>
        </p:txBody>
      </p:sp>
    </p:spTree>
    <p:extLst>
      <p:ext uri="{BB962C8B-B14F-4D97-AF65-F5344CB8AC3E}">
        <p14:creationId xmlns:p14="http://schemas.microsoft.com/office/powerpoint/2010/main" val="210342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994A6-4E65-42F2-8913-137B653FD4A1}" type="datetimeFigureOut">
              <a:rPr lang="en-US" smtClean="0"/>
              <a:t>6/13/2014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0661B0-B2EC-4569-B50A-229D7404C5FE}" type="slidenum">
              <a:rPr lang="en-US" smtClean="0"/>
              <a:t>‹#›</a:t>
            </a:fld>
            <a:endParaRPr lang="en-US"/>
          </a:p>
        </p:txBody>
      </p:sp>
    </p:spTree>
    <p:extLst>
      <p:ext uri="{BB962C8B-B14F-4D97-AF65-F5344CB8AC3E}">
        <p14:creationId xmlns:p14="http://schemas.microsoft.com/office/powerpoint/2010/main" val="119729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994A6-4E65-42F2-8913-137B653FD4A1}" type="datetimeFigureOut">
              <a:rPr lang="en-US" smtClean="0"/>
              <a:t>6/13/2014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0661B0-B2EC-4569-B50A-229D7404C5FE}" type="slidenum">
              <a:rPr lang="en-US" smtClean="0"/>
              <a:t>‹#›</a:t>
            </a:fld>
            <a:endParaRPr lang="en-US"/>
          </a:p>
        </p:txBody>
      </p:sp>
    </p:spTree>
    <p:extLst>
      <p:ext uri="{BB962C8B-B14F-4D97-AF65-F5344CB8AC3E}">
        <p14:creationId xmlns:p14="http://schemas.microsoft.com/office/powerpoint/2010/main" val="125699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994A6-4E65-42F2-8913-137B653FD4A1}" type="datetimeFigureOut">
              <a:rPr lang="en-US" smtClean="0"/>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661B0-B2EC-4569-B50A-229D7404C5FE}" type="slidenum">
              <a:rPr lang="en-US" smtClean="0"/>
              <a:t>‹#›</a:t>
            </a:fld>
            <a:endParaRPr lang="en-US"/>
          </a:p>
        </p:txBody>
      </p:sp>
    </p:spTree>
    <p:extLst>
      <p:ext uri="{BB962C8B-B14F-4D97-AF65-F5344CB8AC3E}">
        <p14:creationId xmlns:p14="http://schemas.microsoft.com/office/powerpoint/2010/main" val="1580090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994A6-4E65-42F2-8913-137B653FD4A1}" type="datetimeFigureOut">
              <a:rPr lang="en-US" smtClean="0"/>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661B0-B2EC-4569-B50A-229D7404C5FE}" type="slidenum">
              <a:rPr lang="en-US" smtClean="0"/>
              <a:t>‹#›</a:t>
            </a:fld>
            <a:endParaRPr lang="en-US"/>
          </a:p>
        </p:txBody>
      </p:sp>
    </p:spTree>
    <p:extLst>
      <p:ext uri="{BB962C8B-B14F-4D97-AF65-F5344CB8AC3E}">
        <p14:creationId xmlns:p14="http://schemas.microsoft.com/office/powerpoint/2010/main" val="4095706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994A6-4E65-42F2-8913-137B653FD4A1}" type="datetimeFigureOut">
              <a:rPr lang="en-US" smtClean="0"/>
              <a:t>6/13/2014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661B0-B2EC-4569-B50A-229D7404C5FE}" type="slidenum">
              <a:rPr lang="en-US" smtClean="0"/>
              <a:t>‹#›</a:t>
            </a:fld>
            <a:endParaRPr lang="en-US"/>
          </a:p>
        </p:txBody>
      </p:sp>
    </p:spTree>
    <p:extLst>
      <p:ext uri="{BB962C8B-B14F-4D97-AF65-F5344CB8AC3E}">
        <p14:creationId xmlns:p14="http://schemas.microsoft.com/office/powerpoint/2010/main" val="1371892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381000"/>
            <a:ext cx="8610600" cy="3231654"/>
          </a:xfrm>
          <a:prstGeom prst="rect">
            <a:avLst/>
          </a:prstGeom>
        </p:spPr>
        <p:txBody>
          <a:bodyPr wrap="square">
            <a:spAutoFit/>
          </a:bodyPr>
          <a:lstStyle/>
          <a:p>
            <a:pPr algn="just"/>
            <a:r>
              <a:rPr lang="en-US" sz="1200" b="1" dirty="0" err="1" smtClean="0">
                <a:solidFill>
                  <a:schemeClr val="tx2">
                    <a:lumMod val="60000"/>
                    <a:lumOff val="40000"/>
                  </a:schemeClr>
                </a:solidFill>
              </a:rPr>
              <a:t>RC_a</a:t>
            </a:r>
            <a:r>
              <a:rPr lang="en-US" sz="1200" b="1" dirty="0">
                <a:solidFill>
                  <a:schemeClr val="tx2">
                    <a:lumMod val="60000"/>
                    <a:lumOff val="40000"/>
                  </a:schemeClr>
                </a:solidFill>
              </a:rPr>
              <a:t>) further comments on transient kinetics - please include a summary of burst phase. Also, use of HPLC analysis in this context</a:t>
            </a:r>
            <a:r>
              <a:rPr lang="en-US" sz="1200" b="1" dirty="0" smtClean="0">
                <a:solidFill>
                  <a:schemeClr val="tx2">
                    <a:lumMod val="60000"/>
                    <a:lumOff val="40000"/>
                  </a:schemeClr>
                </a:solidFill>
              </a:rPr>
              <a:t>.</a:t>
            </a:r>
          </a:p>
          <a:p>
            <a:pPr algn="just"/>
            <a:r>
              <a:rPr lang="en-US" sz="1200" dirty="0">
                <a:solidFill>
                  <a:schemeClr val="tx2">
                    <a:lumMod val="60000"/>
                    <a:lumOff val="40000"/>
                  </a:schemeClr>
                </a:solidFill>
              </a:rPr>
              <a:t/>
            </a:r>
            <a:br>
              <a:rPr lang="en-US" sz="1200" dirty="0">
                <a:solidFill>
                  <a:schemeClr val="tx2">
                    <a:lumMod val="60000"/>
                    <a:lumOff val="40000"/>
                  </a:schemeClr>
                </a:solidFill>
              </a:rPr>
            </a:br>
            <a:r>
              <a:rPr lang="en-US" sz="1200" dirty="0" smtClean="0"/>
              <a:t>XG</a:t>
            </a:r>
            <a:r>
              <a:rPr lang="en-US" sz="1200" dirty="0"/>
              <a:t>: In the first moment after an enzyme is mixed with substrate, no product has been formed and no intermediates exist. The study of the next few milliseconds of the reaction is called pre-steady-state kinetics. Pre-steady-state kinetics is therefore concerned with the  formation and consumption of enzyme–substrate intermediates (such as ES or E*) until their steady-state concentrations are reached. reached. This rapid burst phase of the reaction measures a single turnover of the enzyme. </a:t>
            </a:r>
            <a:endParaRPr lang="en-US" sz="1200" dirty="0"/>
          </a:p>
          <a:p>
            <a:r>
              <a:rPr lang="en-US" sz="1200" dirty="0"/>
              <a:t> </a:t>
            </a:r>
          </a:p>
          <a:p>
            <a:pPr algn="just"/>
            <a:r>
              <a:rPr lang="en-US" sz="1200" dirty="0"/>
              <a:t>Since </a:t>
            </a:r>
            <a:r>
              <a:rPr lang="en-US" sz="1200" i="1" dirty="0" err="1"/>
              <a:t>K</a:t>
            </a:r>
            <a:r>
              <a:rPr lang="en-US" sz="1200" baseline="-25000" dirty="0" err="1"/>
              <a:t>cat</a:t>
            </a:r>
            <a:r>
              <a:rPr lang="en-US" sz="1200" dirty="0"/>
              <a:t> values lie in the range 1 to 10</a:t>
            </a:r>
            <a:r>
              <a:rPr lang="en-US" sz="1200" baseline="30000" dirty="0"/>
              <a:t>7</a:t>
            </a:r>
            <a:r>
              <a:rPr lang="en-US" sz="1200" dirty="0"/>
              <a:t> s</a:t>
            </a:r>
            <a:r>
              <a:rPr lang="en-US" sz="1200" baseline="30000" dirty="0"/>
              <a:t>-1</a:t>
            </a:r>
            <a:r>
              <a:rPr lang="en-US" sz="1200" dirty="0"/>
              <a:t>, people must be able to make measurements in the time range 10</a:t>
            </a:r>
            <a:r>
              <a:rPr lang="en-US" sz="1200" baseline="30000" dirty="0"/>
              <a:t>-7</a:t>
            </a:r>
            <a:r>
              <a:rPr lang="en-US" sz="1200" dirty="0"/>
              <a:t> to 1 s if we are to observed processes that are faster than turnover. All of these time frames are beyond the capacity of a human to initiate and subsequently observe. Observations in these time frames rely on machinery that have fast automated initiation and data collection methods.</a:t>
            </a:r>
          </a:p>
          <a:p>
            <a:r>
              <a:rPr lang="en-US" sz="1200" dirty="0"/>
              <a:t> </a:t>
            </a:r>
          </a:p>
          <a:p>
            <a:pPr algn="just"/>
            <a:r>
              <a:rPr lang="en-US" sz="1200" dirty="0"/>
              <a:t>Many measurable changing physical phenomena can be measured for the study of pre-steady state kinetics, such as heat, infrared absorption, nuclear resonance etc., most require prolonged acquisition time which severely limits there utility in rapid methods. Rapid Mixing Methods, Continuous flow spectrophotometry, Stopped-Flow Spectrophotometry, and Rapid Quench-Flow are the accessible pre-steady state techniques in recent years. And rapid quench is possibly the only method currently available that allows other physical properties of intermediates to be measured</a:t>
            </a:r>
            <a:r>
              <a:rPr lang="en-US" sz="1200" dirty="0" smtClean="0"/>
              <a:t>.</a:t>
            </a:r>
            <a:endParaRPr lang="en-US" sz="1200" dirty="0"/>
          </a:p>
        </p:txBody>
      </p:sp>
      <p:sp>
        <p:nvSpPr>
          <p:cNvPr id="3" name="Rectangle 2"/>
          <p:cNvSpPr/>
          <p:nvPr/>
        </p:nvSpPr>
        <p:spPr>
          <a:xfrm>
            <a:off x="228600" y="3657600"/>
            <a:ext cx="5148943" cy="2677656"/>
          </a:xfrm>
          <a:prstGeom prst="rect">
            <a:avLst/>
          </a:prstGeom>
        </p:spPr>
        <p:txBody>
          <a:bodyPr wrap="square">
            <a:spAutoFit/>
          </a:bodyPr>
          <a:lstStyle/>
          <a:p>
            <a:pPr algn="just"/>
            <a:r>
              <a:rPr lang="en-US" sz="1200" dirty="0"/>
              <a:t>The growing interest in the silent information regulator 2 (Sir2 or </a:t>
            </a:r>
            <a:r>
              <a:rPr lang="en-US" sz="1200" dirty="0" err="1"/>
              <a:t>sirtuin</a:t>
            </a:r>
            <a:r>
              <a:rPr lang="en-US" sz="1200" dirty="0"/>
              <a:t>) family of proteins lies in their involvement in a rapidly expanding list of cellular processes including gene silencing, cell cycle regulation, fatty acid metabolism, apoptosis, and lifespan extension. In addition, </a:t>
            </a:r>
            <a:r>
              <a:rPr lang="en-US" sz="1200" dirty="0" err="1"/>
              <a:t>sirtuins</a:t>
            </a:r>
            <a:r>
              <a:rPr lang="en-US" sz="1200" dirty="0"/>
              <a:t> are associated with pathways that oppose age-associated diseases including obesity, type-II diabetes, and neurodegenerative disorders such as </a:t>
            </a:r>
            <a:r>
              <a:rPr lang="en-US" sz="1200" dirty="0" err="1"/>
              <a:t>alzheimer’s</a:t>
            </a:r>
            <a:r>
              <a:rPr lang="en-US" sz="1200" dirty="0"/>
              <a:t> and Parkinson’s disease. Conserved among all forms of life with five homologs in yeast (ySir2 and HST 1-4) and seven in humans (SIRT1-7), most </a:t>
            </a:r>
            <a:r>
              <a:rPr lang="en-US" sz="1200" dirty="0" err="1"/>
              <a:t>sirtuins</a:t>
            </a:r>
            <a:r>
              <a:rPr lang="en-US" sz="1200" dirty="0"/>
              <a:t> display NAD</a:t>
            </a:r>
            <a:r>
              <a:rPr lang="en-US" sz="1200" baseline="30000" dirty="0"/>
              <a:t>+</a:t>
            </a:r>
            <a:r>
              <a:rPr lang="en-US" sz="1200" dirty="0"/>
              <a:t>-dependent protein </a:t>
            </a:r>
            <a:r>
              <a:rPr lang="en-US" sz="1200" dirty="0" err="1"/>
              <a:t>deacetylase</a:t>
            </a:r>
            <a:r>
              <a:rPr lang="en-US" sz="1200" dirty="0"/>
              <a:t> activity</a:t>
            </a:r>
            <a:r>
              <a:rPr lang="en-US" sz="1200" dirty="0" smtClean="0"/>
              <a:t>.</a:t>
            </a:r>
          </a:p>
          <a:p>
            <a:pPr algn="just"/>
            <a:endParaRPr lang="en-US" sz="1200" dirty="0"/>
          </a:p>
          <a:p>
            <a:pPr algn="just"/>
            <a:r>
              <a:rPr lang="en-US" sz="1200" dirty="0"/>
              <a:t>The majority of Sir2 homologs are protein </a:t>
            </a:r>
            <a:r>
              <a:rPr lang="en-US" sz="1200" dirty="0" err="1"/>
              <a:t>deacetylases</a:t>
            </a:r>
            <a:r>
              <a:rPr lang="en-US" sz="1200" dirty="0"/>
              <a:t> catalyzing the conversion of NAD</a:t>
            </a:r>
            <a:r>
              <a:rPr lang="en-US" sz="1200" baseline="30000" dirty="0"/>
              <a:t>+</a:t>
            </a:r>
            <a:r>
              <a:rPr lang="en-US" sz="1200" dirty="0"/>
              <a:t> and an acetylated-lysine residue to </a:t>
            </a:r>
            <a:r>
              <a:rPr lang="en-US" sz="1200" dirty="0" err="1"/>
              <a:t>nicotinamide</a:t>
            </a:r>
            <a:r>
              <a:rPr lang="en-US" sz="1200" dirty="0"/>
              <a:t>, the corresponding </a:t>
            </a:r>
            <a:r>
              <a:rPr lang="en-US" sz="1200" dirty="0" err="1"/>
              <a:t>deacetylated</a:t>
            </a:r>
            <a:r>
              <a:rPr lang="en-US" sz="1200" dirty="0"/>
              <a:t>-lysine residue, and </a:t>
            </a:r>
            <a:r>
              <a:rPr lang="en-US" sz="1200" dirty="0" err="1"/>
              <a:t>OAADPr</a:t>
            </a:r>
            <a:r>
              <a:rPr lang="en-US" sz="1200" dirty="0"/>
              <a:t> (Scheme 1).</a:t>
            </a:r>
          </a:p>
          <a:p>
            <a:pPr algn="just"/>
            <a:endParaRPr lang="en-US" sz="1200" dirty="0"/>
          </a:p>
        </p:txBody>
      </p:sp>
      <p:pic>
        <p:nvPicPr>
          <p:cNvPr id="7" name="Picture 6"/>
          <p:cNvPicPr/>
          <p:nvPr/>
        </p:nvPicPr>
        <p:blipFill>
          <a:blip r:embed="rId2"/>
          <a:stretch>
            <a:fillRect/>
          </a:stretch>
        </p:blipFill>
        <p:spPr>
          <a:xfrm>
            <a:off x="5410200" y="3352800"/>
            <a:ext cx="3117850" cy="3027547"/>
          </a:xfrm>
          <a:prstGeom prst="rect">
            <a:avLst/>
          </a:prstGeom>
        </p:spPr>
      </p:pic>
      <p:sp>
        <p:nvSpPr>
          <p:cNvPr id="4" name="Rectangle 3"/>
          <p:cNvSpPr/>
          <p:nvPr/>
        </p:nvSpPr>
        <p:spPr>
          <a:xfrm>
            <a:off x="5334000" y="6456547"/>
            <a:ext cx="3657600" cy="246221"/>
          </a:xfrm>
          <a:prstGeom prst="rect">
            <a:avLst/>
          </a:prstGeom>
        </p:spPr>
        <p:txBody>
          <a:bodyPr wrap="square">
            <a:spAutoFit/>
          </a:bodyPr>
          <a:lstStyle/>
          <a:p>
            <a:r>
              <a:rPr lang="en-US" sz="1000" b="1" dirty="0"/>
              <a:t>Scheme1. General reaction catalyzed by Sir2 protein </a:t>
            </a:r>
            <a:r>
              <a:rPr lang="en-US" sz="1000" b="1" dirty="0" err="1" smtClean="0"/>
              <a:t>deacetylase</a:t>
            </a:r>
            <a:r>
              <a:rPr lang="en-US" sz="1000" b="1" dirty="0" smtClean="0"/>
              <a:t>.</a:t>
            </a:r>
            <a:endParaRPr lang="en-US" sz="1000" dirty="0"/>
          </a:p>
        </p:txBody>
      </p:sp>
    </p:spTree>
    <p:extLst>
      <p:ext uri="{BB962C8B-B14F-4D97-AF65-F5344CB8AC3E}">
        <p14:creationId xmlns:p14="http://schemas.microsoft.com/office/powerpoint/2010/main" val="2457399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763000" cy="1015663"/>
          </a:xfrm>
          <a:prstGeom prst="rect">
            <a:avLst/>
          </a:prstGeom>
        </p:spPr>
        <p:txBody>
          <a:bodyPr wrap="square">
            <a:spAutoFit/>
          </a:bodyPr>
          <a:lstStyle/>
          <a:p>
            <a:pPr marL="119063" lvl="2" indent="-65088" algn="just"/>
            <a:r>
              <a:rPr lang="en-US" sz="1200" b="1" dirty="0" smtClean="0">
                <a:solidFill>
                  <a:srgbClr val="C00000"/>
                </a:solidFill>
              </a:rPr>
              <a:t>SIRT2</a:t>
            </a:r>
          </a:p>
          <a:p>
            <a:pPr marL="119063" lvl="2" indent="-65088" algn="just"/>
            <a:endParaRPr lang="en-US" sz="1200" b="1" dirty="0">
              <a:solidFill>
                <a:srgbClr val="C00000"/>
              </a:solidFill>
            </a:endParaRPr>
          </a:p>
          <a:p>
            <a:pPr marL="576263" lvl="3" indent="-228600" algn="just">
              <a:buFont typeface="Wingdings" pitchFamily="2" charset="2"/>
              <a:buChar char="ü"/>
            </a:pPr>
            <a:r>
              <a:rPr lang="en-US" sz="1200" dirty="0"/>
              <a:t>AK-7 (inhibitor) is </a:t>
            </a:r>
            <a:r>
              <a:rPr lang="en-US" sz="1200" dirty="0" err="1"/>
              <a:t>neuroprotective</a:t>
            </a:r>
            <a:r>
              <a:rPr lang="en-US" sz="1200" dirty="0"/>
              <a:t> in HD mouse models</a:t>
            </a:r>
          </a:p>
          <a:p>
            <a:pPr marL="576263" lvl="3" indent="-228600" algn="just">
              <a:buFont typeface="Wingdings" pitchFamily="2" charset="2"/>
              <a:buChar char="ü"/>
            </a:pPr>
            <a:r>
              <a:rPr lang="en-US" sz="1200" dirty="0"/>
              <a:t>Genetic inhibition of SIRT2 rescued α-</a:t>
            </a:r>
            <a:r>
              <a:rPr lang="en-US" sz="1200" dirty="0" err="1"/>
              <a:t>synuclein</a:t>
            </a:r>
            <a:r>
              <a:rPr lang="en-US" sz="1200" dirty="0"/>
              <a:t> toxicity, modified inclusion morphology and protected dopaminergic cell death in cellular and fly models of PD</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7162800" cy="500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275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4225"/>
            <a:ext cx="7579179" cy="62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76200"/>
            <a:ext cx="7467600" cy="307777"/>
          </a:xfrm>
          <a:prstGeom prst="rect">
            <a:avLst/>
          </a:prstGeom>
        </p:spPr>
        <p:txBody>
          <a:bodyPr wrap="square">
            <a:spAutoFit/>
          </a:bodyPr>
          <a:lstStyle/>
          <a:p>
            <a:r>
              <a:rPr lang="en-US" sz="1400" b="1" dirty="0">
                <a:solidFill>
                  <a:srgbClr val="C00000"/>
                </a:solidFill>
              </a:rPr>
              <a:t>Summary of major clinical trials with mitochondrial target therapeutic agents in PD and HD</a:t>
            </a:r>
            <a:endParaRPr lang="en-US" sz="1400" b="1" dirty="0">
              <a:solidFill>
                <a:srgbClr val="C00000"/>
              </a:solidFill>
            </a:endParaRPr>
          </a:p>
        </p:txBody>
      </p:sp>
    </p:spTree>
    <p:extLst>
      <p:ext uri="{BB962C8B-B14F-4D97-AF65-F5344CB8AC3E}">
        <p14:creationId xmlns:p14="http://schemas.microsoft.com/office/powerpoint/2010/main" val="852708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1"/>
            <a:ext cx="6914424"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76200"/>
            <a:ext cx="2057400" cy="523220"/>
          </a:xfrm>
          <a:prstGeom prst="rect">
            <a:avLst/>
          </a:prstGeom>
        </p:spPr>
        <p:txBody>
          <a:bodyPr wrap="square">
            <a:spAutoFit/>
          </a:bodyPr>
          <a:lstStyle/>
          <a:p>
            <a:r>
              <a:rPr lang="en-US" sz="1400" b="1" dirty="0">
                <a:solidFill>
                  <a:srgbClr val="C00000"/>
                </a:solidFill>
              </a:rPr>
              <a:t>Summary of major clinical trials </a:t>
            </a:r>
            <a:r>
              <a:rPr lang="en-US" sz="1400" b="1" dirty="0" smtClean="0">
                <a:solidFill>
                  <a:srgbClr val="C00000"/>
                </a:solidFill>
              </a:rPr>
              <a:t> - Cont’d</a:t>
            </a:r>
            <a:endParaRPr lang="en-US" sz="1400" b="1" dirty="0">
              <a:solidFill>
                <a:srgbClr val="C00000"/>
              </a:solidFill>
            </a:endParaRPr>
          </a:p>
        </p:txBody>
      </p:sp>
    </p:spTree>
    <p:extLst>
      <p:ext uri="{BB962C8B-B14F-4D97-AF65-F5344CB8AC3E}">
        <p14:creationId xmlns:p14="http://schemas.microsoft.com/office/powerpoint/2010/main" val="1245967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305800" cy="2238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152400" y="106740"/>
            <a:ext cx="8763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Calibri" pitchFamily="34" charset="0"/>
                <a:cs typeface="Times New Roman" pitchFamily="18" charset="0"/>
              </a:rPr>
              <a:t>Previous studies have focused on the complete steady-state kinetic mechanism </a:t>
            </a:r>
            <a:endParaRPr kumimoji="0" lang="en-US" sz="1200" b="0" i="0" u="none" strike="noStrike" cap="none" normalizeH="0" baseline="0" dirty="0" smtClean="0">
              <a:ln>
                <a:noFill/>
              </a:ln>
              <a:solidFill>
                <a:schemeClr val="tx1"/>
              </a:solidFill>
              <a:effectLst/>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ea typeface="Times New Roman" pitchFamily="18" charset="0"/>
                <a:cs typeface="Arial" pitchFamily="34" charset="0"/>
              </a:rPr>
              <a:t>the inherent differences in catalytic efficiency and substrate preference among Sir2 enzymes (ySir2, yHST2, and SIRT2) for various histone peptides</a:t>
            </a:r>
            <a:endParaRPr kumimoji="0" lang="en-US" sz="1200" b="0" i="0" u="none" strike="noStrike" cap="none" normalizeH="0" baseline="0" dirty="0" smtClean="0">
              <a:ln>
                <a:noFill/>
              </a:ln>
              <a:solidFill>
                <a:schemeClr val="tx1"/>
              </a:solidFill>
              <a:effectLst/>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ea typeface="Times New Roman" pitchFamily="18" charset="0"/>
                <a:cs typeface="Arial" pitchFamily="34" charset="0"/>
              </a:rPr>
              <a:t>the overall kinetic mechanism</a:t>
            </a:r>
            <a:endParaRPr kumimoji="0" lang="en-US" sz="1200" b="0" i="0" u="none" strike="noStrike" cap="none" normalizeH="0" baseline="0" dirty="0" smtClean="0">
              <a:ln>
                <a:noFill/>
              </a:ln>
              <a:solidFill>
                <a:schemeClr val="tx1"/>
              </a:solidFill>
              <a:effectLst/>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ea typeface="Times New Roman" pitchFamily="18" charset="0"/>
                <a:cs typeface="Arial" pitchFamily="34" charset="0"/>
              </a:rPr>
              <a:t>Resolve the individual chemical steps of the Sir2 reaction.</a:t>
            </a:r>
            <a:endParaRPr kumimoji="0" lang="en-US"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Calibri" pitchFamily="34" charset="0"/>
                <a:cs typeface="Times New Roman" pitchFamily="18" charset="0"/>
              </a:rPr>
              <a:t>However, very few studies of pre-steady state kinetic of the Sir2 reaction have been reported. In 2004, it was reported that Sir2-like (HST2 and SIRT2) enzymes follow a sequential mechanism. </a:t>
            </a:r>
            <a:endParaRPr kumimoji="0" lang="en-US"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p:txBody>
      </p:sp>
      <p:sp>
        <p:nvSpPr>
          <p:cNvPr id="4" name="Rectangle 3"/>
          <p:cNvSpPr>
            <a:spLocks noChangeArrowheads="1"/>
          </p:cNvSpPr>
          <p:nvPr/>
        </p:nvSpPr>
        <p:spPr bwMode="auto">
          <a:xfrm>
            <a:off x="152400" y="3703290"/>
            <a:ext cx="87630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Calibri" pitchFamily="34" charset="0"/>
                <a:cs typeface="Times-Roman"/>
              </a:rPr>
              <a:t>Using rapid-quench analysis with HST2, the authors have provided the first direct kinetic evidence of multistep acetyl group transfer, with the kinetic resolution of an ADP-ribose-like intermediate. </a:t>
            </a:r>
            <a:endParaRPr kumimoji="0" lang="en-US" sz="1200" b="0" i="0" u="none" strike="noStrike" cap="none" normalizeH="0" baseline="0" dirty="0" smtClean="0">
              <a:ln>
                <a:noFill/>
              </a:ln>
              <a:solidFill>
                <a:schemeClr val="tx1"/>
              </a:solidFill>
              <a:effectLst/>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ea typeface="Calibri" pitchFamily="34" charset="0"/>
                <a:cs typeface="Times New Roman" pitchFamily="18" charset="0"/>
              </a:rPr>
              <a:t>Sir2-like enzymes (HST2 and SRIT2) follow a sequential mechanism, where binding of both NAD</a:t>
            </a:r>
            <a:r>
              <a:rPr kumimoji="0" lang="en-US" sz="1200" b="0" i="0" u="none" strike="noStrike" cap="none" normalizeH="0" baseline="30000" dirty="0" smtClean="0">
                <a:ln>
                  <a:noFill/>
                </a:ln>
                <a:solidFill>
                  <a:schemeClr val="tx1"/>
                </a:solidFill>
                <a:effectLst/>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and acetylated substrate forms a ternary complex that is required prior to any chemical step.</a:t>
            </a:r>
            <a:endParaRPr kumimoji="0" lang="en-US" sz="1200" b="0" i="0" u="none" strike="noStrike" cap="none" normalizeH="0" baseline="0" dirty="0" smtClean="0">
              <a:ln>
                <a:noFill/>
              </a:ln>
              <a:solidFill>
                <a:schemeClr val="tx1"/>
              </a:solidFill>
              <a:effectLst/>
              <a:cs typeface="Arial" pitchFamily="34" charset="0"/>
            </a:endParaRPr>
          </a:p>
          <a:p>
            <a:pPr marL="628650" marR="0" lvl="1" indent="-17145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ea typeface="Calibri" pitchFamily="34" charset="0"/>
                <a:cs typeface="Times New Roman" pitchFamily="18" charset="0"/>
              </a:rPr>
              <a:t>The competitive inhibition displayed by H3 against AcH3 suggests that H3 is the last product released and AcH3 is the first to bind.</a:t>
            </a:r>
            <a:endParaRPr kumimoji="0" lang="en-US" sz="1200" b="0" i="0" u="none" strike="noStrike" cap="none" normalizeH="0" baseline="0" dirty="0" smtClean="0">
              <a:ln>
                <a:noFill/>
              </a:ln>
              <a:solidFill>
                <a:schemeClr val="tx1"/>
              </a:solidFill>
              <a:effectLst/>
              <a:cs typeface="Arial" pitchFamily="34" charset="0"/>
            </a:endParaRPr>
          </a:p>
          <a:p>
            <a:pPr marL="628650" marR="0" lvl="1" indent="-17145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ea typeface="Calibri" pitchFamily="34" charset="0"/>
                <a:cs typeface="Times New Roman" pitchFamily="18" charset="0"/>
              </a:rPr>
              <a:t>AcH3 can bind to the enzyme but NAD</a:t>
            </a:r>
            <a:r>
              <a:rPr kumimoji="0" lang="en-US" sz="1200" b="0" i="0" u="none" strike="noStrike" cap="none" normalizeH="0" baseline="30000" dirty="0" smtClean="0">
                <a:ln>
                  <a:noFill/>
                </a:ln>
                <a:solidFill>
                  <a:schemeClr val="tx1"/>
                </a:solidFill>
                <a:effectLst/>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alone cannot, which indicated the idea that the acetylated substrate is the first to bind.</a:t>
            </a:r>
            <a:endParaRPr kumimoji="0" lang="en-US" sz="1200" b="0" i="0" u="none" strike="noStrike" cap="none" normalizeH="0" baseline="0" dirty="0" smtClean="0">
              <a:ln>
                <a:noFill/>
              </a:ln>
              <a:solidFill>
                <a:schemeClr val="tx1"/>
              </a:solidFill>
              <a:effectLst/>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ea typeface="Calibri" pitchFamily="34" charset="0"/>
                <a:cs typeface="Times New Roman" pitchFamily="18" charset="0"/>
              </a:rPr>
              <a:t>After formation of the ternary complex, NAM is cleaved at a rate of 7.3 s</a:t>
            </a:r>
            <a:r>
              <a:rPr kumimoji="0" lang="en-US" sz="1200" b="0" i="0" u="none" strike="noStrike" cap="none" normalizeH="0" baseline="30000" dirty="0" smtClean="0">
                <a:ln>
                  <a:noFill/>
                </a:ln>
                <a:solidFill>
                  <a:schemeClr val="tx1"/>
                </a:solidFill>
                <a:effectLst/>
                <a:ea typeface="Calibri" pitchFamily="34" charset="0"/>
                <a:cs typeface="Times New Roman" pitchFamily="18" charset="0"/>
              </a:rPr>
              <a:t>-1</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and subsequent formation of </a:t>
            </a:r>
            <a:r>
              <a:rPr kumimoji="0" lang="en-US" sz="1200" b="0" i="0" u="none" strike="noStrike" cap="none" normalizeH="0" baseline="0" dirty="0" err="1" smtClean="0">
                <a:ln>
                  <a:noFill/>
                </a:ln>
                <a:solidFill>
                  <a:schemeClr val="tx1"/>
                </a:solidFill>
                <a:effectLst/>
                <a:ea typeface="Calibri" pitchFamily="34" charset="0"/>
                <a:cs typeface="Times New Roman" pitchFamily="18" charset="0"/>
              </a:rPr>
              <a:t>OAAPr</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occurs at 1.3 s</a:t>
            </a:r>
            <a:r>
              <a:rPr kumimoji="0" lang="en-US" sz="1200" b="0" i="0" u="none" strike="noStrike" cap="none" normalizeH="0" baseline="30000" dirty="0" smtClean="0">
                <a:ln>
                  <a:noFill/>
                </a:ln>
                <a:solidFill>
                  <a:schemeClr val="tx1"/>
                </a:solidFill>
                <a:effectLst/>
                <a:ea typeface="Calibri" pitchFamily="34" charset="0"/>
                <a:cs typeface="Times New Roman" pitchFamily="18" charset="0"/>
              </a:rPr>
              <a:t>-1</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cs typeface="Arial" pitchFamily="34" charset="0"/>
            </a:endParaRPr>
          </a:p>
          <a:p>
            <a:pPr marL="628650" marR="0" lvl="1" indent="-17145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ea typeface="Calibri" pitchFamily="34" charset="0"/>
                <a:cs typeface="Times New Roman" pitchFamily="18" charset="0"/>
              </a:rPr>
              <a:t>NAM is the first product released by the enzyme, based on the ability of the sir2 enzymes to catalyze a [</a:t>
            </a:r>
            <a:r>
              <a:rPr kumimoji="0" lang="en-US" sz="1200" b="0" i="0" u="none" strike="noStrike" cap="none" normalizeH="0" baseline="30000" dirty="0" smtClean="0">
                <a:ln>
                  <a:noFill/>
                </a:ln>
                <a:solidFill>
                  <a:schemeClr val="tx1"/>
                </a:solidFill>
                <a:effectLst/>
                <a:ea typeface="Calibri" pitchFamily="34" charset="0"/>
                <a:cs typeface="Times New Roman" pitchFamily="18" charset="0"/>
              </a:rPr>
              <a:t>14</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C]</a:t>
            </a:r>
            <a:r>
              <a:rPr kumimoji="0" lang="en-US" sz="1200" b="0" i="0" u="none" strike="noStrike" cap="none" normalizeH="0" baseline="0" dirty="0" err="1" smtClean="0">
                <a:ln>
                  <a:noFill/>
                </a:ln>
                <a:solidFill>
                  <a:schemeClr val="tx1"/>
                </a:solidFill>
                <a:effectLst/>
                <a:ea typeface="Calibri" pitchFamily="34" charset="0"/>
                <a:cs typeface="Times New Roman" pitchFamily="18" charset="0"/>
              </a:rPr>
              <a:t>nicotinamide</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-NAD</a:t>
            </a:r>
            <a:r>
              <a:rPr kumimoji="0" lang="en-US" sz="1200" b="0" i="0" u="none" strike="noStrike" cap="none" normalizeH="0" baseline="30000" dirty="0" smtClean="0">
                <a:ln>
                  <a:noFill/>
                </a:ln>
                <a:solidFill>
                  <a:schemeClr val="tx1"/>
                </a:solidFill>
                <a:effectLst/>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exchange reaction in the absence of the other two products.</a:t>
            </a:r>
            <a:endParaRPr kumimoji="0" lang="en-US" sz="1200" b="0" i="0" u="none" strike="noStrike" cap="none" normalizeH="0" baseline="0" dirty="0" smtClean="0">
              <a:ln>
                <a:noFill/>
              </a:ln>
              <a:solidFill>
                <a:schemeClr val="tx1"/>
              </a:solidFill>
              <a:effectLst/>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ea typeface="Calibri" pitchFamily="34" charset="0"/>
                <a:cs typeface="Times New Roman" pitchFamily="18" charset="0"/>
              </a:rPr>
              <a:t>Both the enzyme-</a:t>
            </a:r>
            <a:r>
              <a:rPr kumimoji="0" lang="en-US" sz="1200" b="0" i="0" u="none" strike="noStrike" cap="none" normalizeH="0" baseline="0" dirty="0" err="1" smtClean="0">
                <a:ln>
                  <a:noFill/>
                </a:ln>
                <a:solidFill>
                  <a:schemeClr val="tx1"/>
                </a:solidFill>
                <a:effectLst/>
                <a:ea typeface="Calibri" pitchFamily="34" charset="0"/>
                <a:cs typeface="Times New Roman" pitchFamily="18" charset="0"/>
              </a:rPr>
              <a:t>OAADPr</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and enzyme-</a:t>
            </a:r>
            <a:r>
              <a:rPr kumimoji="0" lang="en-US" sz="1200" b="0" i="0" u="none" strike="noStrike" cap="none" normalizeH="0" baseline="0" dirty="0" err="1" smtClean="0">
                <a:ln>
                  <a:noFill/>
                </a:ln>
                <a:solidFill>
                  <a:schemeClr val="tx1"/>
                </a:solidFill>
                <a:effectLst/>
                <a:ea typeface="Calibri" pitchFamily="34" charset="0"/>
                <a:cs typeface="Times New Roman" pitchFamily="18" charset="0"/>
              </a:rPr>
              <a:t>deacetylated</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binary complex can form during the reaction, suggesting that there is randomness in the release of the </a:t>
            </a:r>
            <a:r>
              <a:rPr kumimoji="0" lang="en-US" sz="1200" b="0" i="0" u="none" strike="noStrike" cap="none" normalizeH="0" baseline="0" dirty="0" err="1" smtClean="0">
                <a:ln>
                  <a:noFill/>
                </a:ln>
                <a:solidFill>
                  <a:schemeClr val="tx1"/>
                </a:solidFill>
                <a:effectLst/>
                <a:ea typeface="Calibri" pitchFamily="34" charset="0"/>
                <a:cs typeface="Times New Roman" pitchFamily="18" charset="0"/>
              </a:rPr>
              <a:t>deacetylated</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product and </a:t>
            </a:r>
            <a:r>
              <a:rPr kumimoji="0" lang="en-US" sz="1200" b="0" i="0" u="none" strike="noStrike" cap="none" normalizeH="0" baseline="0" dirty="0" err="1" smtClean="0">
                <a:ln>
                  <a:noFill/>
                </a:ln>
                <a:solidFill>
                  <a:schemeClr val="tx1"/>
                </a:solidFill>
                <a:effectLst/>
                <a:ea typeface="Calibri" pitchFamily="34" charset="0"/>
                <a:cs typeface="Times New Roman" pitchFamily="18" charset="0"/>
              </a:rPr>
              <a:t>OAADPr</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a:t>
            </a:r>
            <a:endParaRPr kumimoji="0" lang="en-US" sz="1200" b="0" i="0" u="none" strike="noStrike" cap="none" normalizeH="0" baseline="0" dirty="0" smtClean="0">
              <a:ln>
                <a:noFill/>
              </a:ln>
              <a:solidFill>
                <a:schemeClr val="tx1"/>
              </a:solidFill>
              <a:effectLst/>
              <a:cs typeface="Arial" pitchFamily="34" charset="0"/>
            </a:endParaRPr>
          </a:p>
          <a:p>
            <a:pPr marL="576263" marR="0" lvl="1" indent="-119063"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200" b="0" i="0" u="none" strike="noStrike" cap="none" normalizeH="0" baseline="0" dirty="0" smtClean="0">
                <a:ln>
                  <a:noFill/>
                </a:ln>
                <a:solidFill>
                  <a:schemeClr val="tx1"/>
                </a:solidFill>
                <a:effectLst/>
                <a:ea typeface="Calibri" pitchFamily="34" charset="0"/>
                <a:cs typeface="Times New Roman" pitchFamily="18" charset="0"/>
              </a:rPr>
              <a:t>The noncompetitive inhibition of the </a:t>
            </a:r>
            <a:r>
              <a:rPr kumimoji="0" lang="en-US" sz="1200" b="0" i="0" u="none" strike="noStrike" cap="none" normalizeH="0" baseline="0" dirty="0" err="1" smtClean="0">
                <a:ln>
                  <a:noFill/>
                </a:ln>
                <a:solidFill>
                  <a:schemeClr val="tx1"/>
                </a:solidFill>
                <a:effectLst/>
                <a:ea typeface="Calibri" pitchFamily="34" charset="0"/>
                <a:cs typeface="Times New Roman" pitchFamily="18" charset="0"/>
              </a:rPr>
              <a:t>deacetylated</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product, histone H3 peptide, vs. NAD</a:t>
            </a:r>
            <a:r>
              <a:rPr kumimoji="0" lang="en-US" sz="1200" b="0" i="0" u="none" strike="noStrike" cap="none" normalizeH="0" baseline="30000" dirty="0" smtClean="0">
                <a:ln>
                  <a:noFill/>
                </a:ln>
                <a:solidFill>
                  <a:schemeClr val="tx1"/>
                </a:solidFill>
                <a:effectLst/>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suggests the existence of an enzyme-</a:t>
            </a:r>
            <a:r>
              <a:rPr kumimoji="0" lang="en-US" sz="1200" b="0" i="0" u="none" strike="noStrike" cap="none" normalizeH="0" baseline="0" dirty="0" err="1" smtClean="0">
                <a:ln>
                  <a:noFill/>
                </a:ln>
                <a:solidFill>
                  <a:schemeClr val="tx1"/>
                </a:solidFill>
                <a:effectLst/>
                <a:ea typeface="Calibri" pitchFamily="34" charset="0"/>
                <a:cs typeface="Times New Roman" pitchFamily="18" charset="0"/>
              </a:rPr>
              <a:t>OAADPr</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complex, where binding of H3 to this complex in addition to binding to the free enzyme would result in the observed noncompetitive inhibition.</a:t>
            </a:r>
            <a:endParaRPr kumimoji="0" lang="en-US" sz="1200" b="0" i="0" u="none" strike="noStrike" cap="none" normalizeH="0" baseline="0" dirty="0" smtClean="0">
              <a:ln>
                <a:noFill/>
              </a:ln>
              <a:solidFill>
                <a:schemeClr val="tx1"/>
              </a:solidFill>
              <a:effectLst/>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200" b="0" i="0" u="none" strike="noStrike" cap="none" normalizeH="0" baseline="0" dirty="0" smtClean="0">
                <a:ln>
                  <a:noFill/>
                </a:ln>
                <a:solidFill>
                  <a:schemeClr val="tx1"/>
                </a:solidFill>
                <a:effectLst/>
                <a:ea typeface="Calibri" pitchFamily="34" charset="0"/>
                <a:cs typeface="Times New Roman" pitchFamily="18" charset="0"/>
              </a:rPr>
              <a:t>ADP-ribose, </a:t>
            </a:r>
            <a:r>
              <a:rPr kumimoji="0" lang="en-US" sz="1200" b="0" i="0" u="none" strike="noStrike" cap="none" normalizeH="0" baseline="0" dirty="0" err="1" smtClean="0">
                <a:ln>
                  <a:noFill/>
                </a:ln>
                <a:solidFill>
                  <a:schemeClr val="tx1"/>
                </a:solidFill>
                <a:effectLst/>
                <a:ea typeface="Calibri" pitchFamily="34" charset="0"/>
                <a:cs typeface="Times New Roman" pitchFamily="18" charset="0"/>
              </a:rPr>
              <a:t>carba</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-NAD</a:t>
            </a:r>
            <a:r>
              <a:rPr kumimoji="0" lang="en-US" sz="1200" b="0" i="0" u="none" strike="noStrike" cap="none" normalizeH="0" baseline="30000" dirty="0" smtClean="0">
                <a:ln>
                  <a:noFill/>
                </a:ln>
                <a:solidFill>
                  <a:schemeClr val="tx1"/>
                </a:solidFill>
                <a:effectLst/>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as dead-end inhibitors, can bind to an enzyme-</a:t>
            </a:r>
            <a:r>
              <a:rPr kumimoji="0" lang="en-US" sz="1200" b="0" i="0" u="none" strike="noStrike" cap="none" normalizeH="0" baseline="0" dirty="0" err="1" smtClean="0">
                <a:ln>
                  <a:noFill/>
                </a:ln>
                <a:solidFill>
                  <a:schemeClr val="tx1"/>
                </a:solidFill>
                <a:effectLst/>
                <a:ea typeface="Calibri" pitchFamily="34" charset="0"/>
                <a:cs typeface="Times New Roman" pitchFamily="18" charset="0"/>
              </a:rPr>
              <a:t>deacetylated</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product complex.</a:t>
            </a:r>
            <a:endParaRPr kumimoji="0" lang="en-US"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960431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228600" y="378901"/>
                <a:ext cx="8534400" cy="2684517"/>
              </a:xfrm>
              <a:prstGeom prst="rect">
                <a:avLst/>
              </a:prstGeom>
            </p:spPr>
            <p:txBody>
              <a:bodyPr wrap="square">
                <a:spAutoFit/>
              </a:bodyPr>
              <a:lstStyle/>
              <a:p>
                <a:pPr algn="just"/>
                <a:r>
                  <a:rPr lang="en-US" sz="1200" b="1" u="sng" dirty="0"/>
                  <a:t>To determine the rates of </a:t>
                </a:r>
                <a:r>
                  <a:rPr lang="en-US" sz="1200" b="1" u="sng" dirty="0" err="1"/>
                  <a:t>nicotinamide</a:t>
                </a:r>
                <a:r>
                  <a:rPr lang="en-US" sz="1200" b="1" u="sng" dirty="0"/>
                  <a:t> and </a:t>
                </a:r>
                <a:r>
                  <a:rPr lang="en-US" sz="1200" b="1" u="sng" dirty="0" err="1"/>
                  <a:t>OAADPr</a:t>
                </a:r>
                <a:r>
                  <a:rPr lang="en-US" sz="1200" b="1" u="sng" dirty="0"/>
                  <a:t> formation</a:t>
                </a:r>
                <a:r>
                  <a:rPr lang="en-US" sz="1200" dirty="0"/>
                  <a:t> were determined under single-turnover conditions using a Rapid-Quench device. </a:t>
                </a:r>
              </a:p>
              <a:p>
                <a:pPr marL="171450" lvl="0" indent="-171450" algn="just">
                  <a:buFont typeface="Wingdings" pitchFamily="2" charset="2"/>
                  <a:buChar char="ü"/>
                </a:pPr>
                <a:r>
                  <a:rPr lang="en-US" sz="1200" dirty="0"/>
                  <a:t>Rate of NAM formation: [</a:t>
                </a:r>
                <a:r>
                  <a:rPr lang="en-US" sz="1200" baseline="30000" dirty="0"/>
                  <a:t>14</a:t>
                </a:r>
                <a:r>
                  <a:rPr lang="en-US" sz="1200" dirty="0"/>
                  <a:t>C]NAD</a:t>
                </a:r>
                <a:r>
                  <a:rPr lang="en-US" sz="1200" baseline="30000" dirty="0"/>
                  <a:t>+</a:t>
                </a:r>
                <a:r>
                  <a:rPr lang="en-US" sz="1200" dirty="0"/>
                  <a:t> was used as a substrate, and the formation of the [</a:t>
                </a:r>
                <a:r>
                  <a:rPr lang="en-US" sz="1200" baseline="30000" dirty="0"/>
                  <a:t>14</a:t>
                </a:r>
                <a:r>
                  <a:rPr lang="en-US" sz="1200" dirty="0"/>
                  <a:t>C]-NAM was monitored between 10.3 - 8000 </a:t>
                </a:r>
                <a:r>
                  <a:rPr lang="en-US" sz="1200" dirty="0" err="1"/>
                  <a:t>ms.</a:t>
                </a:r>
                <a:r>
                  <a:rPr lang="en-US" sz="1200" dirty="0"/>
                  <a:t> Then concentration of NAM was determined by calculating the percentage of total radioactivity in the NAM fraction and the initial [</a:t>
                </a:r>
                <a:r>
                  <a:rPr lang="en-US" sz="1200" baseline="30000" dirty="0"/>
                  <a:t>14</a:t>
                </a:r>
                <a:r>
                  <a:rPr lang="en-US" sz="1200" dirty="0"/>
                  <a:t>C]NAD</a:t>
                </a:r>
                <a:r>
                  <a:rPr lang="en-US" sz="1200" baseline="30000" dirty="0"/>
                  <a:t>+</a:t>
                </a:r>
                <a:r>
                  <a:rPr lang="en-US" sz="1200" dirty="0"/>
                  <a:t> concentration.</a:t>
                </a:r>
              </a:p>
              <a:p>
                <a:pPr marL="171450" lvl="0" indent="-171450" algn="just">
                  <a:buFont typeface="Wingdings" pitchFamily="2" charset="2"/>
                  <a:buChar char="ü"/>
                </a:pPr>
                <a:r>
                  <a:rPr lang="en-US" sz="1200" dirty="0"/>
                  <a:t>Rate of </a:t>
                </a:r>
                <a:r>
                  <a:rPr lang="en-US" sz="1200" dirty="0" err="1"/>
                  <a:t>OAADPr</a:t>
                </a:r>
                <a:r>
                  <a:rPr lang="en-US" sz="1200" dirty="0"/>
                  <a:t> formation: [</a:t>
                </a:r>
                <a:r>
                  <a:rPr lang="en-US" sz="1200" baseline="30000" dirty="0"/>
                  <a:t>3</a:t>
                </a:r>
                <a:r>
                  <a:rPr lang="en-US" sz="1200" dirty="0"/>
                  <a:t>H]AcH3 was used as a substrate and the reactions were carried out between 60 and 1500 </a:t>
                </a:r>
                <a:r>
                  <a:rPr lang="en-US" sz="1200" dirty="0" err="1"/>
                  <a:t>ms.</a:t>
                </a:r>
                <a:r>
                  <a:rPr lang="en-US" sz="1200" dirty="0"/>
                  <a:t> The concentration of </a:t>
                </a:r>
                <a:r>
                  <a:rPr lang="en-US" sz="1200" dirty="0" err="1"/>
                  <a:t>OAADPr</a:t>
                </a:r>
                <a:r>
                  <a:rPr lang="en-US" sz="1200" dirty="0"/>
                  <a:t> was determined from the percentage of total radioactivity found in </a:t>
                </a:r>
                <a:r>
                  <a:rPr lang="en-US" sz="1200" dirty="0" err="1"/>
                  <a:t>OAADPr</a:t>
                </a:r>
                <a:r>
                  <a:rPr lang="en-US" sz="1200" dirty="0"/>
                  <a:t> and the initial [</a:t>
                </a:r>
                <a:r>
                  <a:rPr lang="en-US" sz="1200" baseline="30000" dirty="0"/>
                  <a:t>3</a:t>
                </a:r>
                <a:r>
                  <a:rPr lang="en-US" sz="1200" dirty="0"/>
                  <a:t>H]AcH3 concentration.</a:t>
                </a:r>
              </a:p>
              <a:p>
                <a:pPr marL="171450" lvl="0" indent="-171450" algn="just">
                  <a:buFont typeface="Wingdings" pitchFamily="2" charset="2"/>
                  <a:buChar char="ü"/>
                </a:pPr>
                <a:r>
                  <a:rPr lang="en-US" sz="1200" dirty="0"/>
                  <a:t>A syringe containing Hst2 and NAD</a:t>
                </a:r>
                <a:r>
                  <a:rPr lang="en-US" sz="1200" baseline="30000" dirty="0"/>
                  <a:t>+</a:t>
                </a:r>
                <a:r>
                  <a:rPr lang="en-US" sz="1200" dirty="0"/>
                  <a:t> was rapidly mixed with another syringe containing the acetyl-lysine peptide analogs. Both syringes contained </a:t>
                </a:r>
                <a:r>
                  <a:rPr lang="en-US" sz="1200" dirty="0" err="1"/>
                  <a:t>Tris</a:t>
                </a:r>
                <a:r>
                  <a:rPr lang="en-US" sz="1200" dirty="0"/>
                  <a:t> buffer and DTT. </a:t>
                </a:r>
              </a:p>
              <a:p>
                <a:pPr marL="171450" lvl="0" indent="-171450" algn="just">
                  <a:buFont typeface="Wingdings" pitchFamily="2" charset="2"/>
                  <a:buChar char="ü"/>
                </a:pPr>
                <a:r>
                  <a:rPr lang="en-US" sz="1200" dirty="0"/>
                  <a:t>Radioactivity of fractions collected via </a:t>
                </a:r>
                <a:r>
                  <a:rPr lang="en-US" sz="1200" b="1" dirty="0"/>
                  <a:t>reverse-phase HPLC </a:t>
                </a:r>
                <a:r>
                  <a:rPr lang="en-US" sz="1200" dirty="0"/>
                  <a:t>was determined by scintillation counting</a:t>
                </a:r>
              </a:p>
              <a:p>
                <a:pPr algn="just"/>
                <a:r>
                  <a:rPr lang="en-US" sz="1200" dirty="0"/>
                  <a:t>To obtain the rate constant (k), the plot of product concentration formed over time was fitted to a single-exponential equation (Eq. 1)</a:t>
                </a:r>
              </a:p>
              <a:p>
                <a:pPr algn="just"/>
                <a:r>
                  <a:rPr lang="en-US" sz="1200" dirty="0"/>
                  <a:t>                                                            </a:t>
                </a:r>
                <a14:m>
                  <m:oMath xmlns:m="http://schemas.openxmlformats.org/officeDocument/2006/math">
                    <m:r>
                      <a:rPr lang="en-US" sz="1200" i="1"/>
                      <m:t>𝑃</m:t>
                    </m:r>
                    <m:r>
                      <a:rPr lang="en-US" sz="1200" i="1"/>
                      <m:t>=</m:t>
                    </m:r>
                    <m:sSub>
                      <m:sSubPr>
                        <m:ctrlPr>
                          <a:rPr lang="en-US" sz="1200" i="1"/>
                        </m:ctrlPr>
                      </m:sSubPr>
                      <m:e>
                        <m:d>
                          <m:dPr>
                            <m:begChr m:val="["/>
                            <m:endChr m:val="]"/>
                            <m:ctrlPr>
                              <a:rPr lang="en-US" sz="1200" i="1"/>
                            </m:ctrlPr>
                          </m:dPr>
                          <m:e>
                            <m:r>
                              <a:rPr lang="en-US" sz="1200" i="1"/>
                              <m:t>𝑆</m:t>
                            </m:r>
                          </m:e>
                        </m:d>
                      </m:e>
                      <m:sub>
                        <m:r>
                          <a:rPr lang="en-US" sz="1200" i="1"/>
                          <m:t>0</m:t>
                        </m:r>
                      </m:sub>
                    </m:sSub>
                    <m:r>
                      <a:rPr lang="en-US" sz="1200" i="1"/>
                      <m:t>∙(1−</m:t>
                    </m:r>
                    <m:sSup>
                      <m:sSupPr>
                        <m:ctrlPr>
                          <a:rPr lang="en-US" sz="1200" i="1"/>
                        </m:ctrlPr>
                      </m:sSupPr>
                      <m:e>
                        <m:r>
                          <a:rPr lang="en-US" sz="1200" i="1"/>
                          <m:t>𝑒</m:t>
                        </m:r>
                      </m:e>
                      <m:sup>
                        <m:r>
                          <a:rPr lang="en-US" sz="1200" i="1"/>
                          <m:t>−</m:t>
                        </m:r>
                        <m:r>
                          <a:rPr lang="en-US" sz="1200" i="1"/>
                          <m:t>𝑘𝑡</m:t>
                        </m:r>
                      </m:sup>
                    </m:sSup>
                    <m:r>
                      <a:rPr lang="en-US" sz="1200" i="1"/>
                      <m:t>)</m:t>
                    </m:r>
                  </m:oMath>
                </a14:m>
                <a:r>
                  <a:rPr lang="en-US" sz="1200" dirty="0"/>
                  <a:t>                                                                              (1)</a:t>
                </a:r>
              </a:p>
              <a:p>
                <a:pPr algn="just"/>
                <a:r>
                  <a:rPr lang="en-US" sz="1200" dirty="0"/>
                  <a:t>Where </a:t>
                </a:r>
                <a:r>
                  <a:rPr lang="en-US" sz="1200" i="1" dirty="0"/>
                  <a:t>P</a:t>
                </a:r>
                <a:r>
                  <a:rPr lang="en-US" sz="1200" dirty="0"/>
                  <a:t> is the concentration of product formed, </a:t>
                </a:r>
                <a:r>
                  <a:rPr lang="en-US" sz="1200" i="1" dirty="0"/>
                  <a:t>[S]</a:t>
                </a:r>
                <a:r>
                  <a:rPr lang="en-US" sz="1200" i="1" baseline="-25000" dirty="0"/>
                  <a:t>0</a:t>
                </a:r>
                <a:r>
                  <a:rPr lang="en-US" sz="1200" dirty="0"/>
                  <a:t> is the initial concentration of the limiting substrate, and </a:t>
                </a:r>
                <a:r>
                  <a:rPr lang="en-US" sz="1200" i="1" dirty="0"/>
                  <a:t>t</a:t>
                </a:r>
                <a:r>
                  <a:rPr lang="en-US" sz="1200" dirty="0"/>
                  <a:t> is the reaction time.</a:t>
                </a:r>
              </a:p>
            </p:txBody>
          </p:sp>
        </mc:Choice>
        <mc:Fallback>
          <p:sp>
            <p:nvSpPr>
              <p:cNvPr id="4" name="Rectangle 3"/>
              <p:cNvSpPr>
                <a:spLocks noRot="1" noChangeAspect="1" noMove="1" noResize="1" noEditPoints="1" noAdjustHandles="1" noChangeArrowheads="1" noChangeShapeType="1" noTextEdit="1"/>
              </p:cNvSpPr>
              <p:nvPr/>
            </p:nvSpPr>
            <p:spPr>
              <a:xfrm>
                <a:off x="228600" y="378901"/>
                <a:ext cx="8534400" cy="2684517"/>
              </a:xfrm>
              <a:prstGeom prst="rect">
                <a:avLst/>
              </a:prstGeom>
              <a:blipFill rotWithShape="1">
                <a:blip r:embed="rId2"/>
                <a:stretch>
                  <a:fillRect l="-71" b="-907"/>
                </a:stretch>
              </a:blipFill>
            </p:spPr>
            <p:txBody>
              <a:bodyPr/>
              <a:lstStyle/>
              <a:p>
                <a:r>
                  <a:rPr lang="en-US">
                    <a:noFill/>
                  </a:rPr>
                  <a:t> </a:t>
                </a:r>
              </a:p>
            </p:txBody>
          </p:sp>
        </mc:Fallback>
      </mc:AlternateContent>
      <p:pic>
        <p:nvPicPr>
          <p:cNvPr id="7" name="Picture 6"/>
          <p:cNvPicPr/>
          <p:nvPr/>
        </p:nvPicPr>
        <p:blipFill>
          <a:blip r:embed="rId3"/>
          <a:stretch>
            <a:fillRect/>
          </a:stretch>
        </p:blipFill>
        <p:spPr>
          <a:xfrm>
            <a:off x="228600" y="3236523"/>
            <a:ext cx="3783330" cy="2686050"/>
          </a:xfrm>
          <a:prstGeom prst="rect">
            <a:avLst/>
          </a:prstGeom>
        </p:spPr>
      </p:pic>
      <p:sp>
        <p:nvSpPr>
          <p:cNvPr id="5" name="Rectangle 4"/>
          <p:cNvSpPr/>
          <p:nvPr/>
        </p:nvSpPr>
        <p:spPr>
          <a:xfrm>
            <a:off x="250371" y="5925979"/>
            <a:ext cx="4572000" cy="246221"/>
          </a:xfrm>
          <a:prstGeom prst="rect">
            <a:avLst/>
          </a:prstGeom>
        </p:spPr>
        <p:txBody>
          <a:bodyPr>
            <a:spAutoFit/>
          </a:bodyPr>
          <a:lstStyle/>
          <a:p>
            <a:r>
              <a:rPr lang="en-US" sz="1000" b="1" dirty="0"/>
              <a:t>Rates of </a:t>
            </a:r>
            <a:r>
              <a:rPr lang="en-US" sz="1000" b="1" dirty="0" err="1"/>
              <a:t>nicotinamide</a:t>
            </a:r>
            <a:r>
              <a:rPr lang="en-US" sz="1000" b="1" dirty="0"/>
              <a:t> (open square) and </a:t>
            </a:r>
            <a:r>
              <a:rPr lang="en-US" sz="1000" b="1" i="1" dirty="0"/>
              <a:t>O</a:t>
            </a:r>
            <a:r>
              <a:rPr lang="en-US" sz="1000" b="1" dirty="0"/>
              <a:t>AADPR formation (solid circle).</a:t>
            </a:r>
          </a:p>
        </p:txBody>
      </p:sp>
      <p:sp>
        <p:nvSpPr>
          <p:cNvPr id="6" name="Rectangle 5"/>
          <p:cNvSpPr/>
          <p:nvPr/>
        </p:nvSpPr>
        <p:spPr>
          <a:xfrm>
            <a:off x="4267200" y="3124200"/>
            <a:ext cx="4572000" cy="3046988"/>
          </a:xfrm>
          <a:prstGeom prst="rect">
            <a:avLst/>
          </a:prstGeom>
        </p:spPr>
        <p:txBody>
          <a:bodyPr>
            <a:spAutoFit/>
          </a:bodyPr>
          <a:lstStyle/>
          <a:p>
            <a:pPr algn="just"/>
            <a:r>
              <a:rPr lang="en-US" sz="1200" b="1" dirty="0"/>
              <a:t>Note:</a:t>
            </a:r>
            <a:r>
              <a:rPr lang="en-US" sz="1200" dirty="0"/>
              <a:t> After formation of the ternary complex, </a:t>
            </a:r>
            <a:r>
              <a:rPr lang="en-US" sz="1200" dirty="0" err="1"/>
              <a:t>nicotinamide</a:t>
            </a:r>
            <a:r>
              <a:rPr lang="en-US" sz="1200" dirty="0"/>
              <a:t> is cleaved at a rate of 7.3 s</a:t>
            </a:r>
            <a:r>
              <a:rPr lang="en-US" sz="1200" baseline="30000" dirty="0"/>
              <a:t>-1</a:t>
            </a:r>
            <a:r>
              <a:rPr lang="en-US" sz="1200" dirty="0"/>
              <a:t> and subsequent formation of </a:t>
            </a:r>
            <a:r>
              <a:rPr lang="en-US" sz="1200" i="1" dirty="0" err="1"/>
              <a:t>O</a:t>
            </a:r>
            <a:r>
              <a:rPr lang="en-US" sz="1200" dirty="0" err="1"/>
              <a:t>AADPr</a:t>
            </a:r>
            <a:r>
              <a:rPr lang="en-US" sz="1200" dirty="0"/>
              <a:t> occurs at 1.3 s</a:t>
            </a:r>
            <a:r>
              <a:rPr lang="en-US" sz="1200" baseline="30000" dirty="0"/>
              <a:t>-1</a:t>
            </a:r>
            <a:r>
              <a:rPr lang="en-US" sz="1200" dirty="0"/>
              <a:t>. The rate of </a:t>
            </a:r>
            <a:r>
              <a:rPr lang="en-US" sz="1200" dirty="0" err="1"/>
              <a:t>nicotinamide</a:t>
            </a:r>
            <a:r>
              <a:rPr lang="en-US" sz="1200" dirty="0"/>
              <a:t> formation does not fit perfectly to a single-exponential equation. The observed slowing of </a:t>
            </a:r>
            <a:r>
              <a:rPr lang="en-US" sz="1200" dirty="0" err="1"/>
              <a:t>nicotinamide</a:t>
            </a:r>
            <a:r>
              <a:rPr lang="en-US" sz="1200" dirty="0"/>
              <a:t> formation near the end of the reaction is explained by the fact that cleavage of the </a:t>
            </a:r>
            <a:r>
              <a:rPr lang="en-US" sz="1200" dirty="0" err="1"/>
              <a:t>nicotinamide</a:t>
            </a:r>
            <a:r>
              <a:rPr lang="en-US" sz="1200" dirty="0"/>
              <a:t> </a:t>
            </a:r>
            <a:r>
              <a:rPr lang="en-US" sz="1200" dirty="0" err="1"/>
              <a:t>ribosyl</a:t>
            </a:r>
            <a:r>
              <a:rPr lang="en-US" sz="1200" dirty="0"/>
              <a:t> bond is a highly reversible step. As </a:t>
            </a:r>
            <a:r>
              <a:rPr lang="en-US" sz="1200" dirty="0" err="1"/>
              <a:t>nicotinamide</a:t>
            </a:r>
            <a:r>
              <a:rPr lang="en-US" sz="1200" dirty="0"/>
              <a:t> accumulates, it can condense with an enzyme- ADP-ribose-like intermediate to re-form NAD</a:t>
            </a:r>
            <a:r>
              <a:rPr lang="en-US" sz="1200" baseline="30000" dirty="0"/>
              <a:t>+</a:t>
            </a:r>
            <a:r>
              <a:rPr lang="en-US" sz="1200" dirty="0"/>
              <a:t>, resulting in the progressive slowing of </a:t>
            </a:r>
            <a:r>
              <a:rPr lang="en-US" sz="1200" dirty="0" err="1"/>
              <a:t>nicotinamide</a:t>
            </a:r>
            <a:r>
              <a:rPr lang="en-US" sz="1200" dirty="0"/>
              <a:t> formation. This explanation was verified using </a:t>
            </a:r>
            <a:r>
              <a:rPr lang="en-US" sz="1200" b="1" dirty="0"/>
              <a:t>the kinetic simulation program</a:t>
            </a:r>
            <a:r>
              <a:rPr lang="en-US" sz="1200" dirty="0"/>
              <a:t> </a:t>
            </a:r>
            <a:r>
              <a:rPr lang="en-US" sz="1200" b="1" i="1" dirty="0" err="1"/>
              <a:t>Specfit</a:t>
            </a:r>
            <a:r>
              <a:rPr lang="en-US" sz="1200" b="1" dirty="0"/>
              <a:t>.</a:t>
            </a:r>
            <a:r>
              <a:rPr lang="en-US" sz="1200" dirty="0"/>
              <a:t> From this simulation analysis, the rate of </a:t>
            </a:r>
            <a:r>
              <a:rPr lang="en-US" sz="1200" dirty="0" err="1"/>
              <a:t>nicotinamide</a:t>
            </a:r>
            <a:r>
              <a:rPr lang="en-US" sz="1200" dirty="0"/>
              <a:t> formation must be relatively fast, with a rate of "10- 20 s</a:t>
            </a:r>
            <a:r>
              <a:rPr lang="en-US" sz="1200" baseline="30000" dirty="0"/>
              <a:t>-1</a:t>
            </a:r>
            <a:r>
              <a:rPr lang="en-US" sz="1200" dirty="0"/>
              <a:t>. The rate at which </a:t>
            </a:r>
            <a:r>
              <a:rPr lang="en-US" sz="1200" dirty="0" err="1"/>
              <a:t>nicotinamide</a:t>
            </a:r>
            <a:r>
              <a:rPr lang="en-US" sz="1200" dirty="0"/>
              <a:t> condenses with the enzyme-ADP-ribose-like intermediate must be comparable to the forward rate. Previously, this was shown to be "3 s</a:t>
            </a:r>
            <a:r>
              <a:rPr lang="en-US" sz="1200" baseline="30000" dirty="0"/>
              <a:t>-1</a:t>
            </a:r>
            <a:r>
              <a:rPr lang="en-US" sz="1200" dirty="0"/>
              <a:t>. Therefore, the trend in the data can be described by the efficient reversibility of this portion of the reaction.</a:t>
            </a:r>
            <a:endParaRPr lang="en-US" sz="1200" dirty="0"/>
          </a:p>
        </p:txBody>
      </p:sp>
    </p:spTree>
    <p:extLst>
      <p:ext uri="{BB962C8B-B14F-4D97-AF65-F5344CB8AC3E}">
        <p14:creationId xmlns:p14="http://schemas.microsoft.com/office/powerpoint/2010/main" val="2786894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458200" cy="6186309"/>
          </a:xfrm>
          <a:prstGeom prst="rect">
            <a:avLst/>
          </a:prstGeom>
        </p:spPr>
        <p:txBody>
          <a:bodyPr wrap="square">
            <a:spAutoFit/>
          </a:bodyPr>
          <a:lstStyle/>
          <a:p>
            <a:pPr algn="just"/>
            <a:r>
              <a:rPr lang="en-US" sz="1200" b="1" dirty="0"/>
              <a:t>References</a:t>
            </a:r>
            <a:endParaRPr lang="en-US" sz="1200" dirty="0"/>
          </a:p>
          <a:p>
            <a:pPr marL="282575" indent="-282575" algn="just">
              <a:buFont typeface="Wingdings" pitchFamily="2" charset="2"/>
              <a:buChar char="§"/>
            </a:pPr>
            <a:r>
              <a:rPr lang="en-US" sz="1200" dirty="0" err="1"/>
              <a:t>Rusche</a:t>
            </a:r>
            <a:r>
              <a:rPr lang="en-US" sz="1200" dirty="0"/>
              <a:t>, L. N., </a:t>
            </a:r>
            <a:r>
              <a:rPr lang="en-US" sz="1200" dirty="0" err="1"/>
              <a:t>Kirchmaier</a:t>
            </a:r>
            <a:r>
              <a:rPr lang="en-US" sz="1200" dirty="0"/>
              <a:t>, A. L., and </a:t>
            </a:r>
            <a:r>
              <a:rPr lang="en-US" sz="1200" dirty="0" err="1"/>
              <a:t>Rine</a:t>
            </a:r>
            <a:r>
              <a:rPr lang="en-US" sz="1200" dirty="0"/>
              <a:t>, J. (2003) The establishment, inheritance, and function of silenced chromatin in Saccharomyces </a:t>
            </a:r>
            <a:r>
              <a:rPr lang="en-US" sz="1200" dirty="0" err="1"/>
              <a:t>cerevisiae</a:t>
            </a:r>
            <a:r>
              <a:rPr lang="en-US" sz="1200" dirty="0"/>
              <a:t>. </a:t>
            </a:r>
            <a:r>
              <a:rPr lang="en-US" sz="1200" i="1" dirty="0" err="1"/>
              <a:t>Annu</a:t>
            </a:r>
            <a:r>
              <a:rPr lang="en-US" sz="1200" i="1" dirty="0"/>
              <a:t> Rev </a:t>
            </a:r>
            <a:r>
              <a:rPr lang="en-US" sz="1200" i="1" dirty="0" err="1"/>
              <a:t>Biochem</a:t>
            </a:r>
            <a:r>
              <a:rPr lang="en-US" sz="1200" i="1" dirty="0"/>
              <a:t> 72</a:t>
            </a:r>
            <a:r>
              <a:rPr lang="en-US" sz="1200" dirty="0"/>
              <a:t>, 481-516.</a:t>
            </a:r>
          </a:p>
          <a:p>
            <a:pPr marL="282575" indent="-282575" algn="just">
              <a:buFont typeface="Wingdings" pitchFamily="2" charset="2"/>
              <a:buChar char="§"/>
            </a:pPr>
            <a:r>
              <a:rPr lang="en-US" sz="1200" dirty="0"/>
              <a:t>Gasser, S. M., and </a:t>
            </a:r>
            <a:r>
              <a:rPr lang="en-US" sz="1200" dirty="0" err="1"/>
              <a:t>Cockell</a:t>
            </a:r>
            <a:r>
              <a:rPr lang="en-US" sz="1200" dirty="0"/>
              <a:t>, M. M. (2001) The molecular biology of the SIR proteins. </a:t>
            </a:r>
            <a:r>
              <a:rPr lang="en-US" sz="1200" i="1" dirty="0"/>
              <a:t>Gene 279</a:t>
            </a:r>
            <a:r>
              <a:rPr lang="en-US" sz="1200" dirty="0"/>
              <a:t>, 1-16.</a:t>
            </a:r>
          </a:p>
          <a:p>
            <a:pPr marL="282575" indent="-282575" algn="just">
              <a:buFont typeface="Wingdings" pitchFamily="2" charset="2"/>
              <a:buChar char="§"/>
            </a:pPr>
            <a:r>
              <a:rPr lang="en-US" sz="1200" dirty="0"/>
              <a:t>Dryden, S. C., </a:t>
            </a:r>
            <a:r>
              <a:rPr lang="en-US" sz="1200" dirty="0" err="1"/>
              <a:t>Nahhas</a:t>
            </a:r>
            <a:r>
              <a:rPr lang="en-US" sz="1200" dirty="0"/>
              <a:t>, F. A., Nowak, J. E., </a:t>
            </a:r>
            <a:r>
              <a:rPr lang="en-US" sz="1200" dirty="0" err="1"/>
              <a:t>Goustin</a:t>
            </a:r>
            <a:r>
              <a:rPr lang="en-US" sz="1200" dirty="0"/>
              <a:t>, A. S., and </a:t>
            </a:r>
            <a:r>
              <a:rPr lang="en-US" sz="1200" dirty="0" err="1"/>
              <a:t>Tainsky</a:t>
            </a:r>
            <a:r>
              <a:rPr lang="en-US" sz="1200" dirty="0"/>
              <a:t>, M. A. (2003) Role for human SIRT2 NAD-dependent </a:t>
            </a:r>
            <a:r>
              <a:rPr lang="en-US" sz="1200" dirty="0" err="1"/>
              <a:t>deacetylase</a:t>
            </a:r>
            <a:r>
              <a:rPr lang="en-US" sz="1200" dirty="0"/>
              <a:t> activity in control of mitotic exit in the cell cycle. </a:t>
            </a:r>
            <a:r>
              <a:rPr lang="en-US" sz="1200" i="1" dirty="0" err="1"/>
              <a:t>Mol</a:t>
            </a:r>
            <a:r>
              <a:rPr lang="en-US" sz="1200" i="1" dirty="0"/>
              <a:t> Cell </a:t>
            </a:r>
            <a:r>
              <a:rPr lang="en-US" sz="1200" i="1" dirty="0" err="1"/>
              <a:t>Biol</a:t>
            </a:r>
            <a:r>
              <a:rPr lang="en-US" sz="1200" i="1" dirty="0"/>
              <a:t> 23</a:t>
            </a:r>
            <a:r>
              <a:rPr lang="en-US" sz="1200" dirty="0"/>
              <a:t>, 3173-85.</a:t>
            </a:r>
          </a:p>
          <a:p>
            <a:pPr marL="282575" indent="-282575" algn="just">
              <a:buFont typeface="Wingdings" pitchFamily="2" charset="2"/>
              <a:buChar char="§"/>
            </a:pPr>
            <a:r>
              <a:rPr lang="en-US" sz="1200" dirty="0" err="1"/>
              <a:t>Starai</a:t>
            </a:r>
            <a:r>
              <a:rPr lang="en-US" sz="1200" dirty="0"/>
              <a:t>, V. J., </a:t>
            </a:r>
            <a:r>
              <a:rPr lang="en-US" sz="1200" dirty="0" err="1"/>
              <a:t>Celic</a:t>
            </a:r>
            <a:r>
              <a:rPr lang="en-US" sz="1200" dirty="0"/>
              <a:t>, I., Cole, R. N., </a:t>
            </a:r>
            <a:r>
              <a:rPr lang="en-US" sz="1200" dirty="0" err="1"/>
              <a:t>Boeke</a:t>
            </a:r>
            <a:r>
              <a:rPr lang="en-US" sz="1200" dirty="0"/>
              <a:t>, J. D., and Escalante-</a:t>
            </a:r>
            <a:r>
              <a:rPr lang="en-US" sz="1200" dirty="0" err="1"/>
              <a:t>Semerena</a:t>
            </a:r>
            <a:r>
              <a:rPr lang="en-US" sz="1200" dirty="0"/>
              <a:t>, J. C. (2002) Sir2-dependent activation of acetyl-CoA </a:t>
            </a:r>
            <a:r>
              <a:rPr lang="en-US" sz="1200" dirty="0" err="1"/>
              <a:t>synthetase</a:t>
            </a:r>
            <a:r>
              <a:rPr lang="en-US" sz="1200" dirty="0"/>
              <a:t> by </a:t>
            </a:r>
            <a:r>
              <a:rPr lang="en-US" sz="1200" dirty="0" err="1"/>
              <a:t>deacetylation</a:t>
            </a:r>
            <a:r>
              <a:rPr lang="en-US" sz="1200" dirty="0"/>
              <a:t> of active lysine. </a:t>
            </a:r>
            <a:r>
              <a:rPr lang="en-US" sz="1200" i="1" dirty="0"/>
              <a:t>Science 298</a:t>
            </a:r>
            <a:r>
              <a:rPr lang="en-US" sz="1200" dirty="0"/>
              <a:t>, 2390-2.</a:t>
            </a:r>
          </a:p>
          <a:p>
            <a:pPr marL="282575" indent="-282575" algn="just">
              <a:buFont typeface="Wingdings" pitchFamily="2" charset="2"/>
              <a:buChar char="§"/>
            </a:pPr>
            <a:r>
              <a:rPr lang="en-US" sz="1200" dirty="0" err="1"/>
              <a:t>Vaziri</a:t>
            </a:r>
            <a:r>
              <a:rPr lang="en-US" sz="1200" dirty="0"/>
              <a:t>, H., </a:t>
            </a:r>
            <a:r>
              <a:rPr lang="en-US" sz="1200" dirty="0" err="1"/>
              <a:t>Dessain</a:t>
            </a:r>
            <a:r>
              <a:rPr lang="en-US" sz="1200" dirty="0"/>
              <a:t>, S. K., Ng Eaton, E., Imai, S. I., Frye, R. A., </a:t>
            </a:r>
            <a:r>
              <a:rPr lang="en-US" sz="1200" dirty="0" err="1"/>
              <a:t>Pandita</a:t>
            </a:r>
            <a:r>
              <a:rPr lang="en-US" sz="1200" dirty="0"/>
              <a:t>, T. K., </a:t>
            </a:r>
            <a:r>
              <a:rPr lang="en-US" sz="1200" dirty="0" err="1"/>
              <a:t>Guarente</a:t>
            </a:r>
            <a:r>
              <a:rPr lang="en-US" sz="1200" dirty="0"/>
              <a:t>, L., and Weinberg, R. A. (2001) hSIR2(SIRT1) functions as an NAD-dependent p53 </a:t>
            </a:r>
            <a:r>
              <a:rPr lang="en-US" sz="1200" dirty="0" err="1"/>
              <a:t>deacetylase</a:t>
            </a:r>
            <a:r>
              <a:rPr lang="en-US" sz="1200" dirty="0"/>
              <a:t>. </a:t>
            </a:r>
            <a:r>
              <a:rPr lang="en-US" sz="1200" i="1" dirty="0"/>
              <a:t>Cell 107</a:t>
            </a:r>
            <a:r>
              <a:rPr lang="en-US" sz="1200" dirty="0"/>
              <a:t>, 149-59.</a:t>
            </a:r>
          </a:p>
          <a:p>
            <a:pPr marL="282575" indent="-282575" algn="just">
              <a:buFont typeface="Wingdings" pitchFamily="2" charset="2"/>
              <a:buChar char="§"/>
            </a:pPr>
            <a:r>
              <a:rPr lang="en-US" sz="1200" dirty="0" err="1"/>
              <a:t>Luo</a:t>
            </a:r>
            <a:r>
              <a:rPr lang="en-US" sz="1200" dirty="0"/>
              <a:t>, J., </a:t>
            </a:r>
            <a:r>
              <a:rPr lang="en-US" sz="1200" dirty="0" err="1"/>
              <a:t>Nikolaev</a:t>
            </a:r>
            <a:r>
              <a:rPr lang="en-US" sz="1200" dirty="0"/>
              <a:t>, A. Y., Imai, S., Chen, D., Su, F., Shiloh, A., </a:t>
            </a:r>
            <a:r>
              <a:rPr lang="en-US" sz="1200" dirty="0" err="1"/>
              <a:t>Guarente</a:t>
            </a:r>
            <a:r>
              <a:rPr lang="en-US" sz="1200" dirty="0"/>
              <a:t>, L., and </a:t>
            </a:r>
            <a:r>
              <a:rPr lang="en-US" sz="1200" dirty="0" err="1"/>
              <a:t>Gu</a:t>
            </a:r>
            <a:r>
              <a:rPr lang="en-US" sz="1200" dirty="0"/>
              <a:t>, W. (2001) Negative control of p53 by Sir2α promotes cell survival under stress. </a:t>
            </a:r>
            <a:r>
              <a:rPr lang="en-US" sz="1200" i="1" dirty="0"/>
              <a:t>Cell 107</a:t>
            </a:r>
            <a:r>
              <a:rPr lang="en-US" sz="1200" dirty="0"/>
              <a:t>, 137-48.</a:t>
            </a:r>
          </a:p>
          <a:p>
            <a:pPr marL="282575" indent="-282575" algn="just">
              <a:buFont typeface="Wingdings" pitchFamily="2" charset="2"/>
              <a:buChar char="§"/>
            </a:pPr>
            <a:r>
              <a:rPr lang="en-US" sz="1200" dirty="0"/>
              <a:t>Langley, E., Pearson, M., </a:t>
            </a:r>
            <a:r>
              <a:rPr lang="en-US" sz="1200" dirty="0" err="1"/>
              <a:t>Faretta</a:t>
            </a:r>
            <a:r>
              <a:rPr lang="en-US" sz="1200" dirty="0"/>
              <a:t>, M., Bauer, U. M., Frye, R. A., </a:t>
            </a:r>
            <a:r>
              <a:rPr lang="en-US" sz="1200" dirty="0" err="1"/>
              <a:t>Minucci</a:t>
            </a:r>
            <a:r>
              <a:rPr lang="en-US" sz="1200" dirty="0"/>
              <a:t>, S., </a:t>
            </a:r>
            <a:r>
              <a:rPr lang="en-US" sz="1200" dirty="0" err="1"/>
              <a:t>Pelicci</a:t>
            </a:r>
            <a:r>
              <a:rPr lang="en-US" sz="1200" dirty="0"/>
              <a:t>, P. G., and </a:t>
            </a:r>
            <a:r>
              <a:rPr lang="en-US" sz="1200" dirty="0" err="1"/>
              <a:t>Kouzarides</a:t>
            </a:r>
            <a:r>
              <a:rPr lang="en-US" sz="1200" dirty="0"/>
              <a:t>, T. (2002) Human SIR2 </a:t>
            </a:r>
            <a:r>
              <a:rPr lang="en-US" sz="1200" dirty="0" err="1"/>
              <a:t>deacetylates</a:t>
            </a:r>
            <a:r>
              <a:rPr lang="en-US" sz="1200" dirty="0"/>
              <a:t> p53 and antagonizes PML/p53-induced  cellular senescence. </a:t>
            </a:r>
            <a:r>
              <a:rPr lang="en-US" sz="1200" i="1" dirty="0" err="1"/>
              <a:t>Embo</a:t>
            </a:r>
            <a:r>
              <a:rPr lang="en-US" sz="1200" i="1" dirty="0"/>
              <a:t> J 21</a:t>
            </a:r>
            <a:r>
              <a:rPr lang="en-US" sz="1200" dirty="0"/>
              <a:t>, 2383-96.</a:t>
            </a:r>
          </a:p>
          <a:p>
            <a:pPr marL="282575" indent="-282575" algn="just">
              <a:buFont typeface="Wingdings" pitchFamily="2" charset="2"/>
              <a:buChar char="§"/>
            </a:pPr>
            <a:r>
              <a:rPr lang="en-US" sz="1200" dirty="0" err="1"/>
              <a:t>Kaeberlein</a:t>
            </a:r>
            <a:r>
              <a:rPr lang="en-US" sz="1200" dirty="0"/>
              <a:t>, M., McVey, M., and </a:t>
            </a:r>
            <a:r>
              <a:rPr lang="en-US" sz="1200" dirty="0" err="1"/>
              <a:t>Guarente</a:t>
            </a:r>
            <a:r>
              <a:rPr lang="en-US" sz="1200" dirty="0"/>
              <a:t>, L. (1999) The SIR2/3/4 complex and SIR2 alone promote longevity in Saccharomyces </a:t>
            </a:r>
            <a:r>
              <a:rPr lang="en-US" sz="1200" dirty="0" err="1"/>
              <a:t>cerevisiae</a:t>
            </a:r>
            <a:r>
              <a:rPr lang="en-US" sz="1200" dirty="0"/>
              <a:t> by two different mechanisms. </a:t>
            </a:r>
            <a:r>
              <a:rPr lang="en-US" sz="1200" i="1" dirty="0"/>
              <a:t>Genes </a:t>
            </a:r>
            <a:r>
              <a:rPr lang="en-US" sz="1200" i="1" dirty="0" err="1"/>
              <a:t>Dev</a:t>
            </a:r>
            <a:r>
              <a:rPr lang="en-US" sz="1200" i="1" dirty="0"/>
              <a:t> 13</a:t>
            </a:r>
            <a:r>
              <a:rPr lang="en-US" sz="1200" dirty="0"/>
              <a:t>, 2570-80.</a:t>
            </a:r>
          </a:p>
          <a:p>
            <a:pPr marL="282575" indent="-282575" algn="just">
              <a:buFont typeface="Wingdings" pitchFamily="2" charset="2"/>
              <a:buChar char="§"/>
            </a:pPr>
            <a:r>
              <a:rPr lang="en-US" sz="1200" dirty="0" err="1"/>
              <a:t>Rogina</a:t>
            </a:r>
            <a:r>
              <a:rPr lang="en-US" sz="1200" dirty="0"/>
              <a:t>, B., and </a:t>
            </a:r>
            <a:r>
              <a:rPr lang="en-US" sz="1200" dirty="0" err="1"/>
              <a:t>Helfand</a:t>
            </a:r>
            <a:r>
              <a:rPr lang="en-US" sz="1200" dirty="0"/>
              <a:t>, S. L. (2004) Sir2 mediates longevity in the fly through a pathway related to calorie restriction. </a:t>
            </a:r>
            <a:r>
              <a:rPr lang="en-US" sz="1200" i="1" dirty="0" err="1"/>
              <a:t>Proc</a:t>
            </a:r>
            <a:r>
              <a:rPr lang="en-US" sz="1200" i="1" dirty="0"/>
              <a:t> </a:t>
            </a:r>
            <a:r>
              <a:rPr lang="en-US" sz="1200" i="1" dirty="0" err="1"/>
              <a:t>Natl</a:t>
            </a:r>
            <a:r>
              <a:rPr lang="en-US" sz="1200" i="1" dirty="0"/>
              <a:t> </a:t>
            </a:r>
            <a:r>
              <a:rPr lang="en-US" sz="1200" i="1" dirty="0" err="1"/>
              <a:t>Acad</a:t>
            </a:r>
            <a:r>
              <a:rPr lang="en-US" sz="1200" i="1" dirty="0"/>
              <a:t> </a:t>
            </a:r>
            <a:r>
              <a:rPr lang="en-US" sz="1200" i="1" dirty="0" err="1"/>
              <a:t>Sci</a:t>
            </a:r>
            <a:r>
              <a:rPr lang="en-US" sz="1200" i="1" dirty="0"/>
              <a:t> U S A 101</a:t>
            </a:r>
            <a:r>
              <a:rPr lang="en-US" sz="1200" dirty="0"/>
              <a:t>, 15998-6003.</a:t>
            </a:r>
          </a:p>
          <a:p>
            <a:pPr marL="282575" indent="-282575" algn="just">
              <a:buFont typeface="Wingdings" pitchFamily="2" charset="2"/>
              <a:buChar char="§"/>
            </a:pPr>
            <a:r>
              <a:rPr lang="en-US" sz="1200" dirty="0" err="1"/>
              <a:t>Tissenbaum</a:t>
            </a:r>
            <a:r>
              <a:rPr lang="en-US" sz="1200" dirty="0"/>
              <a:t>, H. A., and </a:t>
            </a:r>
            <a:r>
              <a:rPr lang="en-US" sz="1200" dirty="0" err="1"/>
              <a:t>Guarente</a:t>
            </a:r>
            <a:r>
              <a:rPr lang="en-US" sz="1200" dirty="0"/>
              <a:t>, L. (2001) Increased dosage of a sir-2 gene extends lifespan in </a:t>
            </a:r>
            <a:r>
              <a:rPr lang="en-US" sz="1200" dirty="0" err="1"/>
              <a:t>Caenorhabditis</a:t>
            </a:r>
            <a:r>
              <a:rPr lang="en-US" sz="1200" dirty="0"/>
              <a:t> </a:t>
            </a:r>
            <a:r>
              <a:rPr lang="en-US" sz="1200" dirty="0" err="1"/>
              <a:t>elegans</a:t>
            </a:r>
            <a:r>
              <a:rPr lang="en-US" sz="1200" dirty="0"/>
              <a:t>. </a:t>
            </a:r>
            <a:r>
              <a:rPr lang="en-US" sz="1200" i="1" dirty="0"/>
              <a:t>Nature 410</a:t>
            </a:r>
            <a:r>
              <a:rPr lang="en-US" sz="1200" dirty="0"/>
              <a:t>, 227-30.</a:t>
            </a:r>
          </a:p>
          <a:p>
            <a:pPr marL="282575" indent="-282575" algn="just">
              <a:buFont typeface="Wingdings" pitchFamily="2" charset="2"/>
              <a:buChar char="§"/>
            </a:pPr>
            <a:r>
              <a:rPr lang="en-US" sz="1200" dirty="0" err="1"/>
              <a:t>Haigis</a:t>
            </a:r>
            <a:r>
              <a:rPr lang="en-US" sz="1200" dirty="0"/>
              <a:t>, M. C., and </a:t>
            </a:r>
            <a:r>
              <a:rPr lang="en-US" sz="1200" dirty="0" err="1"/>
              <a:t>Guarente</a:t>
            </a:r>
            <a:r>
              <a:rPr lang="en-US" sz="1200" dirty="0"/>
              <a:t>, L. P. (2006) Mammalian </a:t>
            </a:r>
            <a:r>
              <a:rPr lang="en-US" sz="1200" dirty="0" err="1"/>
              <a:t>sirtuins</a:t>
            </a:r>
            <a:r>
              <a:rPr lang="en-US" sz="1200" dirty="0"/>
              <a:t>--emerging roles in physiology, aging, and calorie restriction. </a:t>
            </a:r>
            <a:r>
              <a:rPr lang="en-US" sz="1200" i="1" dirty="0"/>
              <a:t>Genes </a:t>
            </a:r>
            <a:r>
              <a:rPr lang="en-US" sz="1200" i="1" dirty="0" err="1"/>
              <a:t>Dev</a:t>
            </a:r>
            <a:r>
              <a:rPr lang="en-US" sz="1200" i="1" dirty="0"/>
              <a:t> 20</a:t>
            </a:r>
            <a:r>
              <a:rPr lang="en-US" sz="1200" dirty="0"/>
              <a:t>, 2913-21.</a:t>
            </a:r>
          </a:p>
          <a:p>
            <a:pPr marL="282575" indent="-282575" algn="just">
              <a:buFont typeface="Wingdings" pitchFamily="2" charset="2"/>
              <a:buChar char="§"/>
            </a:pPr>
            <a:r>
              <a:rPr lang="en-US" sz="1200" dirty="0"/>
              <a:t>Smith, J. S., </a:t>
            </a:r>
            <a:r>
              <a:rPr lang="en-US" sz="1200" dirty="0" err="1"/>
              <a:t>Brachmann</a:t>
            </a:r>
            <a:r>
              <a:rPr lang="en-US" sz="1200" dirty="0"/>
              <a:t>, C. B., </a:t>
            </a:r>
            <a:r>
              <a:rPr lang="en-US" sz="1200" dirty="0" err="1"/>
              <a:t>Celic</a:t>
            </a:r>
            <a:r>
              <a:rPr lang="en-US" sz="1200" dirty="0"/>
              <a:t>, I., </a:t>
            </a:r>
            <a:r>
              <a:rPr lang="en-US" sz="1200" dirty="0" err="1"/>
              <a:t>Kenna</a:t>
            </a:r>
            <a:r>
              <a:rPr lang="en-US" sz="1200" dirty="0"/>
              <a:t>, M. A., Muhammad, S., </a:t>
            </a:r>
            <a:r>
              <a:rPr lang="en-US" sz="1200" dirty="0" err="1"/>
              <a:t>Starai</a:t>
            </a:r>
            <a:r>
              <a:rPr lang="en-US" sz="1200" dirty="0"/>
              <a:t>, V. J., Avalos, J. L., Escalante-</a:t>
            </a:r>
            <a:r>
              <a:rPr lang="en-US" sz="1200" dirty="0" err="1"/>
              <a:t>Semerena</a:t>
            </a:r>
            <a:r>
              <a:rPr lang="en-US" sz="1200" dirty="0"/>
              <a:t>, J. C., </a:t>
            </a:r>
            <a:r>
              <a:rPr lang="en-US" sz="1200" dirty="0" err="1"/>
              <a:t>Grubmeyer</a:t>
            </a:r>
            <a:r>
              <a:rPr lang="en-US" sz="1200" dirty="0"/>
              <a:t>, C., </a:t>
            </a:r>
            <a:r>
              <a:rPr lang="en-US" sz="1200" dirty="0" err="1"/>
              <a:t>Wolberger</a:t>
            </a:r>
            <a:r>
              <a:rPr lang="en-US" sz="1200" dirty="0"/>
              <a:t>, C., and </a:t>
            </a:r>
            <a:r>
              <a:rPr lang="en-US" sz="1200" dirty="0" err="1"/>
              <a:t>Boeke</a:t>
            </a:r>
            <a:r>
              <a:rPr lang="en-US" sz="1200" dirty="0"/>
              <a:t>, J. D. (2000) A </a:t>
            </a:r>
            <a:r>
              <a:rPr lang="en-US" sz="1200" dirty="0" err="1"/>
              <a:t>phylogenetically</a:t>
            </a:r>
            <a:r>
              <a:rPr lang="en-US" sz="1200" dirty="0"/>
              <a:t> conserved NAD+-dependent protein </a:t>
            </a:r>
            <a:r>
              <a:rPr lang="en-US" sz="1200" dirty="0" err="1"/>
              <a:t>deacetylase</a:t>
            </a:r>
            <a:r>
              <a:rPr lang="en-US" sz="1200" dirty="0"/>
              <a:t> activity in the Sir2 protein family. </a:t>
            </a:r>
            <a:r>
              <a:rPr lang="en-US" sz="1200" i="1" dirty="0" err="1"/>
              <a:t>Proc</a:t>
            </a:r>
            <a:r>
              <a:rPr lang="en-US" sz="1200" i="1" dirty="0"/>
              <a:t> </a:t>
            </a:r>
            <a:r>
              <a:rPr lang="en-US" sz="1200" i="1" dirty="0" err="1"/>
              <a:t>Natl</a:t>
            </a:r>
            <a:r>
              <a:rPr lang="en-US" sz="1200" i="1" dirty="0"/>
              <a:t> </a:t>
            </a:r>
            <a:r>
              <a:rPr lang="en-US" sz="1200" i="1" dirty="0" err="1"/>
              <a:t>Acad</a:t>
            </a:r>
            <a:r>
              <a:rPr lang="en-US" sz="1200" i="1" dirty="0"/>
              <a:t> </a:t>
            </a:r>
            <a:r>
              <a:rPr lang="en-US" sz="1200" i="1" dirty="0" err="1"/>
              <a:t>Sci</a:t>
            </a:r>
            <a:r>
              <a:rPr lang="en-US" sz="1200" i="1" dirty="0"/>
              <a:t> U S A 97</a:t>
            </a:r>
            <a:r>
              <a:rPr lang="en-US" sz="1200" dirty="0"/>
              <a:t>, 6658-63.</a:t>
            </a:r>
          </a:p>
          <a:p>
            <a:pPr marL="282575" indent="-282575" algn="just">
              <a:buFont typeface="Wingdings" pitchFamily="2" charset="2"/>
              <a:buChar char="§"/>
            </a:pPr>
            <a:r>
              <a:rPr lang="en-US" sz="1200" dirty="0"/>
              <a:t>Landry, J., </a:t>
            </a:r>
            <a:r>
              <a:rPr lang="en-US" sz="1200" dirty="0" err="1"/>
              <a:t>Slama</a:t>
            </a:r>
            <a:r>
              <a:rPr lang="en-US" sz="1200" dirty="0"/>
              <a:t>, J. T., and </a:t>
            </a:r>
            <a:r>
              <a:rPr lang="en-US" sz="1200" dirty="0" err="1"/>
              <a:t>Sternglanz</a:t>
            </a:r>
            <a:r>
              <a:rPr lang="en-US" sz="1200" dirty="0"/>
              <a:t>, R. (2000) Role of NAD+ in the </a:t>
            </a:r>
            <a:r>
              <a:rPr lang="en-US" sz="1200" dirty="0" err="1"/>
              <a:t>deacetylase</a:t>
            </a:r>
            <a:r>
              <a:rPr lang="en-US" sz="1200" dirty="0"/>
              <a:t> activity of the  SIR2-like proteins. </a:t>
            </a:r>
            <a:r>
              <a:rPr lang="en-US" sz="1200" i="1" dirty="0" err="1"/>
              <a:t>Biochem</a:t>
            </a:r>
            <a:r>
              <a:rPr lang="en-US" sz="1200" i="1" dirty="0"/>
              <a:t> </a:t>
            </a:r>
            <a:r>
              <a:rPr lang="en-US" sz="1200" i="1" dirty="0" err="1"/>
              <a:t>Biophys</a:t>
            </a:r>
            <a:r>
              <a:rPr lang="en-US" sz="1200" i="1" dirty="0"/>
              <a:t> Res </a:t>
            </a:r>
            <a:r>
              <a:rPr lang="en-US" sz="1200" i="1" dirty="0" err="1"/>
              <a:t>Commun</a:t>
            </a:r>
            <a:r>
              <a:rPr lang="en-US" sz="1200" i="1" dirty="0"/>
              <a:t> 278</a:t>
            </a:r>
            <a:r>
              <a:rPr lang="en-US" sz="1200" dirty="0"/>
              <a:t>, 685-90.</a:t>
            </a:r>
          </a:p>
          <a:p>
            <a:pPr marL="282575" indent="-282575" algn="just">
              <a:buFont typeface="Wingdings" pitchFamily="2" charset="2"/>
              <a:buChar char="§"/>
            </a:pPr>
            <a:r>
              <a:rPr lang="en-US" sz="1200" dirty="0"/>
              <a:t>Smith BC and </a:t>
            </a:r>
            <a:r>
              <a:rPr lang="en-US" sz="1200" dirty="0" err="1"/>
              <a:t>Denu</a:t>
            </a:r>
            <a:r>
              <a:rPr lang="en-US" sz="1200" dirty="0"/>
              <a:t> JM. Acetyl-</a:t>
            </a:r>
            <a:r>
              <a:rPr lang="en-US" sz="1200" dirty="0" err="1"/>
              <a:t>lysie</a:t>
            </a:r>
            <a:r>
              <a:rPr lang="en-US" sz="1200" dirty="0"/>
              <a:t> analog peptides as mechanistic </a:t>
            </a:r>
            <a:r>
              <a:rPr lang="en-US" sz="1200" dirty="0" err="1"/>
              <a:t>perobes</a:t>
            </a:r>
            <a:r>
              <a:rPr lang="en-US" sz="1200" dirty="0"/>
              <a:t> of protein </a:t>
            </a:r>
            <a:r>
              <a:rPr lang="en-US" sz="1200" dirty="0" err="1"/>
              <a:t>deacetylases</a:t>
            </a:r>
            <a:r>
              <a:rPr lang="en-US" sz="1200" dirty="0"/>
              <a:t>. JBC(2007) 282:37256-37265.</a:t>
            </a:r>
          </a:p>
          <a:p>
            <a:pPr marL="282575" indent="-282575" algn="just">
              <a:buFont typeface="Wingdings" pitchFamily="2" charset="2"/>
              <a:buChar char="§"/>
            </a:pPr>
            <a:r>
              <a:rPr lang="en-US" sz="1200" dirty="0"/>
              <a:t>Smith BC and </a:t>
            </a:r>
            <a:r>
              <a:rPr lang="en-US" sz="1200" dirty="0" err="1"/>
              <a:t>Denu</a:t>
            </a:r>
            <a:r>
              <a:rPr lang="en-US" sz="1200" dirty="0"/>
              <a:t> JM. Sir2 </a:t>
            </a:r>
            <a:r>
              <a:rPr lang="en-US" sz="1200" dirty="0" err="1"/>
              <a:t>deacetylases</a:t>
            </a:r>
            <a:r>
              <a:rPr lang="en-US" sz="1200" dirty="0"/>
              <a:t> Exhibit </a:t>
            </a:r>
            <a:r>
              <a:rPr lang="en-US" sz="1200" dirty="0" err="1"/>
              <a:t>nucleophilic</a:t>
            </a:r>
            <a:r>
              <a:rPr lang="en-US" sz="1200" dirty="0"/>
              <a:t> participation of acetyl-Lysine in NAD+ cleavage. JACS (2007) 129: 5802-5803.</a:t>
            </a:r>
          </a:p>
          <a:p>
            <a:pPr marL="282575" indent="-282575" algn="just">
              <a:buFont typeface="Wingdings" pitchFamily="2" charset="2"/>
              <a:buChar char="§"/>
            </a:pPr>
            <a:r>
              <a:rPr lang="en-US" sz="1200" dirty="0" err="1"/>
              <a:t>Borra</a:t>
            </a:r>
            <a:r>
              <a:rPr lang="en-US" sz="1200" dirty="0"/>
              <a:t>, MT et al. Substrate specificity and kinetic mechanism of the Sir2 family of NAD</a:t>
            </a:r>
            <a:r>
              <a:rPr lang="en-US" sz="1200" baseline="30000" dirty="0"/>
              <a:t>+</a:t>
            </a:r>
            <a:r>
              <a:rPr lang="en-US" sz="1200" dirty="0"/>
              <a:t>-dependent histone/protein </a:t>
            </a:r>
            <a:r>
              <a:rPr lang="en-US" sz="1200" dirty="0" err="1"/>
              <a:t>deacetylases</a:t>
            </a:r>
            <a:r>
              <a:rPr lang="en-US" sz="1200" dirty="0"/>
              <a:t>. Biochemistry (2004) 43: 9877-9887.</a:t>
            </a:r>
          </a:p>
        </p:txBody>
      </p:sp>
    </p:spTree>
    <p:extLst>
      <p:ext uri="{BB962C8B-B14F-4D97-AF65-F5344CB8AC3E}">
        <p14:creationId xmlns:p14="http://schemas.microsoft.com/office/powerpoint/2010/main" val="39538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830997"/>
          </a:xfrm>
          <a:prstGeom prst="rect">
            <a:avLst/>
          </a:prstGeom>
        </p:spPr>
        <p:txBody>
          <a:bodyPr wrap="square">
            <a:spAutoFit/>
          </a:bodyPr>
          <a:lstStyle/>
          <a:p>
            <a:r>
              <a:rPr lang="en-US" sz="1200" b="1" dirty="0" smtClean="0">
                <a:solidFill>
                  <a:schemeClr val="tx2">
                    <a:lumMod val="60000"/>
                    <a:lumOff val="40000"/>
                  </a:schemeClr>
                </a:solidFill>
              </a:rPr>
              <a:t>RC(6/3/14)_b</a:t>
            </a:r>
            <a:r>
              <a:rPr lang="en-US" sz="1200" b="1" dirty="0" smtClean="0">
                <a:solidFill>
                  <a:schemeClr val="tx2">
                    <a:lumMod val="60000"/>
                    <a:lumOff val="40000"/>
                  </a:schemeClr>
                </a:solidFill>
              </a:rPr>
              <a:t>) looking up pathways whereby </a:t>
            </a:r>
            <a:r>
              <a:rPr lang="en-US" sz="1200" b="1" dirty="0" err="1" smtClean="0">
                <a:solidFill>
                  <a:schemeClr val="tx2">
                    <a:lumMod val="60000"/>
                    <a:lumOff val="40000"/>
                  </a:schemeClr>
                </a:solidFill>
              </a:rPr>
              <a:t>sirtuin</a:t>
            </a:r>
            <a:r>
              <a:rPr lang="en-US" sz="1200" b="1" dirty="0" smtClean="0">
                <a:solidFill>
                  <a:schemeClr val="tx2">
                    <a:lumMod val="60000"/>
                    <a:lumOff val="40000"/>
                  </a:schemeClr>
                </a:solidFill>
              </a:rPr>
              <a:t> inhibition can alleviate metabolic or neurodegenerative </a:t>
            </a:r>
            <a:r>
              <a:rPr lang="en-US" sz="1200" b="1" dirty="0" smtClean="0">
                <a:solidFill>
                  <a:schemeClr val="tx2">
                    <a:lumMod val="60000"/>
                    <a:lumOff val="40000"/>
                  </a:schemeClr>
                </a:solidFill>
              </a:rPr>
              <a:t>disease. </a:t>
            </a:r>
          </a:p>
          <a:p>
            <a:pPr algn="just"/>
            <a:r>
              <a:rPr lang="en-US" sz="1200" b="1" dirty="0">
                <a:solidFill>
                  <a:schemeClr val="tx2">
                    <a:lumMod val="60000"/>
                    <a:lumOff val="40000"/>
                  </a:schemeClr>
                </a:solidFill>
              </a:rPr>
              <a:t>RC (6/9): Here are some articles on the disease applications of </a:t>
            </a:r>
            <a:r>
              <a:rPr lang="en-US" sz="1200" b="1" dirty="0" err="1">
                <a:solidFill>
                  <a:schemeClr val="tx2">
                    <a:lumMod val="60000"/>
                    <a:lumOff val="40000"/>
                  </a:schemeClr>
                </a:solidFill>
              </a:rPr>
              <a:t>sirtuin</a:t>
            </a:r>
            <a:r>
              <a:rPr lang="en-US" sz="1200" b="1" dirty="0">
                <a:solidFill>
                  <a:schemeClr val="tx2">
                    <a:lumMod val="60000"/>
                    <a:lumOff val="40000"/>
                  </a:schemeClr>
                </a:solidFill>
              </a:rPr>
              <a:t> inhibitors; most refer to SIRT1. Neurodegenerative diseases appear to be a prime target, with </a:t>
            </a:r>
            <a:r>
              <a:rPr lang="en-US" sz="1200" b="1" dirty="0" smtClean="0">
                <a:solidFill>
                  <a:schemeClr val="tx2">
                    <a:lumMod val="60000"/>
                    <a:lumOff val="40000"/>
                  </a:schemeClr>
                </a:solidFill>
              </a:rPr>
              <a:t>Ex-527 apparently </a:t>
            </a:r>
            <a:r>
              <a:rPr lang="en-US" sz="1200" b="1" dirty="0">
                <a:solidFill>
                  <a:schemeClr val="tx2">
                    <a:lumMod val="60000"/>
                    <a:lumOff val="40000"/>
                  </a:schemeClr>
                </a:solidFill>
              </a:rPr>
              <a:t>in trials for HD. We need to review this (note preclinical animal models used by Elixir for HD) and summarize main points, and check whether anyone is targeting SIRT3, given that it is a "double-edged sword".</a:t>
            </a:r>
            <a:endParaRPr lang="en-US" sz="1200" b="1" dirty="0">
              <a:solidFill>
                <a:schemeClr val="tx2">
                  <a:lumMod val="60000"/>
                  <a:lumOff val="40000"/>
                </a:schemeClr>
              </a:solidFill>
            </a:endParaRPr>
          </a:p>
        </p:txBody>
      </p:sp>
      <p:sp>
        <p:nvSpPr>
          <p:cNvPr id="3" name="Rectangle 2"/>
          <p:cNvSpPr/>
          <p:nvPr/>
        </p:nvSpPr>
        <p:spPr>
          <a:xfrm>
            <a:off x="0" y="1143000"/>
            <a:ext cx="8915400" cy="4524315"/>
          </a:xfrm>
          <a:prstGeom prst="rect">
            <a:avLst/>
          </a:prstGeom>
        </p:spPr>
        <p:txBody>
          <a:bodyPr wrap="square">
            <a:spAutoFit/>
          </a:bodyPr>
          <a:lstStyle/>
          <a:p>
            <a:pPr marL="282575" indent="-282575" algn="just"/>
            <a:r>
              <a:rPr lang="en-US" sz="1200" dirty="0" smtClean="0"/>
              <a:t>XG: </a:t>
            </a:r>
            <a:r>
              <a:rPr lang="en-US" sz="1200" dirty="0" err="1"/>
              <a:t>Neurodegeneration</a:t>
            </a:r>
            <a:r>
              <a:rPr lang="en-US" sz="1200" dirty="0"/>
              <a:t> is the process by which neurons are lost due to genetic and environmental stressors. There are many types of neurodegenerative diseases, which affect different populations of neurons and cause a range of untreatable symptoms; the most common types are Alzheimer disease, Parkinson disease, amyotrophic lateral sclerosis (ALS), and Huntington disease. The central risk factor for </a:t>
            </a:r>
            <a:r>
              <a:rPr lang="en-US" sz="1200" dirty="0" err="1"/>
              <a:t>neurodegeneration</a:t>
            </a:r>
            <a:r>
              <a:rPr lang="en-US" sz="1200" dirty="0"/>
              <a:t> is advanced age. </a:t>
            </a:r>
            <a:r>
              <a:rPr lang="en-US" sz="1200" dirty="0" err="1"/>
              <a:t>Sirtuins</a:t>
            </a:r>
            <a:r>
              <a:rPr lang="en-US" sz="1200" dirty="0"/>
              <a:t> have been implicated in neurodegenerative diseases due to their reputation as aging, stress response genes and due to the fact that they are highly expressed in the brain and central nervous system. </a:t>
            </a:r>
            <a:endParaRPr lang="en-US" sz="1200" dirty="0" smtClean="0"/>
          </a:p>
          <a:p>
            <a:pPr marL="282575" indent="-282575" algn="just"/>
            <a:endParaRPr lang="en-US" sz="1200" dirty="0" smtClean="0"/>
          </a:p>
          <a:p>
            <a:pPr marL="282575" indent="-282575" algn="just"/>
            <a:r>
              <a:rPr lang="en-US" sz="1200" dirty="0" smtClean="0"/>
              <a:t>	</a:t>
            </a:r>
            <a:r>
              <a:rPr lang="en-US" sz="1200" b="1" dirty="0" err="1" smtClean="0"/>
              <a:t>Upregulation</a:t>
            </a:r>
            <a:r>
              <a:rPr lang="en-US" sz="1200" dirty="0" smtClean="0"/>
              <a:t> </a:t>
            </a:r>
            <a:r>
              <a:rPr lang="en-US" sz="1200" dirty="0"/>
              <a:t>of SIRT1, through CR protocols or </a:t>
            </a:r>
            <a:r>
              <a:rPr lang="en-US" sz="1200" dirty="0" smtClean="0"/>
              <a:t>resveratrol administration</a:t>
            </a:r>
            <a:r>
              <a:rPr lang="en-US" sz="1200" dirty="0"/>
              <a:t>, was shown to be beneficial in AD models </a:t>
            </a:r>
            <a:r>
              <a:rPr lang="en-US" sz="1200" dirty="0" smtClean="0"/>
              <a:t>in rodents</a:t>
            </a:r>
            <a:r>
              <a:rPr lang="en-US" sz="1200" dirty="0"/>
              <a:t>, and in a small scale clinical studies </a:t>
            </a:r>
            <a:r>
              <a:rPr lang="en-US" sz="1200" dirty="0" smtClean="0"/>
              <a:t>involving Alzheimer’s patients. </a:t>
            </a:r>
            <a:r>
              <a:rPr lang="en-US" sz="1200" dirty="0"/>
              <a:t>Contrarily, </a:t>
            </a:r>
            <a:r>
              <a:rPr lang="en-US" sz="1200" b="1" dirty="0" smtClean="0"/>
              <a:t>inhibition of </a:t>
            </a:r>
            <a:r>
              <a:rPr lang="en-US" sz="1200" b="1" dirty="0"/>
              <a:t>SIRT2 </a:t>
            </a:r>
            <a:r>
              <a:rPr lang="en-US" sz="1200" dirty="0"/>
              <a:t>was shown to be effective in model </a:t>
            </a:r>
            <a:r>
              <a:rPr lang="en-US" sz="1200" dirty="0" smtClean="0"/>
              <a:t>systems recapitulating </a:t>
            </a:r>
            <a:r>
              <a:rPr lang="en-US" sz="1200" dirty="0"/>
              <a:t>Parkinson’s disease </a:t>
            </a:r>
            <a:r>
              <a:rPr lang="en-US" sz="1200" dirty="0" smtClean="0"/>
              <a:t>(PD) </a:t>
            </a:r>
            <a:r>
              <a:rPr lang="en-US" sz="1200" dirty="0"/>
              <a:t>and Huntington’s </a:t>
            </a:r>
            <a:r>
              <a:rPr lang="en-US" sz="1200" dirty="0" smtClean="0"/>
              <a:t>disease (HD). It appears that </a:t>
            </a:r>
            <a:r>
              <a:rPr lang="en-US" sz="1200" dirty="0"/>
              <a:t>targeting </a:t>
            </a:r>
            <a:r>
              <a:rPr lang="en-US" sz="1200" dirty="0" err="1"/>
              <a:t>sirtuins</a:t>
            </a:r>
            <a:r>
              <a:rPr lang="en-US" sz="1200" dirty="0"/>
              <a:t> in the context of </a:t>
            </a:r>
            <a:r>
              <a:rPr lang="en-US" sz="1200" dirty="0" smtClean="0"/>
              <a:t>neurodegenerative diseases </a:t>
            </a:r>
            <a:r>
              <a:rPr lang="en-US" sz="1200" dirty="0"/>
              <a:t>can (</a:t>
            </a:r>
            <a:r>
              <a:rPr lang="en-US" sz="1200" dirty="0" err="1"/>
              <a:t>i</a:t>
            </a:r>
            <a:r>
              <a:rPr lang="en-US" sz="1200" dirty="0"/>
              <a:t>) delay the accumulation of </a:t>
            </a:r>
            <a:r>
              <a:rPr lang="en-US" sz="1200" dirty="0" err="1" smtClean="0"/>
              <a:t>misfolded</a:t>
            </a:r>
            <a:r>
              <a:rPr lang="en-US" sz="1200" dirty="0" smtClean="0"/>
              <a:t> proteins </a:t>
            </a:r>
            <a:r>
              <a:rPr lang="en-US" sz="1200" dirty="0"/>
              <a:t>and (ii) by alleviating oxidative stress, </a:t>
            </a:r>
            <a:r>
              <a:rPr lang="en-US" sz="1200" dirty="0" smtClean="0"/>
              <a:t>prevent altogether </a:t>
            </a:r>
            <a:r>
              <a:rPr lang="en-US" sz="1200" dirty="0"/>
              <a:t>the formation of </a:t>
            </a:r>
            <a:r>
              <a:rPr lang="en-US" sz="1200" dirty="0" err="1"/>
              <a:t>misfolded</a:t>
            </a:r>
            <a:r>
              <a:rPr lang="en-US" sz="1200" dirty="0"/>
              <a:t> proteins, providing </a:t>
            </a:r>
            <a:r>
              <a:rPr lang="en-US" sz="1200" dirty="0" smtClean="0"/>
              <a:t>a preventive </a:t>
            </a:r>
            <a:r>
              <a:rPr lang="en-US" sz="1200" dirty="0"/>
              <a:t>therapeutic </a:t>
            </a:r>
            <a:r>
              <a:rPr lang="en-US" sz="1200" dirty="0" smtClean="0"/>
              <a:t>measure. </a:t>
            </a:r>
          </a:p>
          <a:p>
            <a:r>
              <a:rPr lang="en-US" sz="1200" dirty="0" smtClean="0"/>
              <a:t>        </a:t>
            </a:r>
          </a:p>
          <a:p>
            <a:r>
              <a:rPr lang="en-US" sz="1200" dirty="0"/>
              <a:t> </a:t>
            </a:r>
            <a:r>
              <a:rPr lang="en-US" sz="1200" dirty="0" smtClean="0"/>
              <a:t>       The insights into the 7 mammalian </a:t>
            </a:r>
            <a:r>
              <a:rPr lang="en-US" sz="1200" dirty="0" err="1" smtClean="0"/>
              <a:t>sirtuins</a:t>
            </a:r>
            <a:r>
              <a:rPr lang="en-US" sz="1200" dirty="0" smtClean="0"/>
              <a:t>’ therapeutic targets will be discussed following the outline below (Priorities are in dark read).</a:t>
            </a:r>
          </a:p>
          <a:p>
            <a:pPr marL="628650" lvl="1" indent="-171450">
              <a:buFont typeface="Wingdings" pitchFamily="2" charset="2"/>
              <a:buChar char="ü"/>
            </a:pPr>
            <a:r>
              <a:rPr lang="en-US" sz="1200" dirty="0" err="1" smtClean="0"/>
              <a:t>Sirtuins</a:t>
            </a:r>
            <a:r>
              <a:rPr lang="en-US" sz="1200" dirty="0" smtClean="0"/>
              <a:t> in the Nucleus</a:t>
            </a:r>
          </a:p>
          <a:p>
            <a:pPr marL="1085850" lvl="2" indent="-171450">
              <a:buFont typeface="Wingdings" pitchFamily="2" charset="2"/>
              <a:buChar char="ü"/>
            </a:pPr>
            <a:r>
              <a:rPr lang="en-US" sz="1200" dirty="0" smtClean="0">
                <a:solidFill>
                  <a:srgbClr val="C00000"/>
                </a:solidFill>
              </a:rPr>
              <a:t>SIRT1</a:t>
            </a:r>
          </a:p>
          <a:p>
            <a:pPr marL="1085850" lvl="2" indent="-171450" algn="just">
              <a:buFont typeface="Wingdings" pitchFamily="2" charset="2"/>
              <a:buChar char="ü"/>
            </a:pPr>
            <a:r>
              <a:rPr lang="en-US" sz="1200" dirty="0" smtClean="0"/>
              <a:t>SIRT6</a:t>
            </a:r>
            <a:endParaRPr lang="en-US" sz="1200" dirty="0"/>
          </a:p>
          <a:p>
            <a:pPr marL="1085850" lvl="2" indent="-171450" algn="just">
              <a:buFont typeface="Wingdings" pitchFamily="2" charset="2"/>
              <a:buChar char="ü"/>
            </a:pPr>
            <a:r>
              <a:rPr lang="en-US" sz="1200" dirty="0"/>
              <a:t>SIRT7</a:t>
            </a:r>
          </a:p>
          <a:p>
            <a:pPr marL="685800" lvl="1" indent="-228600" algn="just">
              <a:buFont typeface="Wingdings" pitchFamily="2" charset="2"/>
              <a:buChar char="ü"/>
            </a:pPr>
            <a:r>
              <a:rPr lang="en-US" sz="1200" dirty="0" err="1" smtClean="0"/>
              <a:t>Sirtuins</a:t>
            </a:r>
            <a:r>
              <a:rPr lang="en-US" sz="1200" dirty="0" smtClean="0"/>
              <a:t> </a:t>
            </a:r>
            <a:r>
              <a:rPr lang="en-US" sz="1200" dirty="0"/>
              <a:t>in the Mitochondria</a:t>
            </a:r>
          </a:p>
          <a:p>
            <a:pPr marL="1143000" lvl="2" indent="-228600" algn="just">
              <a:buFont typeface="Wingdings" pitchFamily="2" charset="2"/>
              <a:buChar char="ü"/>
            </a:pPr>
            <a:r>
              <a:rPr lang="en-US" sz="1200" dirty="0">
                <a:solidFill>
                  <a:srgbClr val="C00000"/>
                </a:solidFill>
              </a:rPr>
              <a:t>SIRT3</a:t>
            </a:r>
          </a:p>
          <a:p>
            <a:pPr marL="1143000" lvl="2" indent="-228600" algn="just">
              <a:buFont typeface="Wingdings" pitchFamily="2" charset="2"/>
              <a:buChar char="ü"/>
            </a:pPr>
            <a:r>
              <a:rPr lang="en-US" sz="1200" dirty="0"/>
              <a:t>SIRT4</a:t>
            </a:r>
          </a:p>
          <a:p>
            <a:pPr marL="1143000" lvl="2" indent="-228600" algn="just">
              <a:buFont typeface="Wingdings" pitchFamily="2" charset="2"/>
              <a:buChar char="ü"/>
            </a:pPr>
            <a:r>
              <a:rPr lang="en-US" sz="1200" dirty="0"/>
              <a:t>SIRT5</a:t>
            </a:r>
          </a:p>
          <a:p>
            <a:pPr marL="628650" lvl="1" indent="-171450" algn="just">
              <a:buFont typeface="Wingdings" pitchFamily="2" charset="2"/>
              <a:buChar char="ü"/>
            </a:pPr>
            <a:r>
              <a:rPr lang="en-US" sz="1200" dirty="0" err="1"/>
              <a:t>Sirtuins</a:t>
            </a:r>
            <a:r>
              <a:rPr lang="en-US" sz="1200" dirty="0"/>
              <a:t> in the Cytoplasm</a:t>
            </a:r>
          </a:p>
          <a:p>
            <a:pPr marL="1143000" lvl="2" indent="-228600" algn="just">
              <a:buFont typeface="Wingdings" pitchFamily="2" charset="2"/>
              <a:buChar char="ü"/>
            </a:pPr>
            <a:r>
              <a:rPr lang="en-US" sz="1200" dirty="0" smtClean="0">
                <a:solidFill>
                  <a:srgbClr val="C00000"/>
                </a:solidFill>
              </a:rPr>
              <a:t>SIRT2</a:t>
            </a:r>
          </a:p>
          <a:p>
            <a:r>
              <a:rPr lang="en-US" sz="1200" dirty="0" smtClean="0"/>
              <a:t>        </a:t>
            </a:r>
          </a:p>
        </p:txBody>
      </p:sp>
    </p:spTree>
    <p:extLst>
      <p:ext uri="{BB962C8B-B14F-4D97-AF65-F5344CB8AC3E}">
        <p14:creationId xmlns:p14="http://schemas.microsoft.com/office/powerpoint/2010/main" val="1353844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763000" cy="5632311"/>
          </a:xfrm>
          <a:prstGeom prst="rect">
            <a:avLst/>
          </a:prstGeom>
        </p:spPr>
        <p:txBody>
          <a:bodyPr wrap="square">
            <a:spAutoFit/>
          </a:bodyPr>
          <a:lstStyle/>
          <a:p>
            <a:r>
              <a:rPr lang="en-US" sz="1200" b="1" dirty="0">
                <a:solidFill>
                  <a:srgbClr val="C00000"/>
                </a:solidFill>
              </a:rPr>
              <a:t>SIRT1</a:t>
            </a:r>
            <a:r>
              <a:rPr lang="en-US" sz="1200" dirty="0"/>
              <a:t>, Pharmaceutical and </a:t>
            </a:r>
            <a:r>
              <a:rPr lang="en-US" sz="1200" dirty="0" err="1"/>
              <a:t>nutriceutical</a:t>
            </a:r>
            <a:r>
              <a:rPr lang="en-US" sz="1200" dirty="0"/>
              <a:t> interferences targeting SIRT1 are promising strategies to combat aging-associated diseases.</a:t>
            </a:r>
          </a:p>
          <a:p>
            <a:endParaRPr lang="en-US" sz="1200" dirty="0"/>
          </a:p>
          <a:p>
            <a:pPr lvl="1" indent="-174625" algn="just">
              <a:buFont typeface="Wingdings" pitchFamily="2" charset="2"/>
              <a:buChar char="v"/>
            </a:pPr>
            <a:r>
              <a:rPr lang="en-US" sz="1200" b="1" i="1" dirty="0" err="1"/>
              <a:t>Neurodegenerateive</a:t>
            </a:r>
            <a:r>
              <a:rPr lang="en-US" sz="1200" b="1" i="1" dirty="0"/>
              <a:t> diseases</a:t>
            </a:r>
          </a:p>
          <a:p>
            <a:pPr marL="631825" lvl="2" indent="-120650" algn="just">
              <a:buFont typeface="Arial" pitchFamily="34" charset="0"/>
              <a:buChar char="•"/>
            </a:pPr>
            <a:r>
              <a:rPr lang="en-US" sz="1200" u="sng" dirty="0" smtClean="0"/>
              <a:t>Parkinson’s </a:t>
            </a:r>
            <a:r>
              <a:rPr lang="en-US" sz="1200" u="sng" dirty="0"/>
              <a:t>disease (PD)</a:t>
            </a:r>
            <a:r>
              <a:rPr lang="en-US" sz="1200" dirty="0"/>
              <a:t> is one of the most common progressive neurodegenerative disorders, affecting about 2% of people over 65 years old and 4% of people over 85. PD is characterized by a loss of dopaminergic neurons in the </a:t>
            </a:r>
            <a:r>
              <a:rPr lang="en-US" sz="1200" dirty="0" err="1"/>
              <a:t>substantia</a:t>
            </a:r>
            <a:r>
              <a:rPr lang="en-US" sz="1200" dirty="0"/>
              <a:t> </a:t>
            </a:r>
            <a:r>
              <a:rPr lang="en-US" sz="1200" dirty="0" err="1"/>
              <a:t>nigra</a:t>
            </a:r>
            <a:r>
              <a:rPr lang="en-US" sz="1200" dirty="0"/>
              <a:t>, which is accompanied by muscle rigidity, </a:t>
            </a:r>
            <a:r>
              <a:rPr lang="en-US" sz="1200" dirty="0" err="1"/>
              <a:t>bradykinesia</a:t>
            </a:r>
            <a:r>
              <a:rPr lang="en-US" sz="1200" dirty="0"/>
              <a:t>, resting tremor and postural instability.</a:t>
            </a:r>
          </a:p>
          <a:p>
            <a:pPr marL="1033463" lvl="3" indent="-173038" algn="just">
              <a:buFont typeface="Wingdings" pitchFamily="2" charset="2"/>
              <a:buChar char="q"/>
            </a:pPr>
            <a:r>
              <a:rPr lang="en-US" sz="1200" dirty="0"/>
              <a:t>Resveratrol + </a:t>
            </a:r>
            <a:r>
              <a:rPr lang="en-US" sz="1200" dirty="0" err="1"/>
              <a:t>quercetin</a:t>
            </a:r>
            <a:r>
              <a:rPr lang="en-US" sz="1200" dirty="0"/>
              <a:t> (A</a:t>
            </a:r>
            <a:r>
              <a:rPr lang="en-US" sz="1200" b="1" dirty="0"/>
              <a:t>ctivators</a:t>
            </a:r>
            <a:r>
              <a:rPr lang="en-US" sz="1200" dirty="0"/>
              <a:t>) prevented the decrease of dopaminergic neurons</a:t>
            </a:r>
            <a:r>
              <a:rPr lang="en-US" sz="1200" dirty="0" smtClean="0"/>
              <a:t>.</a:t>
            </a:r>
          </a:p>
          <a:p>
            <a:pPr marL="1033463" lvl="3" indent="-173038" algn="just">
              <a:buFont typeface="Wingdings" pitchFamily="2" charset="2"/>
              <a:buChar char="q"/>
            </a:pPr>
            <a:endParaRPr lang="en-US" sz="1200" dirty="0"/>
          </a:p>
          <a:p>
            <a:pPr marL="631825" lvl="2" indent="-120650" algn="just">
              <a:buFont typeface="Arial" pitchFamily="34" charset="0"/>
              <a:buChar char="•"/>
            </a:pPr>
            <a:r>
              <a:rPr lang="en-US" sz="1200" u="sng" dirty="0"/>
              <a:t>Alzheimer’s disease (AD) / AD </a:t>
            </a:r>
            <a:r>
              <a:rPr lang="en-US" sz="1200" u="sng" dirty="0" err="1"/>
              <a:t>Tauopathies</a:t>
            </a:r>
            <a:r>
              <a:rPr lang="en-US" sz="1200" dirty="0"/>
              <a:t> is one of the most devastating age-related neurodegenerative diseases. The increased life expectancy of human beings has made AD one of the predominant medical problems for elderly people. AD is   related to abnormal protein accumulation so-called </a:t>
            </a:r>
            <a:r>
              <a:rPr lang="en-US" sz="1200" dirty="0" err="1"/>
              <a:t>tauopathies</a:t>
            </a:r>
            <a:r>
              <a:rPr lang="en-US" sz="1200" dirty="0"/>
              <a:t> characterized by the presence of filamentous protein aggregates in neurons.</a:t>
            </a:r>
          </a:p>
          <a:p>
            <a:pPr marL="1033463" lvl="3" indent="-173038" algn="just">
              <a:buFont typeface="Wingdings" pitchFamily="2" charset="2"/>
              <a:buChar char="q"/>
            </a:pPr>
            <a:r>
              <a:rPr lang="en-US" sz="1200" b="1" dirty="0"/>
              <a:t>Resveratrol</a:t>
            </a:r>
            <a:r>
              <a:rPr lang="en-US" sz="1200" dirty="0"/>
              <a:t> and </a:t>
            </a:r>
            <a:r>
              <a:rPr lang="en-US" sz="1200" b="1" dirty="0"/>
              <a:t>Activation of SIRT1 </a:t>
            </a:r>
            <a:r>
              <a:rPr lang="en-US" sz="1200" dirty="0"/>
              <a:t>promote neuronal survival. </a:t>
            </a:r>
          </a:p>
          <a:p>
            <a:pPr marL="1033463" lvl="3" indent="-173038" algn="just">
              <a:buFont typeface="Wingdings" pitchFamily="2" charset="2"/>
              <a:buChar char="q"/>
            </a:pPr>
            <a:r>
              <a:rPr lang="en-US" sz="1200" dirty="0"/>
              <a:t>SIRT1-expressing </a:t>
            </a:r>
            <a:r>
              <a:rPr lang="en-US" sz="1200" dirty="0" err="1" smtClean="0"/>
              <a:t>lentivirus</a:t>
            </a:r>
            <a:endParaRPr lang="en-US" sz="1200" dirty="0" smtClean="0"/>
          </a:p>
          <a:p>
            <a:pPr marL="1033463" lvl="3" indent="-173038" algn="just">
              <a:buFont typeface="Wingdings" pitchFamily="2" charset="2"/>
              <a:buChar char="q"/>
            </a:pPr>
            <a:endParaRPr lang="en-US" sz="1200" dirty="0"/>
          </a:p>
          <a:p>
            <a:pPr marL="631825" lvl="2" indent="-120650" algn="just">
              <a:buFont typeface="Arial" pitchFamily="34" charset="0"/>
              <a:buChar char="•"/>
            </a:pPr>
            <a:r>
              <a:rPr lang="en-US" sz="1200" u="sng" dirty="0"/>
              <a:t>Amyotrophic lateral sclerosis (ALS)</a:t>
            </a:r>
            <a:r>
              <a:rPr lang="en-US" sz="1200" dirty="0"/>
              <a:t> is a devastating human motor neuron disorder.</a:t>
            </a:r>
          </a:p>
          <a:p>
            <a:pPr marL="1033463" lvl="3" indent="-173038" algn="just">
              <a:buFont typeface="Wingdings" pitchFamily="2" charset="2"/>
              <a:buChar char="q"/>
            </a:pPr>
            <a:r>
              <a:rPr lang="en-US" sz="1200" dirty="0"/>
              <a:t>SIRT1-expressing </a:t>
            </a:r>
            <a:r>
              <a:rPr lang="en-US" sz="1200" dirty="0" err="1" smtClean="0"/>
              <a:t>lentivirus</a:t>
            </a:r>
            <a:endParaRPr lang="en-US" sz="1200" dirty="0" smtClean="0"/>
          </a:p>
          <a:p>
            <a:pPr marL="1033463" lvl="3" indent="-173038" algn="just">
              <a:buFont typeface="Wingdings" pitchFamily="2" charset="2"/>
              <a:buChar char="q"/>
            </a:pPr>
            <a:endParaRPr lang="en-US" sz="1200" dirty="0"/>
          </a:p>
          <a:p>
            <a:pPr marL="631825" lvl="2" indent="-120650" algn="just">
              <a:buFont typeface="Arial" pitchFamily="34" charset="0"/>
              <a:buChar char="•"/>
            </a:pPr>
            <a:r>
              <a:rPr lang="en-US" sz="1200" u="sng" dirty="0"/>
              <a:t>Huntington’s disease (HD)</a:t>
            </a:r>
            <a:r>
              <a:rPr lang="en-US" sz="1200" dirty="0"/>
              <a:t> is caused by accumulation of a mutated form of the neuronal protein </a:t>
            </a:r>
            <a:r>
              <a:rPr lang="en-US" sz="1200" dirty="0" err="1"/>
              <a:t>huntingtin</a:t>
            </a:r>
            <a:r>
              <a:rPr lang="en-US" sz="1200" dirty="0"/>
              <a:t>, or </a:t>
            </a:r>
            <a:r>
              <a:rPr lang="en-US" sz="1200" dirty="0" err="1"/>
              <a:t>Htt</a:t>
            </a:r>
            <a:r>
              <a:rPr lang="en-US" sz="1200" dirty="0"/>
              <a:t>.</a:t>
            </a:r>
          </a:p>
          <a:p>
            <a:pPr marL="1033463" lvl="3" indent="-173038" algn="just">
              <a:buFont typeface="Wingdings" pitchFamily="2" charset="2"/>
              <a:buChar char="q"/>
            </a:pPr>
            <a:r>
              <a:rPr lang="en-US" sz="1200" b="1" dirty="0"/>
              <a:t>Ex-527</a:t>
            </a:r>
            <a:r>
              <a:rPr lang="en-US" sz="1200" dirty="0"/>
              <a:t>: Elixir Pharmaceuticals reported (01/08/2010) that its partner (Siena Biotech) had commenced Phase I testing of Elixir’s </a:t>
            </a:r>
            <a:r>
              <a:rPr lang="en-US" sz="1200" b="1" dirty="0"/>
              <a:t>SIRT1 inhibitor</a:t>
            </a:r>
            <a:r>
              <a:rPr lang="en-US" sz="1200" dirty="0" smtClean="0"/>
              <a:t>.</a:t>
            </a:r>
          </a:p>
          <a:p>
            <a:pPr marL="1033463" lvl="3" indent="-173038" algn="just">
              <a:buFont typeface="Wingdings" pitchFamily="2" charset="2"/>
              <a:buChar char="q"/>
            </a:pPr>
            <a:endParaRPr lang="en-US" sz="1200" b="1" i="1" dirty="0" smtClean="0"/>
          </a:p>
          <a:p>
            <a:pPr lvl="1" indent="-174625" algn="just">
              <a:buFont typeface="Wingdings" pitchFamily="2" charset="2"/>
              <a:buChar char="v"/>
            </a:pPr>
            <a:r>
              <a:rPr lang="en-US" sz="1200" b="1" i="1" dirty="0" smtClean="0"/>
              <a:t>Cancer</a:t>
            </a:r>
            <a:endParaRPr lang="en-US" sz="1200" b="1" i="1" dirty="0"/>
          </a:p>
          <a:p>
            <a:pPr marL="631825" lvl="2" indent="-120650" algn="just">
              <a:buFont typeface="Arial" pitchFamily="34" charset="0"/>
              <a:buChar char="•"/>
            </a:pPr>
            <a:r>
              <a:rPr lang="en-US" sz="1200" b="1" dirty="0"/>
              <a:t>SIRT1 inhibition </a:t>
            </a:r>
            <a:r>
              <a:rPr lang="en-US" sz="1200" dirty="0"/>
              <a:t>as an anticancer strategy</a:t>
            </a:r>
          </a:p>
          <a:p>
            <a:pPr marL="1033463" lvl="3" indent="-173038" algn="just">
              <a:buFont typeface="Wingdings" pitchFamily="2" charset="2"/>
              <a:buChar char="q"/>
            </a:pPr>
            <a:r>
              <a:rPr lang="en-US" sz="1200" b="1" dirty="0" err="1"/>
              <a:t>Sirtinol</a:t>
            </a:r>
            <a:r>
              <a:rPr lang="en-US" sz="1200" dirty="0"/>
              <a:t> administration induced senescence-like growth arrest in lung cancer cells and MCF-7 human breast cancers cells.</a:t>
            </a:r>
          </a:p>
          <a:p>
            <a:pPr marL="1033463" lvl="3" indent="-173038" algn="just">
              <a:buFont typeface="Wingdings" pitchFamily="2" charset="2"/>
              <a:buChar char="q"/>
            </a:pPr>
            <a:r>
              <a:rPr lang="en-US" sz="1200" b="1" dirty="0" err="1"/>
              <a:t>Salermide</a:t>
            </a:r>
            <a:r>
              <a:rPr lang="en-US" sz="1200" dirty="0"/>
              <a:t> induced tumor-specific cell death in a variety of human cancer cell lines derived from leukemia, lymphoma, colon and breast primary malignancies.</a:t>
            </a:r>
          </a:p>
          <a:p>
            <a:pPr marL="1033463" lvl="3" indent="-173038" algn="just">
              <a:buFont typeface="Wingdings" pitchFamily="2" charset="2"/>
              <a:buChar char="q"/>
            </a:pPr>
            <a:r>
              <a:rPr lang="en-US" sz="1200" b="1" dirty="0" err="1"/>
              <a:t>Tenovins</a:t>
            </a:r>
            <a:r>
              <a:rPr lang="en-US" sz="1200" dirty="0"/>
              <a:t> behaves as p53 activators through inhibition of the SIRT1/2 </a:t>
            </a:r>
            <a:r>
              <a:rPr lang="en-US" sz="1200" dirty="0" err="1"/>
              <a:t>deacetylase</a:t>
            </a:r>
            <a:r>
              <a:rPr lang="en-US" sz="1200" dirty="0"/>
              <a:t> activity.</a:t>
            </a:r>
          </a:p>
          <a:p>
            <a:pPr marL="631825" lvl="2" indent="-120650" algn="just">
              <a:buFont typeface="Arial" pitchFamily="34" charset="0"/>
              <a:buChar char="•"/>
            </a:pPr>
            <a:r>
              <a:rPr lang="en-US" sz="1200" dirty="0"/>
              <a:t>SIRT1 activation as an anticancer strategy</a:t>
            </a:r>
          </a:p>
          <a:p>
            <a:pPr marL="631825" lvl="2" indent="-120650" algn="just">
              <a:buFont typeface="Arial" pitchFamily="34" charset="0"/>
              <a:buChar char="•"/>
            </a:pPr>
            <a:endParaRPr lang="en-US" sz="1200" dirty="0"/>
          </a:p>
        </p:txBody>
      </p:sp>
    </p:spTree>
    <p:extLst>
      <p:ext uri="{BB962C8B-B14F-4D97-AF65-F5344CB8AC3E}">
        <p14:creationId xmlns:p14="http://schemas.microsoft.com/office/powerpoint/2010/main" val="1585386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4572000" cy="1938992"/>
          </a:xfrm>
          <a:prstGeom prst="rect">
            <a:avLst/>
          </a:prstGeom>
        </p:spPr>
        <p:txBody>
          <a:bodyPr>
            <a:spAutoFit/>
          </a:bodyPr>
          <a:lstStyle/>
          <a:p>
            <a:pPr lvl="1" indent="-174625" algn="just">
              <a:buFont typeface="Wingdings" pitchFamily="2" charset="2"/>
              <a:buChar char="v"/>
            </a:pPr>
            <a:r>
              <a:rPr lang="en-US" sz="1200" b="1" i="1" dirty="0"/>
              <a:t>Cardiovascular diseases</a:t>
            </a:r>
          </a:p>
          <a:p>
            <a:pPr marL="631825" lvl="2" indent="-120650" algn="just">
              <a:buFont typeface="Arial" pitchFamily="34" charset="0"/>
              <a:buChar char="•"/>
            </a:pPr>
            <a:r>
              <a:rPr lang="en-US" sz="1200" u="sng" dirty="0"/>
              <a:t>Coronary artery disease</a:t>
            </a:r>
          </a:p>
          <a:p>
            <a:pPr marL="631825" lvl="2" indent="-120650" algn="just">
              <a:buFont typeface="Arial" pitchFamily="34" charset="0"/>
              <a:buChar char="•"/>
            </a:pPr>
            <a:r>
              <a:rPr lang="en-US" sz="1200" u="sng" dirty="0"/>
              <a:t>Acute coronary syndromes</a:t>
            </a:r>
          </a:p>
          <a:p>
            <a:pPr lvl="1" indent="-174625" algn="just">
              <a:buFont typeface="Wingdings" pitchFamily="2" charset="2"/>
              <a:buChar char="v"/>
            </a:pPr>
            <a:r>
              <a:rPr lang="en-US" sz="1200" b="1" i="1" dirty="0"/>
              <a:t>Metabolic diseases</a:t>
            </a:r>
          </a:p>
          <a:p>
            <a:pPr marL="631825" lvl="2" indent="-120650" algn="just">
              <a:buFont typeface="Arial" pitchFamily="34" charset="0"/>
              <a:buChar char="•"/>
            </a:pPr>
            <a:r>
              <a:rPr lang="en-US" sz="1200" u="sng" dirty="0"/>
              <a:t>Type 2 </a:t>
            </a:r>
            <a:r>
              <a:rPr lang="en-US" sz="1200" u="sng" dirty="0" smtClean="0"/>
              <a:t>diabetes</a:t>
            </a:r>
          </a:p>
          <a:p>
            <a:pPr marL="1139825" lvl="3" indent="-171450" algn="just">
              <a:buFont typeface="Wingdings" pitchFamily="2" charset="2"/>
              <a:buChar char="q"/>
            </a:pPr>
            <a:r>
              <a:rPr lang="en-US" sz="1200" dirty="0" smtClean="0"/>
              <a:t>SRT1460 (activator)</a:t>
            </a:r>
          </a:p>
          <a:p>
            <a:pPr marL="1139825" lvl="3" indent="-171450" algn="just">
              <a:buFont typeface="Wingdings" pitchFamily="2" charset="2"/>
              <a:buChar char="q"/>
            </a:pPr>
            <a:r>
              <a:rPr lang="en-US" sz="1200" dirty="0" smtClean="0"/>
              <a:t>SRT1720</a:t>
            </a:r>
            <a:r>
              <a:rPr lang="en-US" sz="1200" dirty="0"/>
              <a:t> (activator)</a:t>
            </a:r>
            <a:endParaRPr lang="en-US" sz="1200" dirty="0" smtClean="0"/>
          </a:p>
          <a:p>
            <a:pPr marL="1139825" lvl="3" indent="-171450" algn="just">
              <a:buFont typeface="Wingdings" pitchFamily="2" charset="2"/>
              <a:buChar char="q"/>
            </a:pPr>
            <a:r>
              <a:rPr lang="en-US" sz="1200" dirty="0" smtClean="0"/>
              <a:t>SRT2183</a:t>
            </a:r>
            <a:r>
              <a:rPr lang="en-US" sz="1200" dirty="0"/>
              <a:t> (activator)</a:t>
            </a:r>
          </a:p>
          <a:p>
            <a:pPr marL="631825" lvl="2" indent="-120650" algn="just">
              <a:buFont typeface="Arial" pitchFamily="34" charset="0"/>
              <a:buChar char="•"/>
            </a:pPr>
            <a:r>
              <a:rPr lang="en-US" sz="1200" u="sng" dirty="0"/>
              <a:t>diabetic nephropathy</a:t>
            </a:r>
          </a:p>
          <a:p>
            <a:pPr marL="631825" lvl="2" indent="-120650" algn="just">
              <a:buFont typeface="Arial" pitchFamily="34" charset="0"/>
              <a:buChar char="•"/>
            </a:pPr>
            <a:r>
              <a:rPr lang="en-US" sz="1200" u="sng" dirty="0"/>
              <a:t>Attenuate </a:t>
            </a:r>
            <a:r>
              <a:rPr lang="en-US" sz="1200" u="sng" dirty="0" err="1"/>
              <a:t>cisplatin</a:t>
            </a:r>
            <a:r>
              <a:rPr lang="en-US" sz="1200" u="sng" dirty="0"/>
              <a:t>-induced renal cell injury</a:t>
            </a:r>
          </a:p>
        </p:txBody>
      </p:sp>
      <p:sp>
        <p:nvSpPr>
          <p:cNvPr id="3" name="Rectangle 2"/>
          <p:cNvSpPr/>
          <p:nvPr/>
        </p:nvSpPr>
        <p:spPr>
          <a:xfrm>
            <a:off x="36621" y="104001"/>
            <a:ext cx="973280" cy="276999"/>
          </a:xfrm>
          <a:prstGeom prst="rect">
            <a:avLst/>
          </a:prstGeom>
        </p:spPr>
        <p:txBody>
          <a:bodyPr wrap="none">
            <a:spAutoFit/>
          </a:bodyPr>
          <a:lstStyle/>
          <a:p>
            <a:r>
              <a:rPr lang="en-US" sz="1200" b="1" dirty="0" smtClean="0">
                <a:solidFill>
                  <a:srgbClr val="C00000"/>
                </a:solidFill>
              </a:rPr>
              <a:t>SIRT1 cont’d</a:t>
            </a:r>
            <a:endParaRPr lang="en-US" sz="1200" b="1" dirty="0">
              <a:solidFill>
                <a:srgbClr val="C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438400"/>
            <a:ext cx="6577764" cy="431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59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200400"/>
            <a:ext cx="4924425" cy="326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76200"/>
            <a:ext cx="8763000" cy="3447098"/>
          </a:xfrm>
          <a:prstGeom prst="rect">
            <a:avLst/>
          </a:prstGeom>
        </p:spPr>
        <p:txBody>
          <a:bodyPr wrap="square">
            <a:spAutoFit/>
          </a:bodyPr>
          <a:lstStyle/>
          <a:p>
            <a:pPr algn="just"/>
            <a:r>
              <a:rPr lang="en-US" sz="1200" dirty="0"/>
              <a:t>Mitochondria are the main organelles </a:t>
            </a:r>
            <a:r>
              <a:rPr lang="en-US" sz="1200" dirty="0" smtClean="0"/>
              <a:t>in the </a:t>
            </a:r>
            <a:r>
              <a:rPr lang="en-US" sz="1200" dirty="0"/>
              <a:t>cell that are responsible for </a:t>
            </a:r>
            <a:r>
              <a:rPr lang="en-US" sz="1200" dirty="0" smtClean="0"/>
              <a:t>energy balance </a:t>
            </a:r>
            <a:r>
              <a:rPr lang="en-US" sz="1200" dirty="0"/>
              <a:t>and metabolism. They </a:t>
            </a:r>
            <a:r>
              <a:rPr lang="en-US" sz="1200" dirty="0" smtClean="0"/>
              <a:t>have been </a:t>
            </a:r>
            <a:r>
              <a:rPr lang="en-US" sz="1200" dirty="0"/>
              <a:t>implicated in several human diseases</a:t>
            </a:r>
            <a:r>
              <a:rPr lang="en-US" sz="1200" dirty="0" smtClean="0"/>
              <a:t>, and </a:t>
            </a:r>
            <a:r>
              <a:rPr lang="en-US" sz="1200" dirty="0"/>
              <a:t>an important hypothesis </a:t>
            </a:r>
            <a:r>
              <a:rPr lang="en-US" sz="1200" dirty="0" smtClean="0"/>
              <a:t>has emerged </a:t>
            </a:r>
            <a:r>
              <a:rPr lang="en-US" sz="1200" dirty="0"/>
              <a:t>that mitochondrial </a:t>
            </a:r>
            <a:r>
              <a:rPr lang="en-US" sz="1200" dirty="0" smtClean="0"/>
              <a:t>dysfunction is </a:t>
            </a:r>
            <a:r>
              <a:rPr lang="en-US" sz="1200" dirty="0"/>
              <a:t>associated with the onset of </a:t>
            </a:r>
            <a:r>
              <a:rPr lang="en-US" sz="1200" dirty="0" smtClean="0"/>
              <a:t>age-related disorders </a:t>
            </a:r>
            <a:r>
              <a:rPr lang="en-US" sz="1200" dirty="0"/>
              <a:t>and cancer</a:t>
            </a:r>
            <a:r>
              <a:rPr lang="en-US" sz="1200" dirty="0" smtClean="0"/>
              <a:t>.</a:t>
            </a:r>
          </a:p>
          <a:p>
            <a:endParaRPr lang="en-US" sz="1200" dirty="0"/>
          </a:p>
          <a:p>
            <a:r>
              <a:rPr lang="en-US" sz="1400" b="1" i="1" dirty="0" err="1" smtClean="0"/>
              <a:t>Cancer_Double</a:t>
            </a:r>
            <a:r>
              <a:rPr lang="en-US" sz="1400" b="1" i="1" dirty="0" smtClean="0"/>
              <a:t>-Edged Sword</a:t>
            </a:r>
          </a:p>
          <a:p>
            <a:pPr algn="just"/>
            <a:r>
              <a:rPr lang="en-US" sz="1200" dirty="0"/>
              <a:t>Cancer is a widespread, </a:t>
            </a:r>
            <a:r>
              <a:rPr lang="en-US" sz="1200" dirty="0" smtClean="0"/>
              <a:t>heterogeneous disease </a:t>
            </a:r>
            <a:r>
              <a:rPr lang="en-US" sz="1200" dirty="0"/>
              <a:t>that is the leading cause of </a:t>
            </a:r>
            <a:r>
              <a:rPr lang="en-US" sz="1200" dirty="0" smtClean="0"/>
              <a:t>death worldwide</a:t>
            </a:r>
            <a:r>
              <a:rPr lang="en-US" sz="1200" dirty="0"/>
              <a:t>. It is characterized by </a:t>
            </a:r>
            <a:r>
              <a:rPr lang="en-US" sz="1200" dirty="0" smtClean="0"/>
              <a:t>oxidative damage</a:t>
            </a:r>
            <a:r>
              <a:rPr lang="en-US" sz="1200" dirty="0"/>
              <a:t>, which then leads to </a:t>
            </a:r>
            <a:r>
              <a:rPr lang="en-US" sz="1200" dirty="0" smtClean="0"/>
              <a:t>metabolic imbalance </a:t>
            </a:r>
            <a:r>
              <a:rPr lang="en-US" sz="1200" dirty="0"/>
              <a:t>within the cell, </a:t>
            </a:r>
            <a:r>
              <a:rPr lang="en-US" sz="1200" dirty="0" smtClean="0"/>
              <a:t>abnormal macromolecule </a:t>
            </a:r>
            <a:r>
              <a:rPr lang="en-US" sz="1200" dirty="0"/>
              <a:t>production, and </a:t>
            </a:r>
            <a:r>
              <a:rPr lang="en-US" sz="1200" dirty="0" smtClean="0"/>
              <a:t>uncontrolled tumor </a:t>
            </a:r>
            <a:r>
              <a:rPr lang="en-US" sz="1200" dirty="0"/>
              <a:t>growth</a:t>
            </a:r>
            <a:r>
              <a:rPr lang="en-US" sz="1200" dirty="0" smtClean="0"/>
              <a:t>. </a:t>
            </a:r>
            <a:r>
              <a:rPr lang="en-US" sz="1200" dirty="0"/>
              <a:t>It has been </a:t>
            </a:r>
            <a:r>
              <a:rPr lang="en-US" sz="1200" dirty="0" smtClean="0"/>
              <a:t>shown that </a:t>
            </a:r>
            <a:r>
              <a:rPr lang="en-US" sz="1200" dirty="0"/>
              <a:t>oncogenes, such as </a:t>
            </a:r>
            <a:r>
              <a:rPr lang="en-US" sz="1200" dirty="0" err="1"/>
              <a:t>Ras</a:t>
            </a:r>
            <a:r>
              <a:rPr lang="en-US" sz="1200" dirty="0"/>
              <a:t>, </a:t>
            </a:r>
            <a:r>
              <a:rPr lang="en-US" sz="1200" dirty="0" err="1"/>
              <a:t>Akt</a:t>
            </a:r>
            <a:r>
              <a:rPr lang="en-US" sz="1200" dirty="0"/>
              <a:t> kinase</a:t>
            </a:r>
            <a:r>
              <a:rPr lang="en-US" sz="1200" dirty="0" smtClean="0"/>
              <a:t>, and </a:t>
            </a:r>
            <a:r>
              <a:rPr lang="en-US" sz="1200" dirty="0" err="1"/>
              <a:t>Myc</a:t>
            </a:r>
            <a:r>
              <a:rPr lang="en-US" sz="1200" dirty="0"/>
              <a:t>, promote metabolic </a:t>
            </a:r>
            <a:r>
              <a:rPr lang="en-US" sz="1200" dirty="0" smtClean="0"/>
              <a:t>processes such </a:t>
            </a:r>
            <a:r>
              <a:rPr lang="en-US" sz="1200" dirty="0"/>
              <a:t>as glycolysis and glucose </a:t>
            </a:r>
            <a:r>
              <a:rPr lang="en-US" sz="1200" dirty="0" smtClean="0"/>
              <a:t>uptake. As mitochondrial </a:t>
            </a:r>
            <a:r>
              <a:rPr lang="en-US" sz="1200" dirty="0" err="1"/>
              <a:t>sirtuins</a:t>
            </a:r>
            <a:r>
              <a:rPr lang="en-US" sz="1200" dirty="0"/>
              <a:t> </a:t>
            </a:r>
            <a:r>
              <a:rPr lang="en-US" sz="1200" dirty="0" smtClean="0"/>
              <a:t>have emerged </a:t>
            </a:r>
            <a:r>
              <a:rPr lang="en-US" sz="1200" dirty="0"/>
              <a:t>as metabolic regulators, they </a:t>
            </a:r>
            <a:r>
              <a:rPr lang="en-US" sz="1200" dirty="0" smtClean="0"/>
              <a:t>are being </a:t>
            </a:r>
            <a:r>
              <a:rPr lang="en-US" sz="1200" dirty="0"/>
              <a:t>studied intensely for their </a:t>
            </a:r>
            <a:r>
              <a:rPr lang="en-US" sz="1200" dirty="0" smtClean="0"/>
              <a:t>possible roles </a:t>
            </a:r>
            <a:r>
              <a:rPr lang="en-US" sz="1200" dirty="0"/>
              <a:t>in cancer progression</a:t>
            </a:r>
            <a:r>
              <a:rPr lang="en-US" sz="1200" dirty="0" smtClean="0"/>
              <a:t>.</a:t>
            </a:r>
          </a:p>
          <a:p>
            <a:pPr algn="just"/>
            <a:endParaRPr lang="en-US" sz="1200" dirty="0"/>
          </a:p>
          <a:p>
            <a:pPr algn="just"/>
            <a:r>
              <a:rPr lang="en-US" sz="1200" b="1" dirty="0" smtClean="0">
                <a:solidFill>
                  <a:srgbClr val="C00000"/>
                </a:solidFill>
              </a:rPr>
              <a:t>SIRT3</a:t>
            </a:r>
            <a:r>
              <a:rPr lang="en-US" sz="1200" dirty="0" smtClean="0"/>
              <a:t>, a key mitochondrial </a:t>
            </a:r>
            <a:r>
              <a:rPr lang="en-US" sz="1200" dirty="0" err="1" smtClean="0"/>
              <a:t>deacetylase</a:t>
            </a:r>
            <a:r>
              <a:rPr lang="en-US" sz="1200" dirty="0" smtClean="0"/>
              <a:t>, seems </a:t>
            </a:r>
            <a:r>
              <a:rPr lang="en-US" sz="1200" dirty="0"/>
              <a:t>likely </a:t>
            </a:r>
            <a:r>
              <a:rPr lang="en-US" sz="1200" dirty="0" smtClean="0"/>
              <a:t>play some roles as both tumor </a:t>
            </a:r>
            <a:r>
              <a:rPr lang="en-US" sz="1200" dirty="0" err="1" smtClean="0"/>
              <a:t>promotor</a:t>
            </a:r>
            <a:r>
              <a:rPr lang="en-US" sz="1200" dirty="0" smtClean="0"/>
              <a:t> and tumor-suppressor.</a:t>
            </a:r>
            <a:endParaRPr lang="en-US" sz="1200" dirty="0"/>
          </a:p>
          <a:p>
            <a:pPr marL="171450" indent="-171450" algn="just">
              <a:buFont typeface="Wingdings" pitchFamily="2" charset="2"/>
              <a:buChar char="ü"/>
            </a:pPr>
            <a:r>
              <a:rPr lang="en-US" sz="1200" dirty="0" smtClean="0"/>
              <a:t>SIRT3 </a:t>
            </a:r>
            <a:r>
              <a:rPr lang="en-US" sz="1200" dirty="0"/>
              <a:t>has been </a:t>
            </a:r>
            <a:r>
              <a:rPr lang="en-US" sz="1200" dirty="0" smtClean="0"/>
              <a:t>shown to </a:t>
            </a:r>
            <a:r>
              <a:rPr lang="en-US" sz="1200" dirty="0"/>
              <a:t>be </a:t>
            </a:r>
            <a:r>
              <a:rPr lang="en-US" sz="1200" dirty="0" err="1"/>
              <a:t>prosurvival</a:t>
            </a:r>
            <a:r>
              <a:rPr lang="en-US" sz="1200" dirty="0"/>
              <a:t>, preventing cell </a:t>
            </a:r>
            <a:r>
              <a:rPr lang="en-US" sz="1200" dirty="0" smtClean="0"/>
              <a:t>death in </a:t>
            </a:r>
            <a:r>
              <a:rPr lang="en-US" sz="1200" dirty="0"/>
              <a:t>response to stress and </a:t>
            </a:r>
            <a:r>
              <a:rPr lang="en-US" sz="1200" dirty="0" smtClean="0"/>
              <a:t>starvation. SIRT3 </a:t>
            </a:r>
            <a:r>
              <a:rPr lang="en-US" sz="1200" dirty="0"/>
              <a:t>has also been shown to </a:t>
            </a:r>
            <a:r>
              <a:rPr lang="en-US" sz="1200" dirty="0" smtClean="0"/>
              <a:t>protect from </a:t>
            </a:r>
            <a:r>
              <a:rPr lang="en-US" sz="1200" dirty="0"/>
              <a:t>cell death in response to hypoxia </a:t>
            </a:r>
            <a:r>
              <a:rPr lang="en-US" sz="1200" dirty="0" smtClean="0"/>
              <a:t>or the </a:t>
            </a:r>
            <a:r>
              <a:rPr lang="en-US" sz="1200" dirty="0"/>
              <a:t>apoptotic inducer </a:t>
            </a:r>
            <a:r>
              <a:rPr lang="en-US" sz="1200" dirty="0" err="1" smtClean="0"/>
              <a:t>staurosporine</a:t>
            </a:r>
            <a:r>
              <a:rPr lang="en-US" sz="1200" dirty="0" smtClean="0"/>
              <a:t>. These </a:t>
            </a:r>
            <a:r>
              <a:rPr lang="en-US" sz="1200" dirty="0"/>
              <a:t>studies support the general role </a:t>
            </a:r>
            <a:r>
              <a:rPr lang="en-US" sz="1200" dirty="0" smtClean="0"/>
              <a:t>of </a:t>
            </a:r>
            <a:r>
              <a:rPr lang="en-US" sz="1200" dirty="0" err="1" smtClean="0"/>
              <a:t>sirtuins</a:t>
            </a:r>
            <a:r>
              <a:rPr lang="en-US" sz="1200" dirty="0" smtClean="0"/>
              <a:t> </a:t>
            </a:r>
            <a:r>
              <a:rPr lang="en-US" sz="1200" dirty="0"/>
              <a:t>in promoting longevity, but </a:t>
            </a:r>
            <a:r>
              <a:rPr lang="en-US" sz="1200" dirty="0" smtClean="0"/>
              <a:t>it also </a:t>
            </a:r>
            <a:r>
              <a:rPr lang="en-US" sz="1200" dirty="0"/>
              <a:t>might indicate a role in </a:t>
            </a:r>
            <a:r>
              <a:rPr lang="en-US" sz="1200" dirty="0" smtClean="0"/>
              <a:t>tumor growth</a:t>
            </a:r>
            <a:r>
              <a:rPr lang="en-US" sz="1200" dirty="0"/>
              <a:t>. Indeed, SIRT3 has been </a:t>
            </a:r>
            <a:r>
              <a:rPr lang="en-US" sz="1200" dirty="0" smtClean="0"/>
              <a:t>shown to </a:t>
            </a:r>
            <a:r>
              <a:rPr lang="en-US" sz="1200" dirty="0"/>
              <a:t>promote cell proliferation in oral </a:t>
            </a:r>
            <a:r>
              <a:rPr lang="en-US" sz="1200" dirty="0" smtClean="0"/>
              <a:t>cancer cell lines </a:t>
            </a:r>
            <a:r>
              <a:rPr lang="en-US" sz="1200" dirty="0"/>
              <a:t>and to block the </a:t>
            </a:r>
            <a:r>
              <a:rPr lang="en-US" sz="1200" dirty="0" smtClean="0"/>
              <a:t>growth arrest </a:t>
            </a:r>
            <a:r>
              <a:rPr lang="en-US" sz="1200" dirty="0"/>
              <a:t>function of the transcription </a:t>
            </a:r>
            <a:r>
              <a:rPr lang="en-US" sz="1200" dirty="0" smtClean="0"/>
              <a:t>factor p53 </a:t>
            </a:r>
            <a:r>
              <a:rPr lang="en-US" sz="1200" dirty="0"/>
              <a:t>in bladder cancer </a:t>
            </a:r>
            <a:r>
              <a:rPr lang="en-US" sz="1200" dirty="0" smtClean="0"/>
              <a:t>cells. SIRT3 gene </a:t>
            </a:r>
            <a:r>
              <a:rPr lang="en-US" sz="1200" dirty="0"/>
              <a:t>expression levels are also </a:t>
            </a:r>
            <a:r>
              <a:rPr lang="en-US" sz="1200" dirty="0" smtClean="0"/>
              <a:t>increased in </a:t>
            </a:r>
            <a:r>
              <a:rPr lang="en-US" sz="1200" dirty="0"/>
              <a:t>malignant human breast </a:t>
            </a:r>
            <a:r>
              <a:rPr lang="en-US" sz="1200" dirty="0" smtClean="0"/>
              <a:t>biopsies.</a:t>
            </a:r>
            <a:endParaRPr lang="en-US" sz="1200" dirty="0"/>
          </a:p>
          <a:p>
            <a:pPr algn="just"/>
            <a:endParaRPr lang="en-US" sz="1200" dirty="0" smtClean="0"/>
          </a:p>
        </p:txBody>
      </p:sp>
      <p:sp>
        <p:nvSpPr>
          <p:cNvPr id="5" name="Rectangle 4"/>
          <p:cNvSpPr/>
          <p:nvPr/>
        </p:nvSpPr>
        <p:spPr>
          <a:xfrm>
            <a:off x="76200" y="3406676"/>
            <a:ext cx="4191000" cy="2308324"/>
          </a:xfrm>
          <a:prstGeom prst="rect">
            <a:avLst/>
          </a:prstGeom>
        </p:spPr>
        <p:txBody>
          <a:bodyPr wrap="square">
            <a:spAutoFit/>
          </a:bodyPr>
          <a:lstStyle/>
          <a:p>
            <a:pPr marL="171450" indent="-171450" algn="just">
              <a:buFont typeface="Wingdings" pitchFamily="2" charset="2"/>
              <a:buChar char="ü"/>
            </a:pPr>
            <a:r>
              <a:rPr lang="en-US" sz="1200" dirty="0" smtClean="0"/>
              <a:t>SIRT3 </a:t>
            </a:r>
            <a:r>
              <a:rPr lang="en-US" sz="1200" dirty="0"/>
              <a:t>has been identified as a tumor suppressor in several studies, which directly link SIRT3 to metabolic processes. The loss of SIRT3 in mouse embryonic fibroblasts (MEFs) was first shown to induce tumor growth in response to oncogene expression. SIRT3 expression in MEFs was also shown to destabilize HIF1</a:t>
            </a:r>
            <a:r>
              <a:rPr lang="en-US" sz="1200" dirty="0">
                <a:latin typeface="Symbol" pitchFamily="18" charset="2"/>
              </a:rPr>
              <a:t>a</a:t>
            </a:r>
            <a:r>
              <a:rPr lang="en-US" sz="1200" dirty="0"/>
              <a:t>, a transcription factor that promotes glycolytic metabolism as dictated by the “Warburg effect.” </a:t>
            </a:r>
            <a:r>
              <a:rPr lang="en-US" sz="1200" dirty="0" smtClean="0"/>
              <a:t>SIRT3 </a:t>
            </a:r>
            <a:r>
              <a:rPr lang="en-US" sz="1200" dirty="0"/>
              <a:t>might also prevent cancer by </a:t>
            </a:r>
            <a:r>
              <a:rPr lang="en-US" sz="1200" dirty="0" err="1"/>
              <a:t>deacetylating</a:t>
            </a:r>
            <a:r>
              <a:rPr lang="en-US" sz="1200" dirty="0"/>
              <a:t> and activating mitochondrial superoxide dismutase (</a:t>
            </a:r>
            <a:r>
              <a:rPr lang="en-US" sz="1200" dirty="0" err="1"/>
              <a:t>MnSOD</a:t>
            </a:r>
            <a:r>
              <a:rPr lang="en-US" sz="1200" dirty="0"/>
              <a:t>), which is thought to control the levels of ROS and prevent oxidative damage that triggers cancer pathology. </a:t>
            </a:r>
          </a:p>
          <a:p>
            <a:pPr marL="171450" indent="-171450" algn="just">
              <a:buFont typeface="Wingdings" pitchFamily="2" charset="2"/>
              <a:buChar char="ü"/>
            </a:pPr>
            <a:endParaRPr lang="en-US" sz="1200" dirty="0"/>
          </a:p>
        </p:txBody>
      </p:sp>
      <p:sp>
        <p:nvSpPr>
          <p:cNvPr id="6" name="Rectangle 5"/>
          <p:cNvSpPr/>
          <p:nvPr/>
        </p:nvSpPr>
        <p:spPr>
          <a:xfrm>
            <a:off x="97971" y="5715000"/>
            <a:ext cx="5791200" cy="1015663"/>
          </a:xfrm>
          <a:prstGeom prst="rect">
            <a:avLst/>
          </a:prstGeom>
        </p:spPr>
        <p:txBody>
          <a:bodyPr wrap="square">
            <a:spAutoFit/>
          </a:bodyPr>
          <a:lstStyle/>
          <a:p>
            <a:pPr algn="just"/>
            <a:r>
              <a:rPr lang="en-US" sz="1200" dirty="0"/>
              <a:t>Since SIRT3 is involved in many aspects of cellular metabolism, including fatty acid oxidation, amino acid catabolism, and oxidative phosphorylation, its role in cancer is likely to be complex and multidimensional. Different stimuli and environmental effects seem to trigger different responses from SIRT3, and it will be interesting to determine which external stimuli will trigger specific regulatory roles of SIRT3.</a:t>
            </a:r>
            <a:endParaRPr lang="en-US" sz="1200" dirty="0"/>
          </a:p>
        </p:txBody>
      </p:sp>
    </p:spTree>
    <p:extLst>
      <p:ext uri="{BB962C8B-B14F-4D97-AF65-F5344CB8AC3E}">
        <p14:creationId xmlns:p14="http://schemas.microsoft.com/office/powerpoint/2010/main" val="1188269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838200"/>
            <a:ext cx="3495675"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862548"/>
            <a:ext cx="5191125" cy="3785652"/>
          </a:xfrm>
          <a:prstGeom prst="rect">
            <a:avLst/>
          </a:prstGeom>
        </p:spPr>
        <p:txBody>
          <a:bodyPr wrap="square">
            <a:spAutoFit/>
          </a:bodyPr>
          <a:lstStyle/>
          <a:p>
            <a:pPr algn="just"/>
            <a:r>
              <a:rPr lang="en-US" sz="1200" b="1" dirty="0">
                <a:solidFill>
                  <a:srgbClr val="C00000"/>
                </a:solidFill>
              </a:rPr>
              <a:t>SIRT3</a:t>
            </a:r>
            <a:r>
              <a:rPr lang="en-US" sz="1200" dirty="0"/>
              <a:t> is known to </a:t>
            </a:r>
            <a:r>
              <a:rPr lang="en-US" sz="1200" dirty="0" err="1"/>
              <a:t>deacetylate</a:t>
            </a:r>
            <a:r>
              <a:rPr lang="en-US" sz="1200" dirty="0"/>
              <a:t> many substrates in the mitochondria that are important to metabolic processes, but this has mainly been shown in other tissues besides the brain. In general, SIRT3 displays protective effects against ROS production by </a:t>
            </a:r>
            <a:r>
              <a:rPr lang="en-US" sz="1200" dirty="0" err="1"/>
              <a:t>upregulating</a:t>
            </a:r>
            <a:r>
              <a:rPr lang="en-US" sz="1200" dirty="0"/>
              <a:t> SOD function. Since ROS have been shown to induce neurodegenerative processes</a:t>
            </a:r>
            <a:r>
              <a:rPr lang="en-US" sz="1200" dirty="0" smtClean="0"/>
              <a:t>, </a:t>
            </a:r>
            <a:r>
              <a:rPr lang="en-US" sz="1200" dirty="0"/>
              <a:t>SIRT3 might be protective in neurons against ROS-related damage. </a:t>
            </a:r>
            <a:endParaRPr lang="en-US" sz="1200" dirty="0" smtClean="0"/>
          </a:p>
          <a:p>
            <a:pPr marL="171450" indent="-171450" algn="just">
              <a:buFont typeface="Wingdings" pitchFamily="2" charset="2"/>
              <a:buChar char="ü"/>
            </a:pPr>
            <a:r>
              <a:rPr lang="en-US" sz="1200" dirty="0" smtClean="0"/>
              <a:t>SIRT3 </a:t>
            </a:r>
            <a:r>
              <a:rPr lang="en-US" sz="1200" dirty="0"/>
              <a:t>was first shown to be protective against </a:t>
            </a:r>
            <a:r>
              <a:rPr lang="en-US" sz="1200" dirty="0" err="1"/>
              <a:t>excitotoxic</a:t>
            </a:r>
            <a:r>
              <a:rPr lang="en-US" sz="1200" dirty="0"/>
              <a:t> injury in primary neuron cultures. </a:t>
            </a:r>
            <a:endParaRPr lang="en-US" sz="1200" dirty="0" smtClean="0"/>
          </a:p>
          <a:p>
            <a:pPr marL="171450" indent="-171450" algn="just">
              <a:buFont typeface="Wingdings" pitchFamily="2" charset="2"/>
              <a:buChar char="ü"/>
            </a:pPr>
            <a:r>
              <a:rPr lang="en-US" sz="1200" dirty="0" smtClean="0"/>
              <a:t>SIRT3 </a:t>
            </a:r>
            <a:r>
              <a:rPr lang="en-US" sz="1200" dirty="0"/>
              <a:t>was shown to be </a:t>
            </a:r>
            <a:r>
              <a:rPr lang="en-US" sz="1200" dirty="0" err="1"/>
              <a:t>neuroprotective</a:t>
            </a:r>
            <a:r>
              <a:rPr lang="en-US" sz="1200" dirty="0"/>
              <a:t> in response to Alzheimer disease–induced cellular stress in addition to ROS-induced injury. </a:t>
            </a:r>
            <a:endParaRPr lang="en-US" sz="1200" dirty="0" smtClean="0"/>
          </a:p>
          <a:p>
            <a:pPr marL="171450" indent="-171450" algn="just">
              <a:buFont typeface="Wingdings" pitchFamily="2" charset="2"/>
              <a:buChar char="ü"/>
            </a:pPr>
            <a:r>
              <a:rPr lang="en-US" sz="1200" dirty="0" smtClean="0"/>
              <a:t>Possible </a:t>
            </a:r>
            <a:r>
              <a:rPr lang="en-US" sz="1200" dirty="0"/>
              <a:t>mechanisms for SIRT3 </a:t>
            </a:r>
            <a:r>
              <a:rPr lang="en-US" sz="1200" dirty="0" err="1"/>
              <a:t>upregulation</a:t>
            </a:r>
            <a:r>
              <a:rPr lang="en-US" sz="1200" dirty="0"/>
              <a:t> in response to neuronal stress include interaction with the FOXO3 transcription factors. SIRT3 has been shown to interact with FOXO3a, but the physiological implications, especially in the context of </a:t>
            </a:r>
            <a:r>
              <a:rPr lang="en-US" sz="1200" dirty="0" err="1"/>
              <a:t>neurodegeneration</a:t>
            </a:r>
            <a:r>
              <a:rPr lang="en-US" sz="1200" dirty="0"/>
              <a:t>, are not clear. FOXO3 transcription factors are thought to offer protection from oxidative stress by activating detoxifying genes such as catalase and </a:t>
            </a:r>
            <a:r>
              <a:rPr lang="en-US" sz="1200" dirty="0" err="1"/>
              <a:t>MnSOD</a:t>
            </a:r>
            <a:r>
              <a:rPr lang="en-US" sz="1200" dirty="0"/>
              <a:t>. In addition, while FOXO3 may function as a tumor suppressor in other tissues, its role in apoptosis has implications for </a:t>
            </a:r>
            <a:r>
              <a:rPr lang="en-US" sz="1200" dirty="0" err="1"/>
              <a:t>sirtuin</a:t>
            </a:r>
            <a:r>
              <a:rPr lang="en-US" sz="1200" dirty="0"/>
              <a:t>-mediated </a:t>
            </a:r>
            <a:r>
              <a:rPr lang="en-US" sz="1200" dirty="0" err="1"/>
              <a:t>neurodegeneration</a:t>
            </a:r>
            <a:r>
              <a:rPr lang="en-US" sz="1200" dirty="0"/>
              <a:t>. More studies are needed to determine whether SIRT3 can be </a:t>
            </a:r>
            <a:r>
              <a:rPr lang="en-US" sz="1200" dirty="0" err="1"/>
              <a:t>neuroprotective</a:t>
            </a:r>
            <a:r>
              <a:rPr lang="en-US" sz="1200" dirty="0"/>
              <a:t> through its interaction with FOXO3a or if there is another mechanism involved.</a:t>
            </a:r>
            <a:endParaRPr lang="en-US" sz="1200" dirty="0"/>
          </a:p>
        </p:txBody>
      </p:sp>
      <p:sp>
        <p:nvSpPr>
          <p:cNvPr id="4" name="Rectangle 3"/>
          <p:cNvSpPr/>
          <p:nvPr/>
        </p:nvSpPr>
        <p:spPr>
          <a:xfrm>
            <a:off x="141514" y="152400"/>
            <a:ext cx="8773886" cy="677108"/>
          </a:xfrm>
          <a:prstGeom prst="rect">
            <a:avLst/>
          </a:prstGeom>
        </p:spPr>
        <p:txBody>
          <a:bodyPr wrap="square">
            <a:spAutoFit/>
          </a:bodyPr>
          <a:lstStyle/>
          <a:p>
            <a:r>
              <a:rPr lang="en-US" sz="1400" b="1" i="1" dirty="0" err="1" smtClean="0"/>
              <a:t>Neurodegeneration</a:t>
            </a:r>
            <a:r>
              <a:rPr lang="en-US" sz="1400" b="1" i="1" dirty="0" smtClean="0"/>
              <a:t> </a:t>
            </a:r>
          </a:p>
          <a:p>
            <a:r>
              <a:rPr lang="en-US" sz="1200" dirty="0" smtClean="0"/>
              <a:t>Mitochondria </a:t>
            </a:r>
            <a:r>
              <a:rPr lang="en-US" sz="1200" dirty="0"/>
              <a:t>are also implicated in aging processes as their function declines. Therefore, mitochondrial  </a:t>
            </a:r>
            <a:r>
              <a:rPr lang="en-US" sz="1200" dirty="0" err="1"/>
              <a:t>sirtuins</a:t>
            </a:r>
            <a:r>
              <a:rPr lang="en-US" sz="1200" dirty="0"/>
              <a:t> present promising targets to study in deducing the pathology of </a:t>
            </a:r>
            <a:r>
              <a:rPr lang="en-US" sz="1200" dirty="0" err="1"/>
              <a:t>neurodegeneration</a:t>
            </a:r>
            <a:r>
              <a:rPr lang="en-US" sz="1200" dirty="0"/>
              <a:t>. </a:t>
            </a:r>
            <a:endParaRPr lang="en-US" sz="1200" dirty="0"/>
          </a:p>
        </p:txBody>
      </p:sp>
      <p:sp>
        <p:nvSpPr>
          <p:cNvPr id="6" name="TextBox 5"/>
          <p:cNvSpPr txBox="1"/>
          <p:nvPr/>
        </p:nvSpPr>
        <p:spPr>
          <a:xfrm>
            <a:off x="330463" y="4953000"/>
            <a:ext cx="2336537" cy="369332"/>
          </a:xfrm>
          <a:prstGeom prst="rect">
            <a:avLst/>
          </a:prstGeom>
          <a:noFill/>
        </p:spPr>
        <p:txBody>
          <a:bodyPr wrap="none" rtlCol="0">
            <a:spAutoFit/>
          </a:bodyPr>
          <a:lstStyle/>
          <a:p>
            <a:r>
              <a:rPr lang="en-US" dirty="0" smtClean="0"/>
              <a:t>Clinical trials on SIRT3?</a:t>
            </a:r>
            <a:endParaRPr lang="en-US" dirty="0"/>
          </a:p>
        </p:txBody>
      </p:sp>
    </p:spTree>
    <p:extLst>
      <p:ext uri="{BB962C8B-B14F-4D97-AF65-F5344CB8AC3E}">
        <p14:creationId xmlns:p14="http://schemas.microsoft.com/office/powerpoint/2010/main" val="3999099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2991</Words>
  <Application>Microsoft Office PowerPoint</Application>
  <PresentationFormat>On-screen Show (4:3)</PresentationFormat>
  <Paragraphs>126</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xguan</dc:creator>
  <cp:lastModifiedBy>xguan</cp:lastModifiedBy>
  <cp:revision>1</cp:revision>
  <dcterms:created xsi:type="dcterms:W3CDTF">2014-06-13T20:23:26Z</dcterms:created>
  <dcterms:modified xsi:type="dcterms:W3CDTF">2014-06-13T20:24:13Z</dcterms:modified>
</cp:coreProperties>
</file>