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3" autoAdjust="0"/>
    <p:restoredTop sz="94660"/>
  </p:normalViewPr>
  <p:slideViewPr>
    <p:cSldViewPr>
      <p:cViewPr>
        <p:scale>
          <a:sx n="96" d="100"/>
          <a:sy n="96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Small%20molecule\9.4.14%201c%20and%201b%20abalo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'[9.4.14 1c and 1b abalog.xls]Sheet1'!$A$13,'[9.4.14 1c and 1b abalog.xls]Sheet1'!$A$15,'[9.4.14 1c and 1b abalog.xls]Sheet1'!$A$16</c:f>
              <c:strCache>
                <c:ptCount val="3"/>
                <c:pt idx="0">
                  <c:v>Control</c:v>
                </c:pt>
                <c:pt idx="1">
                  <c:v>1b derivative</c:v>
                </c:pt>
                <c:pt idx="2">
                  <c:v>1c</c:v>
                </c:pt>
              </c:strCache>
            </c:strRef>
          </c:cat>
          <c:val>
            <c:numRef>
              <c:f>'[9.4.14 1c and 1b abalog.xls]Sheet1'!$D$13,'[9.4.14 1c and 1b abalog.xls]Sheet1'!$D$15,'[9.4.14 1c and 1b abalog.xls]Sheet1'!$D$16</c:f>
              <c:numCache>
                <c:formatCode>0.0</c:formatCode>
                <c:ptCount val="3"/>
                <c:pt idx="0">
                  <c:v>99.999999999999986</c:v>
                </c:pt>
                <c:pt idx="1">
                  <c:v>179.09392222317049</c:v>
                </c:pt>
                <c:pt idx="2">
                  <c:v>263.06671034860062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15968"/>
        <c:axId val="96517504"/>
      </c:barChart>
      <c:catAx>
        <c:axId val="9651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96517504"/>
        <c:crosses val="autoZero"/>
        <c:auto val="1"/>
        <c:lblAlgn val="ctr"/>
        <c:lblOffset val="100"/>
        <c:noMultiLvlLbl val="0"/>
      </c:catAx>
      <c:valAx>
        <c:axId val="96517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SIRT3 activity</a:t>
                </a:r>
              </a:p>
            </c:rich>
          </c:tx>
          <c:layout>
            <c:manualLayout>
              <c:xMode val="edge"/>
              <c:yMode val="edge"/>
              <c:x val="1.1111200385666077E-2"/>
              <c:y val="0.31036859522994409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965159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3E1-D56F-4605-BE3B-74BF9F2B52D2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8ECF-521D-42D2-A569-ECFACE5A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8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4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99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8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3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810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5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3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0689-6C51-4F83-A99C-234A6C761B2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PMC-AT Group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Experimental update</a:t>
            </a:r>
          </a:p>
          <a:p>
            <a:r>
              <a:rPr lang="en-US" sz="1800" dirty="0"/>
              <a:t>XG, 9.5.2014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5082"/>
            <a:ext cx="774910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Format the PLOS ONE manuscript for final production step.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paper draft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dirty="0"/>
              <a:t>Review on  the current state of knowledge of NAD</a:t>
            </a:r>
            <a:r>
              <a:rPr lang="en-US" sz="1600" baseline="30000" dirty="0"/>
              <a:t>+</a:t>
            </a:r>
            <a:r>
              <a:rPr lang="en-US" sz="1600" dirty="0"/>
              <a:t> metabolism </a:t>
            </a:r>
            <a:r>
              <a:rPr lang="en-US" sz="1600" dirty="0" smtClean="0"/>
              <a:t>(Introduction)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dirty="0" smtClean="0"/>
              <a:t>Map </a:t>
            </a:r>
            <a:r>
              <a:rPr lang="en-US" sz="1600" dirty="0"/>
              <a:t>of the reported experimental rate constants to our </a:t>
            </a:r>
            <a:r>
              <a:rPr lang="en-US" sz="1600" dirty="0" smtClean="0"/>
              <a:t>diagram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dirty="0" smtClean="0"/>
              <a:t>Summary on the reported data with references for the future use of bulletin point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dirty="0" smtClean="0"/>
              <a:t>3 Base Exchange detailed protocols from two individual groups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600" dirty="0" smtClean="0"/>
              <a:t>Transition kinetic experimental protocol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Test solubility of the compound 1c and 1b derivative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Test the modulation effects of aforementioned compound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9049"/>
            <a:ext cx="1452642" cy="58477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Outline</a:t>
            </a:r>
            <a:endParaRPr lang="en-US" sz="32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8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252651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  </a:t>
            </a:r>
            <a:r>
              <a:rPr lang="en-US" sz="1600" dirty="0" smtClean="0"/>
              <a:t>                         </a:t>
            </a:r>
            <a:r>
              <a:rPr lang="en-US" sz="1600" dirty="0" smtClean="0"/>
              <a:t>SIRT1              SIRT3</a:t>
            </a:r>
          </a:p>
          <a:p>
            <a:r>
              <a:rPr lang="en-US" sz="1600" dirty="0" smtClean="0"/>
              <a:t>EC</a:t>
            </a:r>
            <a:r>
              <a:rPr lang="en-US" sz="1600" baseline="-25000" dirty="0" smtClean="0"/>
              <a:t>150</a:t>
            </a:r>
            <a:r>
              <a:rPr lang="en-US" sz="1600" dirty="0" smtClean="0"/>
              <a:t>         </a:t>
            </a:r>
            <a:r>
              <a:rPr lang="en-US" sz="1600" dirty="0" smtClean="0"/>
              <a:t>                      </a:t>
            </a:r>
            <a:r>
              <a:rPr lang="en-US" sz="1600" dirty="0" smtClean="0"/>
              <a:t>36 </a:t>
            </a:r>
            <a:r>
              <a:rPr lang="en-US" sz="1600" dirty="0" err="1" smtClean="0"/>
              <a:t>uM</a:t>
            </a:r>
            <a:r>
              <a:rPr lang="en-US" sz="1600" dirty="0" smtClean="0"/>
              <a:t>           ~50 </a:t>
            </a:r>
            <a:r>
              <a:rPr lang="en-US" sz="1600" dirty="0" err="1" smtClean="0"/>
              <a:t>uM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28600" y="5786051"/>
            <a:ext cx="4495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effective concentration </a:t>
            </a:r>
            <a:r>
              <a:rPr lang="en-US" sz="1200" dirty="0" smtClean="0"/>
              <a:t>able to </a:t>
            </a:r>
            <a:r>
              <a:rPr lang="en-US" sz="1200" dirty="0"/>
              <a:t>increase the enzyme activity of 150</a:t>
            </a:r>
            <a:r>
              <a:rPr lang="en-US" sz="1200" dirty="0" smtClean="0"/>
              <a:t>%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04800" y="5252651"/>
            <a:ext cx="4419600" cy="810399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65" y="179048"/>
            <a:ext cx="6111930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Study of 1,4-Dihydropyridine Structural 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" y="914400"/>
            <a:ext cx="9144000" cy="360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62450"/>
            <a:ext cx="34290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29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1295400"/>
            <a:ext cx="6457950" cy="1961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325160"/>
            <a:ext cx="3465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1b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1c</a:t>
            </a:r>
            <a:endParaRPr lang="en-US" sz="1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3581400"/>
            <a:ext cx="1752600" cy="1770758"/>
            <a:chOff x="685800" y="3657600"/>
            <a:chExt cx="2600325" cy="238968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657600"/>
              <a:ext cx="2600325" cy="214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219200" y="5715000"/>
              <a:ext cx="2050631" cy="332281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Enzo</a:t>
              </a:r>
              <a:r>
                <a:rPr lang="en-US" sz="1000" dirty="0" smtClean="0"/>
                <a:t> BML-GR359-0005</a:t>
              </a:r>
              <a:endParaRPr lang="en-US" sz="1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565" y="179048"/>
            <a:ext cx="4237057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Commercial available DHPs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49555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864358"/>
              </p:ext>
            </p:extLst>
          </p:nvPr>
        </p:nvGraphicFramePr>
        <p:xfrm>
          <a:off x="4267200" y="1828800"/>
          <a:ext cx="4114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4495800" y="1331071"/>
            <a:ext cx="39139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SIRT3 modulating activities of compounds tested at 50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718" y="179048"/>
            <a:ext cx="2875082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Modulation effect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51622"/>
      </p:ext>
    </p:extLst>
  </p:cSld>
  <p:clrMapOvr>
    <a:masterClrMapping/>
  </p:clrMapOvr>
</p:sld>
</file>

<file path=ppt/theme/theme1.xml><?xml version="1.0" encoding="utf-8"?>
<a:theme xmlns:a="http://schemas.openxmlformats.org/drawingml/2006/main" name="PMC-A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PMC-AT_template</Template>
  <TotalTime>415</TotalTime>
  <Words>134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PMC-AT_template</vt:lpstr>
      <vt:lpstr>PMC-AT Group Meeting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5</cp:revision>
  <dcterms:created xsi:type="dcterms:W3CDTF">2014-09-05T13:48:54Z</dcterms:created>
  <dcterms:modified xsi:type="dcterms:W3CDTF">2014-09-05T20:44:52Z</dcterms:modified>
</cp:coreProperties>
</file>