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3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60"/>
  </p:normalViewPr>
  <p:slideViewPr>
    <p:cSldViewPr>
      <p:cViewPr>
        <p:scale>
          <a:sx n="96" d="100"/>
          <a:sy n="96" d="100"/>
        </p:scale>
        <p:origin x="-139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13E1-D56F-4605-BE3B-74BF9F2B52D2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88ECF-521D-42D2-A569-ECFACE5A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2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454"/>
            <a:ext cx="6610350" cy="7159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9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454"/>
            <a:ext cx="6610350" cy="7159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8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3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552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810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552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0689-6C51-4F83-A99C-234A6C761B26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PMC-AT Group Meeting: Computational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Ping Lin</a:t>
            </a:r>
          </a:p>
          <a:p>
            <a:r>
              <a:rPr lang="en-US" dirty="0" smtClean="0"/>
              <a:t>10/17/14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B-factors from SIRT3 Complex MD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034" y="990600"/>
            <a:ext cx="515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B-factors of res.155-175 (in Red color) are presented.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" y="2090735"/>
            <a:ext cx="6737896" cy="4767265"/>
          </a:xfrm>
          <a:prstGeom prst="rect">
            <a:avLst/>
          </a:prstGeom>
        </p:spPr>
      </p:pic>
      <p:pic>
        <p:nvPicPr>
          <p:cNvPr id="1026" name="Picture 2" descr="B = 8\pi^2 \langle u^2 \r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5" y="1409833"/>
            <a:ext cx="9906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1753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mean squared displacement.</a:t>
            </a:r>
          </a:p>
        </p:txBody>
      </p:sp>
      <p:pic>
        <p:nvPicPr>
          <p:cNvPr id="1030" name="Picture 6" descr="\langle u^2 \r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5" y="1828798"/>
            <a:ext cx="2952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977323"/>
              </p:ext>
            </p:extLst>
          </p:nvPr>
        </p:nvGraphicFramePr>
        <p:xfrm>
          <a:off x="76203" y="2209800"/>
          <a:ext cx="8991597" cy="4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924"/>
                <a:gridCol w="956297"/>
                <a:gridCol w="956297"/>
                <a:gridCol w="956297"/>
                <a:gridCol w="956297"/>
                <a:gridCol w="956297"/>
                <a:gridCol w="956297"/>
                <a:gridCol w="956297"/>
                <a:gridCol w="956297"/>
                <a:gridCol w="956297"/>
              </a:tblGrid>
              <a:tr h="280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B-factor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SIRT3/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NADp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SIRT3/Ac-CS2/NADp/NAM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SIRT3/Ac-CS2/NADp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SIRT3/Int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SIRT3/Int/NAM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SIRT3/Int/isoNAM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SIRT3/NADp/Ex527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SIRT3/aADPR/Ex527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SIRT3/aADPR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109.8357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28.2419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52.2937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22.2517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19.052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20.0051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24.6221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18.7343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22.1493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192.2397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33.8394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75.8002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19.3451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21.6407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19.6093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26.8094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21.7725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17.3907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216.7305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107.8432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209.894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17.5901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8.9815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11.5452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19.7207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25.1956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20.9487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199.6421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76.4509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211.9775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16.7739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10.379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78.9005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100.7506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25.1452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9.8326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186.6718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194.5454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153.7296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13.7834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14.6455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18.9088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31.8969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13.9212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10.6544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191.5806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110.5673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185.7761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33.2502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32.2681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41.9058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68.3612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17.0336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17.2915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250.7241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167.7653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245.1798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46.187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39.3407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40.1074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76.9019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37.274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36.688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220.0576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205.9661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137.683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44.81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36.8559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37.3196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63.2886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51.505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45.7314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311.6306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143.2884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113.6216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21.0768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16.0309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15.7849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26.1055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48.5901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41.7687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152.7638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66.6826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144.6892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28.6209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24.9568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17.4003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30.5683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25.4908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15.891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253.5681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93.3065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403.9993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22.7316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28.4788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19.855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40.2834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38.9564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24.6756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207.1409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122.3645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166.8373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42.1514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30.1756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30.9891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63.5692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115.4641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13.0134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96.9619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103.0758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97.5541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66.6259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44.9216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73.0404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121.2452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54.4509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25.7014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77.1713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61.228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94.446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39.2714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32.2841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24.8799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67.5389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64.144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55.1968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260.061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128.8019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255.0471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185.7674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129.2685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103.6056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142.9989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48.8716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28.7789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173.2683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185.3311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160.946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224.6516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141.661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133.4918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90.4117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105.6729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155.8615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81.5911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130.9852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94.4278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39.2744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62.1061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26.9707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61.2405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166.4179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198.4134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203.8611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161.2961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273.1892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90.54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103.4301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55.7197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104.7109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65.753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63.4888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104.0051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94.7753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179.6357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68.3902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42.179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22.2683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42.2694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121.8491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107.8732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152.682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104.0974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207.3225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36.1162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50.8717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29.6852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62.9794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49.5269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44.4778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  <a:tr h="146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198.9721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162.4521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181.4331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25.9103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38.8656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26.0166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48.4345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90.7961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49.9212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0" marR="5720" marT="57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2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Induced Fit Docking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6723"/>
            <a:ext cx="6683710" cy="5231277"/>
          </a:xfrm>
        </p:spPr>
      </p:pic>
      <p:sp>
        <p:nvSpPr>
          <p:cNvPr id="5" name="TextBox 4"/>
          <p:cNvSpPr txBox="1"/>
          <p:nvPr/>
        </p:nvSpPr>
        <p:spPr>
          <a:xfrm>
            <a:off x="304800" y="914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ELT-11c (from 4JSR) was docked into 4FVT using Glide XP and IFD</a:t>
            </a:r>
            <a:endParaRPr lang="en-US" dirty="0"/>
          </a:p>
          <a:p>
            <a:r>
              <a:rPr lang="en-US" dirty="0" smtClean="0"/>
              <a:t>The binding pocket is reasonably defined in 4FVT, therefore no significant improvement found for IFD.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Fit Scoring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Standard IFD (2006)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Initial Glide docking of each ligand using a softened potential, optional removal of side chains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Prime side-chain prediction for each protein-ligand </a:t>
            </a:r>
            <a:r>
              <a:rPr lang="en-US" sz="2000" dirty="0" smtClean="0"/>
              <a:t>complex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Prime </a:t>
            </a:r>
            <a:r>
              <a:rPr lang="en-US" sz="2000" dirty="0" smtClean="0"/>
              <a:t>minimization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Glide </a:t>
            </a:r>
            <a:r>
              <a:rPr lang="en-US" sz="2000" dirty="0" err="1"/>
              <a:t>redocking</a:t>
            </a:r>
            <a:r>
              <a:rPr lang="en-US" sz="2000" dirty="0"/>
              <a:t> of each protein-ligand complex structure</a:t>
            </a:r>
            <a:endParaRPr lang="en-US" sz="2000" dirty="0" smtClean="0"/>
          </a:p>
          <a:p>
            <a:pPr lvl="1"/>
            <a:r>
              <a:rPr lang="en-US" sz="2000" dirty="0" err="1" smtClean="0"/>
              <a:t>IFDScore</a:t>
            </a:r>
            <a:r>
              <a:rPr lang="en-US" sz="2000" dirty="0" smtClean="0"/>
              <a:t> = 1.0*</a:t>
            </a:r>
            <a:r>
              <a:rPr lang="en-US" sz="2000" dirty="0" err="1" smtClean="0"/>
              <a:t>glide_gscore</a:t>
            </a:r>
            <a:r>
              <a:rPr lang="en-US" sz="2000" dirty="0" smtClean="0"/>
              <a:t>  + 0.05*</a:t>
            </a:r>
            <a:r>
              <a:rPr lang="en-US" sz="2000" dirty="0" err="1" smtClean="0"/>
              <a:t>Prime_Energy</a:t>
            </a:r>
            <a:endParaRPr lang="en-US" sz="2000" dirty="0" smtClean="0"/>
          </a:p>
          <a:p>
            <a:r>
              <a:rPr lang="en-US" sz="2400" dirty="0" smtClean="0"/>
              <a:t>Extended Sampling IFD (2013)</a:t>
            </a:r>
          </a:p>
          <a:p>
            <a:pPr lvl="1"/>
            <a:r>
              <a:rPr lang="en-US" sz="2000" dirty="0" smtClean="0"/>
              <a:t>Similar to Standard IFD</a:t>
            </a:r>
            <a:r>
              <a:rPr lang="en-US" sz="2000" dirty="0"/>
              <a:t>, but side chain removal are </a:t>
            </a:r>
            <a:r>
              <a:rPr lang="en-US" sz="2000" dirty="0" smtClean="0"/>
              <a:t>selected using properties (SASA</a:t>
            </a:r>
            <a:r>
              <a:rPr lang="en-US" sz="2000" dirty="0"/>
              <a:t>, B-factors), </a:t>
            </a:r>
            <a:r>
              <a:rPr lang="en-US" sz="2000" dirty="0" smtClean="0"/>
              <a:t>up </a:t>
            </a:r>
            <a:r>
              <a:rPr lang="en-US" sz="2000" dirty="0"/>
              <a:t>to </a:t>
            </a:r>
            <a:r>
              <a:rPr lang="en-US" sz="2000" dirty="0" smtClean="0"/>
              <a:t>80 poses retained in several initial docking runs.</a:t>
            </a:r>
          </a:p>
          <a:p>
            <a:pPr lvl="1"/>
            <a:r>
              <a:rPr lang="en-US" sz="2000" dirty="0" err="1" smtClean="0"/>
              <a:t>IFDScore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1.0*</a:t>
            </a:r>
            <a:r>
              <a:rPr lang="en-US" sz="2000" dirty="0" err="1" smtClean="0"/>
              <a:t>Prime_Energy</a:t>
            </a:r>
            <a:r>
              <a:rPr lang="en-US" sz="2000" dirty="0"/>
              <a:t> + </a:t>
            </a:r>
            <a:r>
              <a:rPr lang="en-US" sz="2000" dirty="0" smtClean="0"/>
              <a:t>9.057*</a:t>
            </a:r>
            <a:r>
              <a:rPr lang="en-US" sz="2000" dirty="0" err="1" smtClean="0"/>
              <a:t>glide_gscore</a:t>
            </a:r>
            <a:r>
              <a:rPr lang="en-US" sz="2000" dirty="0"/>
              <a:t> + </a:t>
            </a:r>
            <a:r>
              <a:rPr lang="en-US" sz="2000" dirty="0" smtClean="0"/>
              <a:t>1.428*</a:t>
            </a:r>
            <a:r>
              <a:rPr lang="en-US" sz="2000" dirty="0" err="1" smtClean="0"/>
              <a:t>glide_ecoul</a:t>
            </a:r>
            <a:endParaRPr lang="en-US" sz="2000" dirty="0" smtClean="0"/>
          </a:p>
          <a:p>
            <a:r>
              <a:rPr lang="en-US" dirty="0" smtClean="0"/>
              <a:t>Changing the protocol by modifying the input file for command line mode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STAGES available for Induced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867400"/>
          </a:xfrm>
        </p:spPr>
        <p:txBody>
          <a:bodyPr>
            <a:noAutofit/>
          </a:bodyPr>
          <a:lstStyle/>
          <a:p>
            <a:pPr lvl="1"/>
            <a:r>
              <a:rPr lang="en-US" sz="1400" dirty="0" smtClean="0"/>
              <a:t>COMPILE_RESIDUE_LIST: </a:t>
            </a:r>
            <a:r>
              <a:rPr lang="en-US" sz="1400" dirty="0"/>
              <a:t>Compile a list of residues for refinement.</a:t>
            </a:r>
          </a:p>
          <a:p>
            <a:pPr lvl="1"/>
            <a:r>
              <a:rPr lang="en-US" sz="1400" dirty="0" smtClean="0"/>
              <a:t>GLIDE_DOCKING: </a:t>
            </a:r>
            <a:r>
              <a:rPr lang="en-US" sz="1400" dirty="0"/>
              <a:t>Dock ligands using Glide (standard protocol). This stage includes </a:t>
            </a:r>
            <a:r>
              <a:rPr lang="en-US" sz="1400" dirty="0" smtClean="0"/>
              <a:t>both grid </a:t>
            </a:r>
            <a:r>
              <a:rPr lang="en-US" sz="1400" dirty="0"/>
              <a:t>generation and ligand docking. It is now made obsolete by </a:t>
            </a:r>
            <a:r>
              <a:rPr lang="en-US" sz="1400" dirty="0" smtClean="0"/>
              <a:t>the GLIDE_DOCKING2 </a:t>
            </a:r>
            <a:r>
              <a:rPr lang="en-US" sz="1400" dirty="0"/>
              <a:t>stage, which can be used for both protocols.</a:t>
            </a:r>
          </a:p>
          <a:p>
            <a:pPr lvl="1"/>
            <a:r>
              <a:rPr lang="en-US" sz="1400" dirty="0" smtClean="0"/>
              <a:t>GLIDE_DOCKING2: </a:t>
            </a:r>
            <a:r>
              <a:rPr lang="en-US" sz="1400" dirty="0"/>
              <a:t>Dock ligands using Glide. This stage includes both grid generation </a:t>
            </a:r>
            <a:r>
              <a:rPr lang="en-US" sz="1400" dirty="0" smtClean="0"/>
              <a:t>and ligand </a:t>
            </a:r>
            <a:r>
              <a:rPr lang="en-US" sz="1400" dirty="0"/>
              <a:t>docking.</a:t>
            </a:r>
          </a:p>
          <a:p>
            <a:pPr lvl="1"/>
            <a:r>
              <a:rPr lang="en-US" sz="1400" dirty="0" smtClean="0"/>
              <a:t>INITIAL_DOCKING: </a:t>
            </a:r>
            <a:r>
              <a:rPr lang="en-US" sz="1400" dirty="0"/>
              <a:t>Initial docking of ligands using Glide (extended sampling protocol</a:t>
            </a:r>
            <a:r>
              <a:rPr lang="en-US" sz="1400" dirty="0" smtClean="0"/>
              <a:t>). This </a:t>
            </a:r>
            <a:r>
              <a:rPr lang="en-US" sz="1400" dirty="0"/>
              <a:t>stage includes both grid generation and ligand docking. Must </a:t>
            </a:r>
            <a:r>
              <a:rPr lang="en-US" sz="1400" dirty="0" smtClean="0"/>
              <a:t>be preceded </a:t>
            </a:r>
            <a:r>
              <a:rPr lang="en-US" sz="1400" dirty="0"/>
              <a:t>by PREDICT_FLEXIBILITY and VDW_SCALING stages.</a:t>
            </a:r>
          </a:p>
          <a:p>
            <a:pPr lvl="1"/>
            <a:r>
              <a:rPr lang="en-US" sz="1400" dirty="0" smtClean="0"/>
              <a:t>PPREP: </a:t>
            </a:r>
            <a:r>
              <a:rPr lang="en-US" sz="1400" dirty="0"/>
              <a:t>Prepare the protein using the refinement part of the Glide protein </a:t>
            </a:r>
            <a:r>
              <a:rPr lang="en-US" sz="1400" dirty="0" smtClean="0"/>
              <a:t>preparation facility</a:t>
            </a:r>
            <a:r>
              <a:rPr lang="en-US" sz="1400" dirty="0"/>
              <a:t>.</a:t>
            </a:r>
          </a:p>
          <a:p>
            <a:pPr lvl="1"/>
            <a:r>
              <a:rPr lang="en-US" sz="1400" dirty="0" smtClean="0"/>
              <a:t>PREDICT_FLEXIBILITY: </a:t>
            </a:r>
            <a:r>
              <a:rPr lang="en-US" sz="1400" dirty="0"/>
              <a:t>Determine the residues whose side chains should be ignored during </a:t>
            </a:r>
            <a:r>
              <a:rPr lang="en-US" sz="1400" dirty="0" smtClean="0"/>
              <a:t>initial docking</a:t>
            </a:r>
            <a:r>
              <a:rPr lang="en-US" sz="1400" dirty="0"/>
              <a:t>. Extended protocol only. Must be run before </a:t>
            </a:r>
            <a:r>
              <a:rPr lang="en-US" sz="1400" dirty="0" smtClean="0"/>
              <a:t>the INITIAL_DOCKING </a:t>
            </a:r>
            <a:r>
              <a:rPr lang="en-US" sz="1400" dirty="0"/>
              <a:t>stage.</a:t>
            </a:r>
          </a:p>
          <a:p>
            <a:pPr lvl="1"/>
            <a:r>
              <a:rPr lang="en-US" sz="1400" dirty="0" smtClean="0"/>
              <a:t>PRIME_ECALC: </a:t>
            </a:r>
            <a:r>
              <a:rPr lang="en-US" sz="1400" dirty="0"/>
              <a:t>Perform a Prime energy calculation.</a:t>
            </a:r>
          </a:p>
          <a:p>
            <a:pPr lvl="1"/>
            <a:r>
              <a:rPr lang="en-US" sz="1400" dirty="0" smtClean="0"/>
              <a:t>PRIME_HELIX: </a:t>
            </a:r>
            <a:r>
              <a:rPr lang="en-US" sz="1400" dirty="0"/>
              <a:t>Perform a Prime rigid-body helix refinement for a specified helix.</a:t>
            </a:r>
          </a:p>
          <a:p>
            <a:pPr lvl="1"/>
            <a:r>
              <a:rPr lang="en-US" sz="1400" dirty="0" smtClean="0"/>
              <a:t>PRIME_LOOP: </a:t>
            </a:r>
            <a:r>
              <a:rPr lang="en-US" sz="1400" dirty="0"/>
              <a:t>Perform a Prime loop prediction for the specified loop.</a:t>
            </a:r>
          </a:p>
          <a:p>
            <a:pPr lvl="1"/>
            <a:r>
              <a:rPr lang="en-US" sz="1400" dirty="0" smtClean="0"/>
              <a:t>PRIME_MINIMIZATION: Perform </a:t>
            </a:r>
            <a:r>
              <a:rPr lang="en-US" sz="1400" dirty="0"/>
              <a:t>a Prime minimization on the compiled list of residues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PRIME_REFINEMENT: </a:t>
            </a:r>
            <a:r>
              <a:rPr lang="en-US" sz="1400" dirty="0"/>
              <a:t>Perform a Prime refinement on the compiled list of residues.</a:t>
            </a:r>
          </a:p>
          <a:p>
            <a:pPr lvl="1"/>
            <a:r>
              <a:rPr lang="en-US" sz="1400" dirty="0" smtClean="0"/>
              <a:t>PRIME_SIDECHAIN: </a:t>
            </a:r>
            <a:r>
              <a:rPr lang="en-US" sz="1400" dirty="0"/>
              <a:t>Perform a Prime side-chain prediction on the compiled list of residues.</a:t>
            </a:r>
          </a:p>
          <a:p>
            <a:pPr lvl="1"/>
            <a:r>
              <a:rPr lang="en-US" sz="1400" dirty="0" smtClean="0"/>
              <a:t>SCORING: </a:t>
            </a:r>
            <a:r>
              <a:rPr lang="en-US" sz="1400" dirty="0"/>
              <a:t>Calculate scores for the poses.</a:t>
            </a:r>
          </a:p>
          <a:p>
            <a:pPr lvl="1"/>
            <a:r>
              <a:rPr lang="en-US" sz="1400" dirty="0" smtClean="0"/>
              <a:t>SORT_AND_FILTER: </a:t>
            </a:r>
            <a:r>
              <a:rPr lang="en-US" sz="1400" dirty="0"/>
              <a:t>Sort and filter poses.</a:t>
            </a:r>
          </a:p>
          <a:p>
            <a:pPr lvl="1"/>
            <a:r>
              <a:rPr lang="en-US" sz="1400" dirty="0" smtClean="0"/>
              <a:t>TRIM_SIDECHAINS: </a:t>
            </a:r>
            <a:r>
              <a:rPr lang="en-US" sz="1400" dirty="0"/>
              <a:t>Temporarily mutate the specified residues to alanine, to remove </a:t>
            </a:r>
            <a:r>
              <a:rPr lang="en-US" sz="1400" dirty="0" smtClean="0"/>
              <a:t>side chains </a:t>
            </a:r>
            <a:r>
              <a:rPr lang="en-US" sz="1400" dirty="0"/>
              <a:t>for a following docking stage. Standard protocol only.</a:t>
            </a:r>
          </a:p>
          <a:p>
            <a:pPr lvl="1"/>
            <a:r>
              <a:rPr lang="en-US" sz="1400" dirty="0" smtClean="0"/>
              <a:t>VDW_SCALING: </a:t>
            </a:r>
            <a:r>
              <a:rPr lang="en-US" sz="1400" dirty="0"/>
              <a:t>Estimate side-chain flexibility in the binding site and set van der </a:t>
            </a:r>
            <a:r>
              <a:rPr lang="en-US" sz="1400" dirty="0" smtClean="0"/>
              <a:t>Waals radius </a:t>
            </a:r>
            <a:r>
              <a:rPr lang="en-US" sz="1400" dirty="0"/>
              <a:t>scaling factors for Glide docking. Extended protocol only. </a:t>
            </a:r>
            <a:r>
              <a:rPr lang="en-US" sz="1400" dirty="0" smtClean="0"/>
              <a:t>Must be </a:t>
            </a:r>
            <a:r>
              <a:rPr lang="en-US" sz="1400" dirty="0"/>
              <a:t>run before the INITIAL_DOCKING stage.</a:t>
            </a:r>
          </a:p>
        </p:txBody>
      </p:sp>
    </p:spTree>
    <p:extLst>
      <p:ext uri="{BB962C8B-B14F-4D97-AF65-F5344CB8AC3E}">
        <p14:creationId xmlns:p14="http://schemas.microsoft.com/office/powerpoint/2010/main" val="8084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Sampling IFD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</a:t>
            </a:r>
            <a:r>
              <a:rPr lang="en-US" dirty="0" smtClean="0"/>
              <a:t>VDW_SCALING</a:t>
            </a:r>
          </a:p>
          <a:p>
            <a:r>
              <a:rPr lang="en-US" dirty="0"/>
              <a:t>STAGE </a:t>
            </a:r>
            <a:r>
              <a:rPr lang="en-US" dirty="0" smtClean="0"/>
              <a:t>PREDICT_FLEXIBILITY</a:t>
            </a:r>
          </a:p>
          <a:p>
            <a:r>
              <a:rPr lang="en-US" dirty="0"/>
              <a:t>STAGE </a:t>
            </a:r>
            <a:r>
              <a:rPr lang="en-US" dirty="0" smtClean="0"/>
              <a:t>INITIAL_DOCKING</a:t>
            </a:r>
          </a:p>
          <a:p>
            <a:r>
              <a:rPr lang="en-US" dirty="0"/>
              <a:t>STAGE </a:t>
            </a:r>
            <a:r>
              <a:rPr lang="en-US" dirty="0" smtClean="0"/>
              <a:t>COMPILE_RESIDUE_LIST</a:t>
            </a:r>
          </a:p>
          <a:p>
            <a:r>
              <a:rPr lang="en-US" dirty="0"/>
              <a:t>STAGE </a:t>
            </a:r>
            <a:r>
              <a:rPr lang="en-US" dirty="0" smtClean="0"/>
              <a:t>PRIME_REFINEMENT</a:t>
            </a:r>
          </a:p>
          <a:p>
            <a:r>
              <a:rPr lang="en-US" dirty="0"/>
              <a:t>STAGE </a:t>
            </a:r>
            <a:r>
              <a:rPr lang="en-US" dirty="0" smtClean="0"/>
              <a:t>GLIDE_DOCKING2</a:t>
            </a:r>
          </a:p>
          <a:p>
            <a:r>
              <a:rPr lang="en-US" dirty="0"/>
              <a:t>STAGE SCORING</a:t>
            </a:r>
          </a:p>
        </p:txBody>
      </p:sp>
    </p:spTree>
    <p:extLst>
      <p:ext uri="{BB962C8B-B14F-4D97-AF65-F5344CB8AC3E}">
        <p14:creationId xmlns:p14="http://schemas.microsoft.com/office/powerpoint/2010/main" val="35576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IFD Protocol?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Yes. Modifying IFD is possible by: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Modifying the STAGES used and the order of the STAGES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Modifying the inputs at each STAGE and scoring function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Modifying the source </a:t>
            </a:r>
            <a:r>
              <a:rPr lang="en-US" sz="2000" dirty="0"/>
              <a:t>code </a:t>
            </a:r>
            <a:r>
              <a:rPr lang="en-US" sz="2000" dirty="0" smtClean="0"/>
              <a:t>(e.g. ifd_startup.py</a:t>
            </a:r>
            <a:r>
              <a:rPr lang="en-US" sz="2000" dirty="0"/>
              <a:t>; </a:t>
            </a:r>
            <a:r>
              <a:rPr lang="en-US" sz="2000" dirty="0" smtClean="0"/>
              <a:t>ifd_driver.py)</a:t>
            </a:r>
          </a:p>
          <a:p>
            <a:pPr marL="514350" indent="-457200"/>
            <a:r>
              <a:rPr lang="en-US" sz="2400" dirty="0" smtClean="0"/>
              <a:t>Example 1:</a:t>
            </a:r>
          </a:p>
          <a:p>
            <a:pPr marL="914400" lvl="1" indent="-457200"/>
            <a:r>
              <a:rPr lang="en-US" sz="2000" dirty="0"/>
              <a:t>Add “STAGE </a:t>
            </a:r>
            <a:r>
              <a:rPr lang="en-US" sz="2000" dirty="0" smtClean="0"/>
              <a:t>PRIME_LOOP” before any other STAGES allows sampling over multiple loop configurations</a:t>
            </a:r>
          </a:p>
          <a:p>
            <a:pPr marL="514350" indent="-457200"/>
            <a:r>
              <a:rPr lang="en-US" sz="2400" dirty="0" smtClean="0"/>
              <a:t>However, extensive tests needed to validate the new protocol</a:t>
            </a:r>
          </a:p>
          <a:p>
            <a:pPr marL="914400" lvl="1" indent="-457200"/>
            <a:r>
              <a:rPr lang="en-US" sz="2000" dirty="0"/>
              <a:t>In studies of 14 ligand-receptor pairs that required induced fit docking, the original Induced </a:t>
            </a:r>
            <a:r>
              <a:rPr lang="en-US" sz="2000" dirty="0" smtClean="0"/>
              <a:t>Fit Docking </a:t>
            </a:r>
            <a:r>
              <a:rPr lang="en-US" sz="2000" dirty="0"/>
              <a:t>protocol yielded an average heavy-atom RMSD of 1.2 Å for the top-ranked </a:t>
            </a:r>
            <a:r>
              <a:rPr lang="en-US" sz="2000" dirty="0" smtClean="0"/>
              <a:t>output ligand </a:t>
            </a:r>
            <a:r>
              <a:rPr lang="en-US" sz="2000" dirty="0"/>
              <a:t>pose to the native ligand. In contrast, rigid-receptor docking with the same </a:t>
            </a:r>
            <a:r>
              <a:rPr lang="en-US" sz="2000" dirty="0" smtClean="0"/>
              <a:t>ligand-receptor pairs </a:t>
            </a:r>
            <a:r>
              <a:rPr lang="en-US" sz="2000" dirty="0"/>
              <a:t>yielded eight cases in which a pose could not be found and an average RMSD </a:t>
            </a:r>
            <a:r>
              <a:rPr lang="en-US" sz="2000" dirty="0" smtClean="0"/>
              <a:t>of 6.1 </a:t>
            </a:r>
            <a:r>
              <a:rPr lang="en-US" sz="2000" dirty="0"/>
              <a:t>Å for the remaining six pairs. Targets included aldose </a:t>
            </a:r>
            <a:r>
              <a:rPr lang="en-US" sz="2000" dirty="0" err="1"/>
              <a:t>reductase</a:t>
            </a:r>
            <a:r>
              <a:rPr lang="en-US" sz="2000" dirty="0"/>
              <a:t>, CDK2 (2), </a:t>
            </a:r>
            <a:r>
              <a:rPr lang="en-US" sz="2000" dirty="0" smtClean="0"/>
              <a:t>estrogen receptor</a:t>
            </a:r>
            <a:r>
              <a:rPr lang="en-US" sz="2000" dirty="0"/>
              <a:t>, HIV protease, protein kinase B, PPAR-gamma, LXR-beta, and thymidine kinase.</a:t>
            </a:r>
          </a:p>
        </p:txBody>
      </p:sp>
    </p:spTree>
    <p:extLst>
      <p:ext uri="{BB962C8B-B14F-4D97-AF65-F5344CB8AC3E}">
        <p14:creationId xmlns:p14="http://schemas.microsoft.com/office/powerpoint/2010/main" val="42079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Loop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Prime Refine Loops panel allows to set up loops refinement and generate multiple loop configurations (with specified Solvation model)</a:t>
            </a:r>
          </a:p>
          <a:p>
            <a:pPr lvl="1"/>
            <a:r>
              <a:rPr lang="en-US" dirty="0" smtClean="0"/>
              <a:t>Test run is underway</a:t>
            </a:r>
          </a:p>
          <a:p>
            <a:pPr lvl="1"/>
            <a:r>
              <a:rPr lang="en-US" dirty="0" smtClean="0"/>
              <a:t>4BVG (res.145-181)</a:t>
            </a:r>
          </a:p>
          <a:p>
            <a:pPr lvl="1"/>
            <a:r>
              <a:rPr lang="en-US" dirty="0" smtClean="0"/>
              <a:t>In orange color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800"/>
            <a:ext cx="6248400" cy="44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Various NAD</a:t>
            </a:r>
            <a:r>
              <a:rPr lang="en-US" baseline="30000" dirty="0" smtClean="0"/>
              <a:t>+</a:t>
            </a:r>
            <a:r>
              <a:rPr lang="en-US" dirty="0" smtClean="0"/>
              <a:t> Binding Loop Structures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312660" cy="5773153"/>
          </a:xfrm>
        </p:spPr>
      </p:pic>
    </p:spTree>
    <p:extLst>
      <p:ext uri="{BB962C8B-B14F-4D97-AF65-F5344CB8AC3E}">
        <p14:creationId xmlns:p14="http://schemas.microsoft.com/office/powerpoint/2010/main" val="37756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5854"/>
            <a:ext cx="7848600" cy="5885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4BVG </a:t>
            </a:r>
            <a:r>
              <a:rPr lang="en-US" dirty="0" err="1" smtClean="0"/>
              <a:t>vs</a:t>
            </a:r>
            <a:r>
              <a:rPr lang="en-US" dirty="0" smtClean="0"/>
              <a:t> 3GLS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10000" y="4191000"/>
            <a:ext cx="3429000" cy="26603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C-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PMC-AT_template</Template>
  <TotalTime>2855</TotalTime>
  <Words>906</Words>
  <Application>Microsoft Office PowerPoint</Application>
  <PresentationFormat>On-screen Show (4:3)</PresentationFormat>
  <Paragraphs>281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PMC-AT_template</vt:lpstr>
      <vt:lpstr>PMC-AT Group Meeting: Computational</vt:lpstr>
      <vt:lpstr>Testing Induced Fit Docking</vt:lpstr>
      <vt:lpstr>Induced Fit Scoring Function</vt:lpstr>
      <vt:lpstr>STAGES available for Induced Fit</vt:lpstr>
      <vt:lpstr>Extended Sampling IFD Protocol</vt:lpstr>
      <vt:lpstr>Modifying IFD Protocol?</vt:lpstr>
      <vt:lpstr>Prime Loop Prediction</vt:lpstr>
      <vt:lpstr>Various NAD+ Binding Loop Structures</vt:lpstr>
      <vt:lpstr>Comparison 4BVG vs 3GLS</vt:lpstr>
      <vt:lpstr>B-factors from SIRT3 Complex MD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PMC-AT Group Meeting: Computational</dc:title>
  <dc:creator>Ping Lin</dc:creator>
  <cp:lastModifiedBy>Ping Lin</cp:lastModifiedBy>
  <cp:revision>11</cp:revision>
  <dcterms:created xsi:type="dcterms:W3CDTF">2014-10-15T14:09:34Z</dcterms:created>
  <dcterms:modified xsi:type="dcterms:W3CDTF">2014-10-17T13:46:15Z</dcterms:modified>
</cp:coreProperties>
</file>