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56" r:id="rId2"/>
    <p:sldId id="257" r:id="rId3"/>
    <p:sldId id="259" r:id="rId4"/>
    <p:sldId id="260" r:id="rId5"/>
    <p:sldId id="261" r:id="rId6"/>
    <p:sldId id="262" r:id="rId7"/>
    <p:sldId id="274" r:id="rId8"/>
    <p:sldId id="275" r:id="rId9"/>
    <p:sldId id="263" r:id="rId10"/>
    <p:sldId id="264" r:id="rId11"/>
    <p:sldId id="265" r:id="rId12"/>
    <p:sldId id="266" r:id="rId13"/>
    <p:sldId id="267" r:id="rId14"/>
    <p:sldId id="268" r:id="rId15"/>
    <p:sldId id="269" r:id="rId16"/>
    <p:sldId id="270" r:id="rId17"/>
    <p:sldId id="271" r:id="rId18"/>
    <p:sldId id="272" r:id="rId19"/>
    <p:sldId id="273" r:id="rId20"/>
    <p:sldId id="276" r:id="rId21"/>
    <p:sldId id="386" r:id="rId22"/>
    <p:sldId id="277" r:id="rId23"/>
    <p:sldId id="280" r:id="rId24"/>
    <p:sldId id="385" r:id="rId25"/>
    <p:sldId id="387" r:id="rId26"/>
    <p:sldId id="388" r:id="rId27"/>
    <p:sldId id="279" r:id="rId28"/>
    <p:sldId id="389" r:id="rId29"/>
    <p:sldId id="390" r:id="rId30"/>
    <p:sldId id="278" r:id="rId31"/>
    <p:sldId id="281" r:id="rId32"/>
    <p:sldId id="282" r:id="rId33"/>
    <p:sldId id="283" r:id="rId34"/>
    <p:sldId id="284" r:id="rId35"/>
    <p:sldId id="286" r:id="rId36"/>
    <p:sldId id="285"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13" r:id="rId60"/>
    <p:sldId id="314" r:id="rId61"/>
    <p:sldId id="316" r:id="rId62"/>
    <p:sldId id="309" r:id="rId63"/>
    <p:sldId id="310" r:id="rId64"/>
    <p:sldId id="311" r:id="rId65"/>
    <p:sldId id="312" r:id="rId66"/>
    <p:sldId id="315" r:id="rId67"/>
    <p:sldId id="317" r:id="rId68"/>
    <p:sldId id="318" r:id="rId69"/>
    <p:sldId id="319" r:id="rId70"/>
    <p:sldId id="391"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7" r:id="rId98"/>
    <p:sldId id="346" r:id="rId99"/>
    <p:sldId id="348" r:id="rId100"/>
    <p:sldId id="349" r:id="rId101"/>
    <p:sldId id="350" r:id="rId102"/>
    <p:sldId id="351" r:id="rId103"/>
    <p:sldId id="352" r:id="rId104"/>
    <p:sldId id="353" r:id="rId105"/>
    <p:sldId id="354" r:id="rId106"/>
    <p:sldId id="355" r:id="rId107"/>
    <p:sldId id="356" r:id="rId108"/>
    <p:sldId id="358" r:id="rId109"/>
    <p:sldId id="359" r:id="rId110"/>
    <p:sldId id="360" r:id="rId111"/>
    <p:sldId id="361" r:id="rId112"/>
    <p:sldId id="362" r:id="rId113"/>
    <p:sldId id="363" r:id="rId114"/>
    <p:sldId id="364" r:id="rId115"/>
    <p:sldId id="365" r:id="rId116"/>
    <p:sldId id="366" r:id="rId117"/>
    <p:sldId id="367" r:id="rId118"/>
    <p:sldId id="371" r:id="rId119"/>
    <p:sldId id="368" r:id="rId120"/>
    <p:sldId id="369" r:id="rId121"/>
    <p:sldId id="370" r:id="rId122"/>
    <p:sldId id="357" r:id="rId123"/>
    <p:sldId id="372" r:id="rId124"/>
    <p:sldId id="373" r:id="rId125"/>
    <p:sldId id="374" r:id="rId126"/>
    <p:sldId id="375" r:id="rId127"/>
    <p:sldId id="376" r:id="rId128"/>
    <p:sldId id="377" r:id="rId129"/>
    <p:sldId id="378" r:id="rId130"/>
    <p:sldId id="379" r:id="rId131"/>
    <p:sldId id="381" r:id="rId132"/>
    <p:sldId id="383" r:id="rId133"/>
    <p:sldId id="384" r:id="rId134"/>
    <p:sldId id="380" r:id="rId1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6" d="100"/>
          <a:sy n="96" d="100"/>
        </p:scale>
        <p:origin x="-1374"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C7D07D-BA88-47FC-B444-69C6BA4C5C0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418A510-5B84-4328-A2BE-A9BA38D2E48D}">
      <dgm:prSet phldrT="[Text]">
        <dgm:style>
          <a:lnRef idx="2">
            <a:schemeClr val="accent3"/>
          </a:lnRef>
          <a:fillRef idx="1">
            <a:schemeClr val="lt1"/>
          </a:fillRef>
          <a:effectRef idx="0">
            <a:schemeClr val="accent3"/>
          </a:effectRef>
          <a:fontRef idx="minor">
            <a:schemeClr val="dk1"/>
          </a:fontRef>
        </dgm:style>
      </dgm:prSet>
      <dgm:spPr/>
      <dgm:t>
        <a:bodyPr/>
        <a:lstStyle/>
        <a:p>
          <a:r>
            <a:rPr lang="en-US" dirty="0" smtClean="0"/>
            <a:t>Systems Biology Approach</a:t>
          </a:r>
          <a:endParaRPr lang="en-US" dirty="0"/>
        </a:p>
      </dgm:t>
    </dgm:pt>
    <dgm:pt modelId="{8AAA36D7-A9BE-49FB-B636-9372080E8941}" type="parTrans" cxnId="{3E8B39A3-61D3-448C-B571-0517509F10EB}">
      <dgm:prSet/>
      <dgm:spPr/>
      <dgm:t>
        <a:bodyPr/>
        <a:lstStyle/>
        <a:p>
          <a:endParaRPr lang="en-US"/>
        </a:p>
      </dgm:t>
    </dgm:pt>
    <dgm:pt modelId="{F67C2D9A-8BDD-4170-8514-641B015BEF15}" type="sibTrans" cxnId="{3E8B39A3-61D3-448C-B571-0517509F10EB}">
      <dgm:prSet/>
      <dgm:spPr/>
      <dgm:t>
        <a:bodyPr/>
        <a:lstStyle/>
        <a:p>
          <a:endParaRPr lang="en-US"/>
        </a:p>
      </dgm:t>
    </dgm:pt>
    <dgm:pt modelId="{1BDC8E0E-7BAB-4D90-8D57-049171EF851A}">
      <dgm:prSet phldrT="[Text]">
        <dgm:style>
          <a:lnRef idx="2">
            <a:schemeClr val="accent3"/>
          </a:lnRef>
          <a:fillRef idx="1">
            <a:schemeClr val="lt1"/>
          </a:fillRef>
          <a:effectRef idx="0">
            <a:schemeClr val="accent3"/>
          </a:effectRef>
          <a:fontRef idx="minor">
            <a:schemeClr val="dk1"/>
          </a:fontRef>
        </dgm:style>
      </dgm:prSet>
      <dgm:spPr/>
      <dgm:t>
        <a:bodyPr/>
        <a:lstStyle/>
        <a:p>
          <a:r>
            <a:rPr lang="en-US" dirty="0" smtClean="0"/>
            <a:t>First Principle Sequence Dependent Modeling of system</a:t>
          </a:r>
          <a:endParaRPr lang="en-US" dirty="0"/>
        </a:p>
      </dgm:t>
    </dgm:pt>
    <dgm:pt modelId="{CE9BC94E-9005-49D6-97A2-B01910B8E987}" type="parTrans" cxnId="{677BAEBE-F3F8-42E7-A1C1-3B745BEE3DC4}">
      <dgm:prSet/>
      <dgm:spPr/>
      <dgm:t>
        <a:bodyPr/>
        <a:lstStyle/>
        <a:p>
          <a:endParaRPr lang="en-US"/>
        </a:p>
      </dgm:t>
    </dgm:pt>
    <dgm:pt modelId="{2EE89DB9-4D93-4D93-902F-443B20CA3607}" type="sibTrans" cxnId="{677BAEBE-F3F8-42E7-A1C1-3B745BEE3DC4}">
      <dgm:prSet/>
      <dgm:spPr/>
      <dgm:t>
        <a:bodyPr/>
        <a:lstStyle/>
        <a:p>
          <a:endParaRPr lang="en-US"/>
        </a:p>
      </dgm:t>
    </dgm:pt>
    <dgm:pt modelId="{FB5D86A9-7E1F-4916-A41C-7F1CD4AC5AD9}">
      <dgm:prSet phldrT="[Text]">
        <dgm:style>
          <a:lnRef idx="2">
            <a:schemeClr val="accent3"/>
          </a:lnRef>
          <a:fillRef idx="1">
            <a:schemeClr val="lt1"/>
          </a:fillRef>
          <a:effectRef idx="0">
            <a:schemeClr val="accent3"/>
          </a:effectRef>
          <a:fontRef idx="minor">
            <a:schemeClr val="dk1"/>
          </a:fontRef>
        </dgm:style>
      </dgm:prSet>
      <dgm:spPr/>
      <dgm:t>
        <a:bodyPr/>
        <a:lstStyle/>
        <a:p>
          <a:r>
            <a:rPr lang="en-US" dirty="0" smtClean="0"/>
            <a:t>Optimal Control</a:t>
          </a:r>
          <a:endParaRPr lang="en-US" dirty="0"/>
        </a:p>
      </dgm:t>
    </dgm:pt>
    <dgm:pt modelId="{DEF81F0D-DB57-40B0-9106-6E48E6615742}" type="parTrans" cxnId="{03FAE1A8-9525-43DF-8D02-73BAFD25EF6B}">
      <dgm:prSet/>
      <dgm:spPr/>
      <dgm:t>
        <a:bodyPr/>
        <a:lstStyle/>
        <a:p>
          <a:endParaRPr lang="en-US"/>
        </a:p>
      </dgm:t>
    </dgm:pt>
    <dgm:pt modelId="{85ADF615-B94F-419B-A005-E492017A3FB3}" type="sibTrans" cxnId="{03FAE1A8-9525-43DF-8D02-73BAFD25EF6B}">
      <dgm:prSet/>
      <dgm:spPr/>
      <dgm:t>
        <a:bodyPr/>
        <a:lstStyle/>
        <a:p>
          <a:endParaRPr lang="en-US"/>
        </a:p>
      </dgm:t>
    </dgm:pt>
    <dgm:pt modelId="{CE403095-E173-4333-B149-7126BF7F0EC1}" type="pres">
      <dgm:prSet presAssocID="{26C7D07D-BA88-47FC-B444-69C6BA4C5C0C}" presName="hierChild1" presStyleCnt="0">
        <dgm:presLayoutVars>
          <dgm:orgChart val="1"/>
          <dgm:chPref val="1"/>
          <dgm:dir/>
          <dgm:animOne val="branch"/>
          <dgm:animLvl val="lvl"/>
          <dgm:resizeHandles/>
        </dgm:presLayoutVars>
      </dgm:prSet>
      <dgm:spPr/>
      <dgm:t>
        <a:bodyPr/>
        <a:lstStyle/>
        <a:p>
          <a:endParaRPr lang="en-US"/>
        </a:p>
      </dgm:t>
    </dgm:pt>
    <dgm:pt modelId="{EB463CAC-DE07-4453-9951-C80D4E2A9420}" type="pres">
      <dgm:prSet presAssocID="{4418A510-5B84-4328-A2BE-A9BA38D2E48D}" presName="hierRoot1" presStyleCnt="0">
        <dgm:presLayoutVars>
          <dgm:hierBranch val="init"/>
        </dgm:presLayoutVars>
      </dgm:prSet>
      <dgm:spPr/>
    </dgm:pt>
    <dgm:pt modelId="{57F10ADA-3A04-4780-9CA4-9E107A663AAD}" type="pres">
      <dgm:prSet presAssocID="{4418A510-5B84-4328-A2BE-A9BA38D2E48D}" presName="rootComposite1" presStyleCnt="0"/>
      <dgm:spPr/>
    </dgm:pt>
    <dgm:pt modelId="{4CAF48FF-95B4-42BB-A613-2B6FF235E38E}" type="pres">
      <dgm:prSet presAssocID="{4418A510-5B84-4328-A2BE-A9BA38D2E48D}" presName="rootText1" presStyleLbl="node0" presStyleIdx="0" presStyleCnt="1">
        <dgm:presLayoutVars>
          <dgm:chPref val="3"/>
        </dgm:presLayoutVars>
      </dgm:prSet>
      <dgm:spPr/>
      <dgm:t>
        <a:bodyPr/>
        <a:lstStyle/>
        <a:p>
          <a:endParaRPr lang="en-US"/>
        </a:p>
      </dgm:t>
    </dgm:pt>
    <dgm:pt modelId="{7E7BD80B-1406-4749-88BD-B9B504594576}" type="pres">
      <dgm:prSet presAssocID="{4418A510-5B84-4328-A2BE-A9BA38D2E48D}" presName="rootConnector1" presStyleLbl="node1" presStyleIdx="0" presStyleCnt="0"/>
      <dgm:spPr/>
      <dgm:t>
        <a:bodyPr/>
        <a:lstStyle/>
        <a:p>
          <a:endParaRPr lang="en-US"/>
        </a:p>
      </dgm:t>
    </dgm:pt>
    <dgm:pt modelId="{EA3317CC-8446-4183-B322-B9B3FF4F99A1}" type="pres">
      <dgm:prSet presAssocID="{4418A510-5B84-4328-A2BE-A9BA38D2E48D}" presName="hierChild2" presStyleCnt="0"/>
      <dgm:spPr/>
    </dgm:pt>
    <dgm:pt modelId="{579BEC5D-E744-4CF8-B170-7B6CE8A40DA2}" type="pres">
      <dgm:prSet presAssocID="{CE9BC94E-9005-49D6-97A2-B01910B8E987}" presName="Name37" presStyleLbl="parChTrans1D2" presStyleIdx="0" presStyleCnt="2"/>
      <dgm:spPr/>
      <dgm:t>
        <a:bodyPr/>
        <a:lstStyle/>
        <a:p>
          <a:endParaRPr lang="en-US"/>
        </a:p>
      </dgm:t>
    </dgm:pt>
    <dgm:pt modelId="{54E0E112-B530-458E-9F40-40B48DCC5806}" type="pres">
      <dgm:prSet presAssocID="{1BDC8E0E-7BAB-4D90-8D57-049171EF851A}" presName="hierRoot2" presStyleCnt="0">
        <dgm:presLayoutVars>
          <dgm:hierBranch val="init"/>
        </dgm:presLayoutVars>
      </dgm:prSet>
      <dgm:spPr/>
    </dgm:pt>
    <dgm:pt modelId="{FE1E680A-A6A4-4681-B2E7-BD31CBADED7A}" type="pres">
      <dgm:prSet presAssocID="{1BDC8E0E-7BAB-4D90-8D57-049171EF851A}" presName="rootComposite" presStyleCnt="0"/>
      <dgm:spPr/>
    </dgm:pt>
    <dgm:pt modelId="{6F939226-C4E6-4374-8601-33237C7991E7}" type="pres">
      <dgm:prSet presAssocID="{1BDC8E0E-7BAB-4D90-8D57-049171EF851A}" presName="rootText" presStyleLbl="node2" presStyleIdx="0" presStyleCnt="2">
        <dgm:presLayoutVars>
          <dgm:chPref val="3"/>
        </dgm:presLayoutVars>
      </dgm:prSet>
      <dgm:spPr/>
      <dgm:t>
        <a:bodyPr/>
        <a:lstStyle/>
        <a:p>
          <a:endParaRPr lang="en-US"/>
        </a:p>
      </dgm:t>
    </dgm:pt>
    <dgm:pt modelId="{D4375510-63D1-4E56-A4FF-4ABB03C28F87}" type="pres">
      <dgm:prSet presAssocID="{1BDC8E0E-7BAB-4D90-8D57-049171EF851A}" presName="rootConnector" presStyleLbl="node2" presStyleIdx="0" presStyleCnt="2"/>
      <dgm:spPr/>
      <dgm:t>
        <a:bodyPr/>
        <a:lstStyle/>
        <a:p>
          <a:endParaRPr lang="en-US"/>
        </a:p>
      </dgm:t>
    </dgm:pt>
    <dgm:pt modelId="{3ADB73B5-98F1-4BAD-9592-C4F21CC909E6}" type="pres">
      <dgm:prSet presAssocID="{1BDC8E0E-7BAB-4D90-8D57-049171EF851A}" presName="hierChild4" presStyleCnt="0"/>
      <dgm:spPr/>
    </dgm:pt>
    <dgm:pt modelId="{4CAC5865-663F-4F77-B962-7C63672A3F64}" type="pres">
      <dgm:prSet presAssocID="{1BDC8E0E-7BAB-4D90-8D57-049171EF851A}" presName="hierChild5" presStyleCnt="0"/>
      <dgm:spPr/>
    </dgm:pt>
    <dgm:pt modelId="{646DAD43-CDC7-4004-8D43-56F05A334E45}" type="pres">
      <dgm:prSet presAssocID="{DEF81F0D-DB57-40B0-9106-6E48E6615742}" presName="Name37" presStyleLbl="parChTrans1D2" presStyleIdx="1" presStyleCnt="2"/>
      <dgm:spPr/>
      <dgm:t>
        <a:bodyPr/>
        <a:lstStyle/>
        <a:p>
          <a:endParaRPr lang="en-US"/>
        </a:p>
      </dgm:t>
    </dgm:pt>
    <dgm:pt modelId="{1044810C-8469-46ED-BC53-514FDD54C79D}" type="pres">
      <dgm:prSet presAssocID="{FB5D86A9-7E1F-4916-A41C-7F1CD4AC5AD9}" presName="hierRoot2" presStyleCnt="0">
        <dgm:presLayoutVars>
          <dgm:hierBranch val="init"/>
        </dgm:presLayoutVars>
      </dgm:prSet>
      <dgm:spPr/>
    </dgm:pt>
    <dgm:pt modelId="{61E972C3-DD5C-425E-B5FD-3BA1DB3CC4FB}" type="pres">
      <dgm:prSet presAssocID="{FB5D86A9-7E1F-4916-A41C-7F1CD4AC5AD9}" presName="rootComposite" presStyleCnt="0"/>
      <dgm:spPr/>
    </dgm:pt>
    <dgm:pt modelId="{10AA20BD-9813-4548-A86B-F158401FE968}" type="pres">
      <dgm:prSet presAssocID="{FB5D86A9-7E1F-4916-A41C-7F1CD4AC5AD9}" presName="rootText" presStyleLbl="node2" presStyleIdx="1" presStyleCnt="2">
        <dgm:presLayoutVars>
          <dgm:chPref val="3"/>
        </dgm:presLayoutVars>
      </dgm:prSet>
      <dgm:spPr/>
      <dgm:t>
        <a:bodyPr/>
        <a:lstStyle/>
        <a:p>
          <a:endParaRPr lang="en-US"/>
        </a:p>
      </dgm:t>
    </dgm:pt>
    <dgm:pt modelId="{2CCBDE4D-A861-440E-AFF6-476B64B2F486}" type="pres">
      <dgm:prSet presAssocID="{FB5D86A9-7E1F-4916-A41C-7F1CD4AC5AD9}" presName="rootConnector" presStyleLbl="node2" presStyleIdx="1" presStyleCnt="2"/>
      <dgm:spPr/>
      <dgm:t>
        <a:bodyPr/>
        <a:lstStyle/>
        <a:p>
          <a:endParaRPr lang="en-US"/>
        </a:p>
      </dgm:t>
    </dgm:pt>
    <dgm:pt modelId="{C6A1894D-E6C3-46DE-9BF7-9E6542A8568B}" type="pres">
      <dgm:prSet presAssocID="{FB5D86A9-7E1F-4916-A41C-7F1CD4AC5AD9}" presName="hierChild4" presStyleCnt="0"/>
      <dgm:spPr/>
    </dgm:pt>
    <dgm:pt modelId="{5CAD62DB-9C04-4769-9289-74B1AE0227F2}" type="pres">
      <dgm:prSet presAssocID="{FB5D86A9-7E1F-4916-A41C-7F1CD4AC5AD9}" presName="hierChild5" presStyleCnt="0"/>
      <dgm:spPr/>
    </dgm:pt>
    <dgm:pt modelId="{8845872C-2C5A-4C1F-AFD3-FBF87BD36D1D}" type="pres">
      <dgm:prSet presAssocID="{4418A510-5B84-4328-A2BE-A9BA38D2E48D}" presName="hierChild3" presStyleCnt="0"/>
      <dgm:spPr/>
    </dgm:pt>
  </dgm:ptLst>
  <dgm:cxnLst>
    <dgm:cxn modelId="{6B746F0C-6BF5-49BA-90FA-C22091266876}" type="presOf" srcId="{1BDC8E0E-7BAB-4D90-8D57-049171EF851A}" destId="{6F939226-C4E6-4374-8601-33237C7991E7}" srcOrd="0" destOrd="0" presId="urn:microsoft.com/office/officeart/2005/8/layout/orgChart1"/>
    <dgm:cxn modelId="{628F534D-9840-41C2-ACD2-BCB5D9140F2F}" type="presOf" srcId="{26C7D07D-BA88-47FC-B444-69C6BA4C5C0C}" destId="{CE403095-E173-4333-B149-7126BF7F0EC1}" srcOrd="0" destOrd="0" presId="urn:microsoft.com/office/officeart/2005/8/layout/orgChart1"/>
    <dgm:cxn modelId="{5678EA22-4D4F-4385-8D68-D88E28DF26C0}" type="presOf" srcId="{4418A510-5B84-4328-A2BE-A9BA38D2E48D}" destId="{4CAF48FF-95B4-42BB-A613-2B6FF235E38E}" srcOrd="0" destOrd="0" presId="urn:microsoft.com/office/officeart/2005/8/layout/orgChart1"/>
    <dgm:cxn modelId="{6D5111C6-B8C9-455E-ACF1-24125D64B226}" type="presOf" srcId="{DEF81F0D-DB57-40B0-9106-6E48E6615742}" destId="{646DAD43-CDC7-4004-8D43-56F05A334E45}" srcOrd="0" destOrd="0" presId="urn:microsoft.com/office/officeart/2005/8/layout/orgChart1"/>
    <dgm:cxn modelId="{97D89E6A-F9E0-4C9D-B3FE-4A056585C687}" type="presOf" srcId="{FB5D86A9-7E1F-4916-A41C-7F1CD4AC5AD9}" destId="{10AA20BD-9813-4548-A86B-F158401FE968}" srcOrd="0" destOrd="0" presId="urn:microsoft.com/office/officeart/2005/8/layout/orgChart1"/>
    <dgm:cxn modelId="{03FAE1A8-9525-43DF-8D02-73BAFD25EF6B}" srcId="{4418A510-5B84-4328-A2BE-A9BA38D2E48D}" destId="{FB5D86A9-7E1F-4916-A41C-7F1CD4AC5AD9}" srcOrd="1" destOrd="0" parTransId="{DEF81F0D-DB57-40B0-9106-6E48E6615742}" sibTransId="{85ADF615-B94F-419B-A005-E492017A3FB3}"/>
    <dgm:cxn modelId="{6AFDC415-1CFB-438C-B3F2-CCBB06F7F7D1}" type="presOf" srcId="{FB5D86A9-7E1F-4916-A41C-7F1CD4AC5AD9}" destId="{2CCBDE4D-A861-440E-AFF6-476B64B2F486}" srcOrd="1" destOrd="0" presId="urn:microsoft.com/office/officeart/2005/8/layout/orgChart1"/>
    <dgm:cxn modelId="{444AE6CB-3C34-43F8-8682-627303D5E37E}" type="presOf" srcId="{4418A510-5B84-4328-A2BE-A9BA38D2E48D}" destId="{7E7BD80B-1406-4749-88BD-B9B504594576}" srcOrd="1" destOrd="0" presId="urn:microsoft.com/office/officeart/2005/8/layout/orgChart1"/>
    <dgm:cxn modelId="{3E8B39A3-61D3-448C-B571-0517509F10EB}" srcId="{26C7D07D-BA88-47FC-B444-69C6BA4C5C0C}" destId="{4418A510-5B84-4328-A2BE-A9BA38D2E48D}" srcOrd="0" destOrd="0" parTransId="{8AAA36D7-A9BE-49FB-B636-9372080E8941}" sibTransId="{F67C2D9A-8BDD-4170-8514-641B015BEF15}"/>
    <dgm:cxn modelId="{677BAEBE-F3F8-42E7-A1C1-3B745BEE3DC4}" srcId="{4418A510-5B84-4328-A2BE-A9BA38D2E48D}" destId="{1BDC8E0E-7BAB-4D90-8D57-049171EF851A}" srcOrd="0" destOrd="0" parTransId="{CE9BC94E-9005-49D6-97A2-B01910B8E987}" sibTransId="{2EE89DB9-4D93-4D93-902F-443B20CA3607}"/>
    <dgm:cxn modelId="{05C14B61-45C5-4359-9CD5-33D541C3AA12}" type="presOf" srcId="{CE9BC94E-9005-49D6-97A2-B01910B8E987}" destId="{579BEC5D-E744-4CF8-B170-7B6CE8A40DA2}" srcOrd="0" destOrd="0" presId="urn:microsoft.com/office/officeart/2005/8/layout/orgChart1"/>
    <dgm:cxn modelId="{4D16316B-8903-4C3C-981F-57B6DE685B9D}" type="presOf" srcId="{1BDC8E0E-7BAB-4D90-8D57-049171EF851A}" destId="{D4375510-63D1-4E56-A4FF-4ABB03C28F87}" srcOrd="1" destOrd="0" presId="urn:microsoft.com/office/officeart/2005/8/layout/orgChart1"/>
    <dgm:cxn modelId="{903ECE90-3B40-4CFB-BFE6-ADC9E9B7E44A}" type="presParOf" srcId="{CE403095-E173-4333-B149-7126BF7F0EC1}" destId="{EB463CAC-DE07-4453-9951-C80D4E2A9420}" srcOrd="0" destOrd="0" presId="urn:microsoft.com/office/officeart/2005/8/layout/orgChart1"/>
    <dgm:cxn modelId="{D00FC339-28A5-47D6-A189-A0947598AA1E}" type="presParOf" srcId="{EB463CAC-DE07-4453-9951-C80D4E2A9420}" destId="{57F10ADA-3A04-4780-9CA4-9E107A663AAD}" srcOrd="0" destOrd="0" presId="urn:microsoft.com/office/officeart/2005/8/layout/orgChart1"/>
    <dgm:cxn modelId="{EC9E4F18-8602-4C38-BA7A-C547B2F0704F}" type="presParOf" srcId="{57F10ADA-3A04-4780-9CA4-9E107A663AAD}" destId="{4CAF48FF-95B4-42BB-A613-2B6FF235E38E}" srcOrd="0" destOrd="0" presId="urn:microsoft.com/office/officeart/2005/8/layout/orgChart1"/>
    <dgm:cxn modelId="{22568E1C-6925-49D1-B27D-0761B2F0E70A}" type="presParOf" srcId="{57F10ADA-3A04-4780-9CA4-9E107A663AAD}" destId="{7E7BD80B-1406-4749-88BD-B9B504594576}" srcOrd="1" destOrd="0" presId="urn:microsoft.com/office/officeart/2005/8/layout/orgChart1"/>
    <dgm:cxn modelId="{84C776B3-CA71-4B09-88E6-926AAE8E9777}" type="presParOf" srcId="{EB463CAC-DE07-4453-9951-C80D4E2A9420}" destId="{EA3317CC-8446-4183-B322-B9B3FF4F99A1}" srcOrd="1" destOrd="0" presId="urn:microsoft.com/office/officeart/2005/8/layout/orgChart1"/>
    <dgm:cxn modelId="{5230470B-70A6-419B-B251-37EB3D90ADF7}" type="presParOf" srcId="{EA3317CC-8446-4183-B322-B9B3FF4F99A1}" destId="{579BEC5D-E744-4CF8-B170-7B6CE8A40DA2}" srcOrd="0" destOrd="0" presId="urn:microsoft.com/office/officeart/2005/8/layout/orgChart1"/>
    <dgm:cxn modelId="{0F68C0E4-FC16-4EEF-A383-7F3FB0D0465C}" type="presParOf" srcId="{EA3317CC-8446-4183-B322-B9B3FF4F99A1}" destId="{54E0E112-B530-458E-9F40-40B48DCC5806}" srcOrd="1" destOrd="0" presId="urn:microsoft.com/office/officeart/2005/8/layout/orgChart1"/>
    <dgm:cxn modelId="{812E93FE-87E0-40F8-B51A-ADFC2C07E84B}" type="presParOf" srcId="{54E0E112-B530-458E-9F40-40B48DCC5806}" destId="{FE1E680A-A6A4-4681-B2E7-BD31CBADED7A}" srcOrd="0" destOrd="0" presId="urn:microsoft.com/office/officeart/2005/8/layout/orgChart1"/>
    <dgm:cxn modelId="{C788E2FA-4982-445E-83AC-2BFB2911F200}" type="presParOf" srcId="{FE1E680A-A6A4-4681-B2E7-BD31CBADED7A}" destId="{6F939226-C4E6-4374-8601-33237C7991E7}" srcOrd="0" destOrd="0" presId="urn:microsoft.com/office/officeart/2005/8/layout/orgChart1"/>
    <dgm:cxn modelId="{DA03BD40-14D8-4BCE-A9BC-8C42A8C729FA}" type="presParOf" srcId="{FE1E680A-A6A4-4681-B2E7-BD31CBADED7A}" destId="{D4375510-63D1-4E56-A4FF-4ABB03C28F87}" srcOrd="1" destOrd="0" presId="urn:microsoft.com/office/officeart/2005/8/layout/orgChart1"/>
    <dgm:cxn modelId="{95C706C4-741D-4B49-BA33-A091B3E9271E}" type="presParOf" srcId="{54E0E112-B530-458E-9F40-40B48DCC5806}" destId="{3ADB73B5-98F1-4BAD-9592-C4F21CC909E6}" srcOrd="1" destOrd="0" presId="urn:microsoft.com/office/officeart/2005/8/layout/orgChart1"/>
    <dgm:cxn modelId="{7FC91C97-4CC0-497B-A96C-C72183B159B1}" type="presParOf" srcId="{54E0E112-B530-458E-9F40-40B48DCC5806}" destId="{4CAC5865-663F-4F77-B962-7C63672A3F64}" srcOrd="2" destOrd="0" presId="urn:microsoft.com/office/officeart/2005/8/layout/orgChart1"/>
    <dgm:cxn modelId="{1BFFA580-D077-4364-BA78-C4C16DC96A46}" type="presParOf" srcId="{EA3317CC-8446-4183-B322-B9B3FF4F99A1}" destId="{646DAD43-CDC7-4004-8D43-56F05A334E45}" srcOrd="2" destOrd="0" presId="urn:microsoft.com/office/officeart/2005/8/layout/orgChart1"/>
    <dgm:cxn modelId="{42CC0990-1386-46D9-8BAD-B7087F2CFFB2}" type="presParOf" srcId="{EA3317CC-8446-4183-B322-B9B3FF4F99A1}" destId="{1044810C-8469-46ED-BC53-514FDD54C79D}" srcOrd="3" destOrd="0" presId="urn:microsoft.com/office/officeart/2005/8/layout/orgChart1"/>
    <dgm:cxn modelId="{FC86384D-4037-4FA7-BE03-0C33FD891865}" type="presParOf" srcId="{1044810C-8469-46ED-BC53-514FDD54C79D}" destId="{61E972C3-DD5C-425E-B5FD-3BA1DB3CC4FB}" srcOrd="0" destOrd="0" presId="urn:microsoft.com/office/officeart/2005/8/layout/orgChart1"/>
    <dgm:cxn modelId="{2000C2FC-81D0-49F1-A10E-719D4B9D46C0}" type="presParOf" srcId="{61E972C3-DD5C-425E-B5FD-3BA1DB3CC4FB}" destId="{10AA20BD-9813-4548-A86B-F158401FE968}" srcOrd="0" destOrd="0" presId="urn:microsoft.com/office/officeart/2005/8/layout/orgChart1"/>
    <dgm:cxn modelId="{32F84DAE-C36B-4A5A-88B1-E2C13561A713}" type="presParOf" srcId="{61E972C3-DD5C-425E-B5FD-3BA1DB3CC4FB}" destId="{2CCBDE4D-A861-440E-AFF6-476B64B2F486}" srcOrd="1" destOrd="0" presId="urn:microsoft.com/office/officeart/2005/8/layout/orgChart1"/>
    <dgm:cxn modelId="{D40D5EB3-A32C-49D9-96F2-E5A8D4B7709A}" type="presParOf" srcId="{1044810C-8469-46ED-BC53-514FDD54C79D}" destId="{C6A1894D-E6C3-46DE-9BF7-9E6542A8568B}" srcOrd="1" destOrd="0" presId="urn:microsoft.com/office/officeart/2005/8/layout/orgChart1"/>
    <dgm:cxn modelId="{EB003C9E-3C03-4D6A-B6E9-87D06B81360C}" type="presParOf" srcId="{1044810C-8469-46ED-BC53-514FDD54C79D}" destId="{5CAD62DB-9C04-4769-9289-74B1AE0227F2}" srcOrd="2" destOrd="0" presId="urn:microsoft.com/office/officeart/2005/8/layout/orgChart1"/>
    <dgm:cxn modelId="{2E4D9F2C-2540-4990-8D69-C47937446A1A}" type="presParOf" srcId="{EB463CAC-DE07-4453-9951-C80D4E2A9420}" destId="{8845872C-2C5A-4C1F-AFD3-FBF87BD36D1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42EE87-5A6C-46FB-BFCD-8277ADC681C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43FB6583-6266-4543-80A4-071958FE6303}">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2500" b="1" dirty="0" smtClean="0"/>
            <a:t>Sequence and Temperature Independent  PCR model</a:t>
          </a:r>
          <a:endParaRPr lang="en-US" sz="2500" b="1" dirty="0"/>
        </a:p>
      </dgm:t>
    </dgm:pt>
    <dgm:pt modelId="{C9135027-BD59-49D9-9541-B0597A823A96}" type="parTrans" cxnId="{F23B552D-EE4E-436B-AB21-57681214C754}">
      <dgm:prSet/>
      <dgm:spPr/>
      <dgm:t>
        <a:bodyPr/>
        <a:lstStyle/>
        <a:p>
          <a:endParaRPr lang="en-US"/>
        </a:p>
      </dgm:t>
    </dgm:pt>
    <dgm:pt modelId="{1FAEF8D1-1230-4778-99EA-2F8083F3BCE9}" type="sibTrans" cxnId="{F23B552D-EE4E-436B-AB21-57681214C754}">
      <dgm:prSet/>
      <dgm:spPr/>
      <dgm:t>
        <a:bodyPr/>
        <a:lstStyle/>
        <a:p>
          <a:endParaRPr lang="en-US"/>
        </a:p>
      </dgm:t>
    </dgm:pt>
    <dgm:pt modelId="{4ECD8256-31A4-4F80-9944-F0BB16273B6F}">
      <dgm:prSet phldrT="[Text]"/>
      <dgm:spPr/>
      <dgm:t>
        <a:bodyPr/>
        <a:lstStyle/>
        <a:p>
          <a:r>
            <a:rPr lang="en-US" dirty="0" smtClean="0">
              <a:solidFill>
                <a:srgbClr val="FF0000"/>
              </a:solidFill>
            </a:rPr>
            <a:t>Thermodynamically Inconsistent</a:t>
          </a:r>
          <a:endParaRPr lang="en-US" dirty="0">
            <a:solidFill>
              <a:srgbClr val="FF0000"/>
            </a:solidFill>
          </a:endParaRPr>
        </a:p>
      </dgm:t>
    </dgm:pt>
    <dgm:pt modelId="{5562E6AF-8519-4989-8253-755659E0720F}" type="parTrans" cxnId="{7B648CB1-2D65-4C7A-9786-C66BD33605E8}">
      <dgm:prSet/>
      <dgm:spPr/>
      <dgm:t>
        <a:bodyPr/>
        <a:lstStyle/>
        <a:p>
          <a:endParaRPr lang="en-US"/>
        </a:p>
      </dgm:t>
    </dgm:pt>
    <dgm:pt modelId="{326A9D7D-23D2-49F7-9F0F-CBA0D1666653}" type="sibTrans" cxnId="{7B648CB1-2D65-4C7A-9786-C66BD33605E8}">
      <dgm:prSet/>
      <dgm:spPr/>
      <dgm:t>
        <a:bodyPr/>
        <a:lstStyle/>
        <a:p>
          <a:endParaRPr lang="en-US"/>
        </a:p>
      </dgm:t>
    </dgm:pt>
    <dgm:pt modelId="{688C1296-E9F8-4B09-A798-CCC11CA7F962}">
      <dgm:prSet phldrT="[Text]"/>
      <dgm:spPr/>
      <dgm:t>
        <a:bodyPr/>
        <a:lstStyle/>
        <a:p>
          <a:r>
            <a:rPr lang="en-US" dirty="0" smtClean="0">
              <a:solidFill>
                <a:srgbClr val="FF0000"/>
              </a:solidFill>
            </a:rPr>
            <a:t>Optimization Framework can’t be developed</a:t>
          </a:r>
          <a:endParaRPr lang="en-US" dirty="0">
            <a:solidFill>
              <a:srgbClr val="FF0000"/>
            </a:solidFill>
          </a:endParaRPr>
        </a:p>
      </dgm:t>
    </dgm:pt>
    <dgm:pt modelId="{239B6635-70DA-4F84-83C7-897B23CC5709}" type="parTrans" cxnId="{BFE1BE1A-7A9E-46FB-8920-A0A972C0EF23}">
      <dgm:prSet/>
      <dgm:spPr/>
      <dgm:t>
        <a:bodyPr/>
        <a:lstStyle/>
        <a:p>
          <a:endParaRPr lang="en-US"/>
        </a:p>
      </dgm:t>
    </dgm:pt>
    <dgm:pt modelId="{5C47D90B-635C-44CC-9642-99612A5BE549}" type="sibTrans" cxnId="{BFE1BE1A-7A9E-46FB-8920-A0A972C0EF23}">
      <dgm:prSet/>
      <dgm:spPr/>
      <dgm:t>
        <a:bodyPr/>
        <a:lstStyle/>
        <a:p>
          <a:endParaRPr lang="en-US"/>
        </a:p>
      </dgm:t>
    </dgm:pt>
    <dgm:pt modelId="{F4D6D4FC-2735-4662-A9E6-2814C57EE056}" type="pres">
      <dgm:prSet presAssocID="{1742EE87-5A6C-46FB-BFCD-8277ADC681C3}" presName="diagram" presStyleCnt="0">
        <dgm:presLayoutVars>
          <dgm:chPref val="1"/>
          <dgm:dir/>
          <dgm:animOne val="branch"/>
          <dgm:animLvl val="lvl"/>
          <dgm:resizeHandles/>
        </dgm:presLayoutVars>
      </dgm:prSet>
      <dgm:spPr/>
      <dgm:t>
        <a:bodyPr/>
        <a:lstStyle/>
        <a:p>
          <a:endParaRPr lang="en-US"/>
        </a:p>
      </dgm:t>
    </dgm:pt>
    <dgm:pt modelId="{EA59CB94-B052-4A59-8054-9AAD9A274185}" type="pres">
      <dgm:prSet presAssocID="{43FB6583-6266-4543-80A4-071958FE6303}" presName="root" presStyleCnt="0"/>
      <dgm:spPr/>
    </dgm:pt>
    <dgm:pt modelId="{04343447-F433-46EB-9357-1D36E88A971E}" type="pres">
      <dgm:prSet presAssocID="{43FB6583-6266-4543-80A4-071958FE6303}" presName="rootComposite" presStyleCnt="0"/>
      <dgm:spPr/>
    </dgm:pt>
    <dgm:pt modelId="{76FA5997-34E9-4355-BD54-DE88B8005E41}" type="pres">
      <dgm:prSet presAssocID="{43FB6583-6266-4543-80A4-071958FE6303}" presName="rootText" presStyleLbl="node1" presStyleIdx="0" presStyleCnt="1" custScaleX="177231"/>
      <dgm:spPr/>
      <dgm:t>
        <a:bodyPr/>
        <a:lstStyle/>
        <a:p>
          <a:endParaRPr lang="en-US"/>
        </a:p>
      </dgm:t>
    </dgm:pt>
    <dgm:pt modelId="{ADFC7960-2411-41B8-A7F3-22B123413746}" type="pres">
      <dgm:prSet presAssocID="{43FB6583-6266-4543-80A4-071958FE6303}" presName="rootConnector" presStyleLbl="node1" presStyleIdx="0" presStyleCnt="1"/>
      <dgm:spPr/>
      <dgm:t>
        <a:bodyPr/>
        <a:lstStyle/>
        <a:p>
          <a:endParaRPr lang="en-US"/>
        </a:p>
      </dgm:t>
    </dgm:pt>
    <dgm:pt modelId="{CDFA9AF4-E42B-4271-B09B-F83BB7F26ECC}" type="pres">
      <dgm:prSet presAssocID="{43FB6583-6266-4543-80A4-071958FE6303}" presName="childShape" presStyleCnt="0"/>
      <dgm:spPr/>
    </dgm:pt>
    <dgm:pt modelId="{9797C581-9F30-4ACB-BF66-2A3C81A19286}" type="pres">
      <dgm:prSet presAssocID="{5562E6AF-8519-4989-8253-755659E0720F}" presName="Name13" presStyleLbl="parChTrans1D2" presStyleIdx="0" presStyleCnt="2"/>
      <dgm:spPr/>
      <dgm:t>
        <a:bodyPr/>
        <a:lstStyle/>
        <a:p>
          <a:endParaRPr lang="en-US"/>
        </a:p>
      </dgm:t>
    </dgm:pt>
    <dgm:pt modelId="{7A9394AA-9740-440B-BB80-AB4B44E68A13}" type="pres">
      <dgm:prSet presAssocID="{4ECD8256-31A4-4F80-9944-F0BB16273B6F}" presName="childText" presStyleLbl="bgAcc1" presStyleIdx="0" presStyleCnt="2" custScaleX="172411">
        <dgm:presLayoutVars>
          <dgm:bulletEnabled val="1"/>
        </dgm:presLayoutVars>
      </dgm:prSet>
      <dgm:spPr/>
      <dgm:t>
        <a:bodyPr/>
        <a:lstStyle/>
        <a:p>
          <a:endParaRPr lang="en-US"/>
        </a:p>
      </dgm:t>
    </dgm:pt>
    <dgm:pt modelId="{DA945C63-FB04-4E61-BEE0-A5C83D2EE957}" type="pres">
      <dgm:prSet presAssocID="{239B6635-70DA-4F84-83C7-897B23CC5709}" presName="Name13" presStyleLbl="parChTrans1D2" presStyleIdx="1" presStyleCnt="2"/>
      <dgm:spPr/>
      <dgm:t>
        <a:bodyPr/>
        <a:lstStyle/>
        <a:p>
          <a:endParaRPr lang="en-US"/>
        </a:p>
      </dgm:t>
    </dgm:pt>
    <dgm:pt modelId="{3CC0D326-0FFF-45D0-A265-DFB711E7BEDC}" type="pres">
      <dgm:prSet presAssocID="{688C1296-E9F8-4B09-A798-CCC11CA7F962}" presName="childText" presStyleLbl="bgAcc1" presStyleIdx="1" presStyleCnt="2" custScaleX="177231">
        <dgm:presLayoutVars>
          <dgm:bulletEnabled val="1"/>
        </dgm:presLayoutVars>
      </dgm:prSet>
      <dgm:spPr/>
      <dgm:t>
        <a:bodyPr/>
        <a:lstStyle/>
        <a:p>
          <a:endParaRPr lang="en-US"/>
        </a:p>
      </dgm:t>
    </dgm:pt>
  </dgm:ptLst>
  <dgm:cxnLst>
    <dgm:cxn modelId="{7B648CB1-2D65-4C7A-9786-C66BD33605E8}" srcId="{43FB6583-6266-4543-80A4-071958FE6303}" destId="{4ECD8256-31A4-4F80-9944-F0BB16273B6F}" srcOrd="0" destOrd="0" parTransId="{5562E6AF-8519-4989-8253-755659E0720F}" sibTransId="{326A9D7D-23D2-49F7-9F0F-CBA0D1666653}"/>
    <dgm:cxn modelId="{4641FB59-5F33-43EA-9EE1-8DD841182B1A}" type="presOf" srcId="{4ECD8256-31A4-4F80-9944-F0BB16273B6F}" destId="{7A9394AA-9740-440B-BB80-AB4B44E68A13}" srcOrd="0" destOrd="0" presId="urn:microsoft.com/office/officeart/2005/8/layout/hierarchy3"/>
    <dgm:cxn modelId="{9B2B4F34-0A59-443E-A611-755A13659370}" type="presOf" srcId="{239B6635-70DA-4F84-83C7-897B23CC5709}" destId="{DA945C63-FB04-4E61-BEE0-A5C83D2EE957}" srcOrd="0" destOrd="0" presId="urn:microsoft.com/office/officeart/2005/8/layout/hierarchy3"/>
    <dgm:cxn modelId="{0FAD23E4-E32D-44A6-AF2E-5CE03F5FA1B6}" type="presOf" srcId="{43FB6583-6266-4543-80A4-071958FE6303}" destId="{76FA5997-34E9-4355-BD54-DE88B8005E41}" srcOrd="0" destOrd="0" presId="urn:microsoft.com/office/officeart/2005/8/layout/hierarchy3"/>
    <dgm:cxn modelId="{10EC1C8E-8DFB-46C6-A704-2C3C5A692128}" type="presOf" srcId="{688C1296-E9F8-4B09-A798-CCC11CA7F962}" destId="{3CC0D326-0FFF-45D0-A265-DFB711E7BEDC}" srcOrd="0" destOrd="0" presId="urn:microsoft.com/office/officeart/2005/8/layout/hierarchy3"/>
    <dgm:cxn modelId="{EB57F487-77D0-434A-BBF3-59897A2C5A19}" type="presOf" srcId="{5562E6AF-8519-4989-8253-755659E0720F}" destId="{9797C581-9F30-4ACB-BF66-2A3C81A19286}" srcOrd="0" destOrd="0" presId="urn:microsoft.com/office/officeart/2005/8/layout/hierarchy3"/>
    <dgm:cxn modelId="{52A93EB1-1BBE-4A77-AE40-8CFC3D776F7A}" type="presOf" srcId="{43FB6583-6266-4543-80A4-071958FE6303}" destId="{ADFC7960-2411-41B8-A7F3-22B123413746}" srcOrd="1" destOrd="0" presId="urn:microsoft.com/office/officeart/2005/8/layout/hierarchy3"/>
    <dgm:cxn modelId="{F23B552D-EE4E-436B-AB21-57681214C754}" srcId="{1742EE87-5A6C-46FB-BFCD-8277ADC681C3}" destId="{43FB6583-6266-4543-80A4-071958FE6303}" srcOrd="0" destOrd="0" parTransId="{C9135027-BD59-49D9-9541-B0597A823A96}" sibTransId="{1FAEF8D1-1230-4778-99EA-2F8083F3BCE9}"/>
    <dgm:cxn modelId="{BFE1BE1A-7A9E-46FB-8920-A0A972C0EF23}" srcId="{43FB6583-6266-4543-80A4-071958FE6303}" destId="{688C1296-E9F8-4B09-A798-CCC11CA7F962}" srcOrd="1" destOrd="0" parTransId="{239B6635-70DA-4F84-83C7-897B23CC5709}" sibTransId="{5C47D90B-635C-44CC-9642-99612A5BE549}"/>
    <dgm:cxn modelId="{883D34BC-46E1-4A1D-9621-C52D1F376437}" type="presOf" srcId="{1742EE87-5A6C-46FB-BFCD-8277ADC681C3}" destId="{F4D6D4FC-2735-4662-A9E6-2814C57EE056}" srcOrd="0" destOrd="0" presId="urn:microsoft.com/office/officeart/2005/8/layout/hierarchy3"/>
    <dgm:cxn modelId="{74A6FBAC-2F5A-4A2B-B1DB-9EA8535DE21F}" type="presParOf" srcId="{F4D6D4FC-2735-4662-A9E6-2814C57EE056}" destId="{EA59CB94-B052-4A59-8054-9AAD9A274185}" srcOrd="0" destOrd="0" presId="urn:microsoft.com/office/officeart/2005/8/layout/hierarchy3"/>
    <dgm:cxn modelId="{FE3085CC-F91F-49A0-92ED-AF36A9F44179}" type="presParOf" srcId="{EA59CB94-B052-4A59-8054-9AAD9A274185}" destId="{04343447-F433-46EB-9357-1D36E88A971E}" srcOrd="0" destOrd="0" presId="urn:microsoft.com/office/officeart/2005/8/layout/hierarchy3"/>
    <dgm:cxn modelId="{A37B9586-24FE-4406-B32D-02A2A56B2439}" type="presParOf" srcId="{04343447-F433-46EB-9357-1D36E88A971E}" destId="{76FA5997-34E9-4355-BD54-DE88B8005E41}" srcOrd="0" destOrd="0" presId="urn:microsoft.com/office/officeart/2005/8/layout/hierarchy3"/>
    <dgm:cxn modelId="{F6443447-3F0B-4254-A0DA-8B4858C5FCA7}" type="presParOf" srcId="{04343447-F433-46EB-9357-1D36E88A971E}" destId="{ADFC7960-2411-41B8-A7F3-22B123413746}" srcOrd="1" destOrd="0" presId="urn:microsoft.com/office/officeart/2005/8/layout/hierarchy3"/>
    <dgm:cxn modelId="{B694F175-61D9-4273-99C7-C1CF8E292353}" type="presParOf" srcId="{EA59CB94-B052-4A59-8054-9AAD9A274185}" destId="{CDFA9AF4-E42B-4271-B09B-F83BB7F26ECC}" srcOrd="1" destOrd="0" presId="urn:microsoft.com/office/officeart/2005/8/layout/hierarchy3"/>
    <dgm:cxn modelId="{72C6A300-8AAD-4AD6-A692-766079D5AADF}" type="presParOf" srcId="{CDFA9AF4-E42B-4271-B09B-F83BB7F26ECC}" destId="{9797C581-9F30-4ACB-BF66-2A3C81A19286}" srcOrd="0" destOrd="0" presId="urn:microsoft.com/office/officeart/2005/8/layout/hierarchy3"/>
    <dgm:cxn modelId="{96976898-14A2-4991-91D7-94FCB35C3E8A}" type="presParOf" srcId="{CDFA9AF4-E42B-4271-B09B-F83BB7F26ECC}" destId="{7A9394AA-9740-440B-BB80-AB4B44E68A13}" srcOrd="1" destOrd="0" presId="urn:microsoft.com/office/officeart/2005/8/layout/hierarchy3"/>
    <dgm:cxn modelId="{5C1EE482-B664-4D60-A445-4EE3E17CD106}" type="presParOf" srcId="{CDFA9AF4-E42B-4271-B09B-F83BB7F26ECC}" destId="{DA945C63-FB04-4E61-BEE0-A5C83D2EE957}" srcOrd="2" destOrd="0" presId="urn:microsoft.com/office/officeart/2005/8/layout/hierarchy3"/>
    <dgm:cxn modelId="{89B315CD-0E27-429E-85CF-148F8EC39541}" type="presParOf" srcId="{CDFA9AF4-E42B-4271-B09B-F83BB7F26ECC}" destId="{3CC0D326-0FFF-45D0-A265-DFB711E7BEDC}"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0387EB-26AE-4393-B4DE-A8593DD2D3A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B0E8487-10CF-4EBD-9EC1-D822EB9E73F7}">
      <dgm:prSet phldrT="[Text]">
        <dgm:style>
          <a:lnRef idx="2">
            <a:schemeClr val="accent3"/>
          </a:lnRef>
          <a:fillRef idx="1">
            <a:schemeClr val="lt1"/>
          </a:fillRef>
          <a:effectRef idx="0">
            <a:schemeClr val="accent3"/>
          </a:effectRef>
          <a:fontRef idx="minor">
            <a:schemeClr val="dk1"/>
          </a:fontRef>
        </dgm:style>
      </dgm:prSet>
      <dgm:spPr>
        <a:ln w="38100"/>
      </dgm:spPr>
      <dgm:t>
        <a:bodyPr/>
        <a:lstStyle/>
        <a:p>
          <a:r>
            <a:rPr lang="en-US" dirty="0" smtClean="0"/>
            <a:t>PCR Model</a:t>
          </a:r>
          <a:endParaRPr lang="en-US" dirty="0"/>
        </a:p>
      </dgm:t>
    </dgm:pt>
    <dgm:pt modelId="{AB5BBE29-6829-488E-913F-DA88A48A5B3A}" type="parTrans" cxnId="{3D159271-3E36-4510-8F62-8CE5209601DC}">
      <dgm:prSet/>
      <dgm:spPr/>
      <dgm:t>
        <a:bodyPr/>
        <a:lstStyle/>
        <a:p>
          <a:endParaRPr lang="en-US"/>
        </a:p>
      </dgm:t>
    </dgm:pt>
    <dgm:pt modelId="{D998EB84-F8F3-41F7-981D-5B4D88258E80}" type="sibTrans" cxnId="{3D159271-3E36-4510-8F62-8CE5209601DC}">
      <dgm:prSet/>
      <dgm:spPr/>
      <dgm:t>
        <a:bodyPr/>
        <a:lstStyle/>
        <a:p>
          <a:endParaRPr lang="en-US"/>
        </a:p>
      </dgm:t>
    </dgm:pt>
    <dgm:pt modelId="{E565F529-9946-4630-BBA8-428A0B30FE22}">
      <dgm:prSet phldrT="[Text]">
        <dgm:style>
          <a:lnRef idx="2">
            <a:schemeClr val="accent3"/>
          </a:lnRef>
          <a:fillRef idx="1">
            <a:schemeClr val="lt1"/>
          </a:fillRef>
          <a:effectRef idx="0">
            <a:schemeClr val="accent3"/>
          </a:effectRef>
          <a:fontRef idx="minor">
            <a:schemeClr val="dk1"/>
          </a:fontRef>
        </dgm:style>
      </dgm:prSet>
      <dgm:spPr/>
      <dgm:t>
        <a:bodyPr/>
        <a:lstStyle/>
        <a:p>
          <a:r>
            <a:rPr lang="en-US" dirty="0" smtClean="0"/>
            <a:t>Melting</a:t>
          </a:r>
          <a:endParaRPr lang="en-US" dirty="0"/>
        </a:p>
      </dgm:t>
    </dgm:pt>
    <dgm:pt modelId="{EB302EA9-3F93-487E-B5A7-ED1E483BA489}" type="parTrans" cxnId="{BD71530A-8538-4841-B318-FD4FA8474F1B}">
      <dgm:prSet/>
      <dgm:spPr/>
      <dgm:t>
        <a:bodyPr/>
        <a:lstStyle/>
        <a:p>
          <a:endParaRPr lang="en-US"/>
        </a:p>
      </dgm:t>
    </dgm:pt>
    <dgm:pt modelId="{057229D7-A846-4384-843E-38E33BE9E528}" type="sibTrans" cxnId="{BD71530A-8538-4841-B318-FD4FA8474F1B}">
      <dgm:prSet/>
      <dgm:spPr/>
      <dgm:t>
        <a:bodyPr/>
        <a:lstStyle/>
        <a:p>
          <a:endParaRPr lang="en-US"/>
        </a:p>
      </dgm:t>
    </dgm:pt>
    <dgm:pt modelId="{BC709809-F3A0-47D6-9272-4DD9B68CDFD3}">
      <dgm:prSet phldrT="[Text]">
        <dgm:style>
          <a:lnRef idx="2">
            <a:schemeClr val="accent3"/>
          </a:lnRef>
          <a:fillRef idx="1">
            <a:schemeClr val="lt1"/>
          </a:fillRef>
          <a:effectRef idx="0">
            <a:schemeClr val="accent3"/>
          </a:effectRef>
          <a:fontRef idx="minor">
            <a:schemeClr val="dk1"/>
          </a:fontRef>
        </dgm:style>
      </dgm:prSet>
      <dgm:spPr/>
      <dgm:t>
        <a:bodyPr/>
        <a:lstStyle/>
        <a:p>
          <a:r>
            <a:rPr lang="en-US" dirty="0" smtClean="0"/>
            <a:t>Annealing</a:t>
          </a:r>
          <a:endParaRPr lang="en-US" dirty="0"/>
        </a:p>
      </dgm:t>
    </dgm:pt>
    <dgm:pt modelId="{4A62E1D1-ECEB-4C3C-BD27-1139CFCE810A}" type="parTrans" cxnId="{6B02BB26-76F6-4523-8856-78DC8DB85AD1}">
      <dgm:prSet/>
      <dgm:spPr/>
      <dgm:t>
        <a:bodyPr/>
        <a:lstStyle/>
        <a:p>
          <a:endParaRPr lang="en-US"/>
        </a:p>
      </dgm:t>
    </dgm:pt>
    <dgm:pt modelId="{EFE543D9-4F09-4EFE-8A2C-34ABD790A8E6}" type="sibTrans" cxnId="{6B02BB26-76F6-4523-8856-78DC8DB85AD1}">
      <dgm:prSet/>
      <dgm:spPr/>
      <dgm:t>
        <a:bodyPr/>
        <a:lstStyle/>
        <a:p>
          <a:endParaRPr lang="en-US"/>
        </a:p>
      </dgm:t>
    </dgm:pt>
    <dgm:pt modelId="{7F123F80-C69C-473E-B504-742415A88764}">
      <dgm:prSet phldrT="[Text]">
        <dgm:style>
          <a:lnRef idx="2">
            <a:schemeClr val="accent3"/>
          </a:lnRef>
          <a:fillRef idx="1">
            <a:schemeClr val="lt1"/>
          </a:fillRef>
          <a:effectRef idx="0">
            <a:schemeClr val="accent3"/>
          </a:effectRef>
          <a:fontRef idx="minor">
            <a:schemeClr val="dk1"/>
          </a:fontRef>
        </dgm:style>
      </dgm:prSet>
      <dgm:spPr/>
      <dgm:t>
        <a:bodyPr/>
        <a:lstStyle/>
        <a:p>
          <a:r>
            <a:rPr lang="en-US" dirty="0" smtClean="0"/>
            <a:t>Enzyme Binding and Extension</a:t>
          </a:r>
          <a:endParaRPr lang="en-US" dirty="0"/>
        </a:p>
      </dgm:t>
    </dgm:pt>
    <dgm:pt modelId="{21956167-1F45-4B37-9693-49E185D81DE5}" type="parTrans" cxnId="{2E350B49-B4CF-4AFA-8A1D-0FC1CDF87CFD}">
      <dgm:prSet/>
      <dgm:spPr/>
      <dgm:t>
        <a:bodyPr/>
        <a:lstStyle/>
        <a:p>
          <a:endParaRPr lang="en-US"/>
        </a:p>
      </dgm:t>
    </dgm:pt>
    <dgm:pt modelId="{58607E42-890C-4A64-B60F-25F8A2112B8E}" type="sibTrans" cxnId="{2E350B49-B4CF-4AFA-8A1D-0FC1CDF87CFD}">
      <dgm:prSet/>
      <dgm:spPr/>
      <dgm:t>
        <a:bodyPr/>
        <a:lstStyle/>
        <a:p>
          <a:endParaRPr lang="en-US"/>
        </a:p>
      </dgm:t>
    </dgm:pt>
    <dgm:pt modelId="{79CDC802-0038-4439-9903-0BB7AEE590B5}">
      <dgm:prSet phldrT="[Text]">
        <dgm:style>
          <a:lnRef idx="2">
            <a:schemeClr val="accent3"/>
          </a:lnRef>
          <a:fillRef idx="1">
            <a:schemeClr val="lt1"/>
          </a:fillRef>
          <a:effectRef idx="0">
            <a:schemeClr val="accent3"/>
          </a:effectRef>
          <a:fontRef idx="minor">
            <a:schemeClr val="dk1"/>
          </a:fontRef>
        </dgm:style>
      </dgm:prSet>
      <dgm:spPr/>
      <dgm:t>
        <a:bodyPr/>
        <a:lstStyle/>
        <a:p>
          <a:endParaRPr lang="en-US" dirty="0"/>
        </a:p>
      </dgm:t>
    </dgm:pt>
    <dgm:pt modelId="{0A4537A9-F134-4466-B289-B219D7D584FE}" type="parTrans" cxnId="{1C2B3950-85A6-479C-82C1-C33D837879DA}">
      <dgm:prSet/>
      <dgm:spPr/>
      <dgm:t>
        <a:bodyPr/>
        <a:lstStyle/>
        <a:p>
          <a:endParaRPr lang="en-US"/>
        </a:p>
      </dgm:t>
    </dgm:pt>
    <dgm:pt modelId="{4E6E09B0-299C-4E81-95D7-627DA691FAEF}" type="sibTrans" cxnId="{1C2B3950-85A6-479C-82C1-C33D837879DA}">
      <dgm:prSet/>
      <dgm:spPr/>
      <dgm:t>
        <a:bodyPr/>
        <a:lstStyle/>
        <a:p>
          <a:endParaRPr lang="en-US"/>
        </a:p>
      </dgm:t>
    </dgm:pt>
    <dgm:pt modelId="{BBCB3D12-091A-4BAD-9DF7-FC8AF04828BA}">
      <dgm:prSet phldrT="[Text]">
        <dgm:style>
          <a:lnRef idx="2">
            <a:schemeClr val="accent3"/>
          </a:lnRef>
          <a:fillRef idx="1">
            <a:schemeClr val="lt1"/>
          </a:fillRef>
          <a:effectRef idx="0">
            <a:schemeClr val="accent3"/>
          </a:effectRef>
          <a:fontRef idx="minor">
            <a:schemeClr val="dk1"/>
          </a:fontRef>
        </dgm:style>
      </dgm:prSet>
      <dgm:spPr/>
      <dgm:t>
        <a:bodyPr/>
        <a:lstStyle/>
        <a:p>
          <a:endParaRPr lang="en-US" dirty="0"/>
        </a:p>
      </dgm:t>
    </dgm:pt>
    <dgm:pt modelId="{91BD5989-8BD2-4735-B3EC-7B2E343792D4}" type="parTrans" cxnId="{0579A46D-2DD1-4F3B-B285-D3A3508FD6DA}">
      <dgm:prSet/>
      <dgm:spPr/>
      <dgm:t>
        <a:bodyPr/>
        <a:lstStyle/>
        <a:p>
          <a:endParaRPr lang="en-US"/>
        </a:p>
      </dgm:t>
    </dgm:pt>
    <dgm:pt modelId="{2C3A4D1D-54DE-4120-97CA-FF36ACE32E49}" type="sibTrans" cxnId="{0579A46D-2DD1-4F3B-B285-D3A3508FD6DA}">
      <dgm:prSet/>
      <dgm:spPr/>
      <dgm:t>
        <a:bodyPr/>
        <a:lstStyle/>
        <a:p>
          <a:endParaRPr lang="en-US"/>
        </a:p>
      </dgm:t>
    </dgm:pt>
    <dgm:pt modelId="{85B2A181-1945-45BE-9EF6-6CA1B8635E81}">
      <dgm:prSet phldrT="[Text]">
        <dgm:style>
          <a:lnRef idx="2">
            <a:schemeClr val="accent3"/>
          </a:lnRef>
          <a:fillRef idx="1">
            <a:schemeClr val="lt1"/>
          </a:fillRef>
          <a:effectRef idx="0">
            <a:schemeClr val="accent3"/>
          </a:effectRef>
          <a:fontRef idx="minor">
            <a:schemeClr val="dk1"/>
          </a:fontRef>
        </dgm:style>
      </dgm:prSet>
      <dgm:spPr/>
      <dgm:t>
        <a:bodyPr/>
        <a:lstStyle/>
        <a:p>
          <a:endParaRPr lang="en-US" dirty="0"/>
        </a:p>
      </dgm:t>
    </dgm:pt>
    <dgm:pt modelId="{8BB38BD9-CEFA-407A-8184-5A7814D3A530}" type="parTrans" cxnId="{D9F1153B-83C7-4D2E-AB45-9FEA26DD8538}">
      <dgm:prSet/>
      <dgm:spPr/>
      <dgm:t>
        <a:bodyPr/>
        <a:lstStyle/>
        <a:p>
          <a:endParaRPr lang="en-US"/>
        </a:p>
      </dgm:t>
    </dgm:pt>
    <dgm:pt modelId="{982137A9-8CA5-4986-9492-D18162D0CB7D}" type="sibTrans" cxnId="{D9F1153B-83C7-4D2E-AB45-9FEA26DD8538}">
      <dgm:prSet/>
      <dgm:spPr/>
      <dgm:t>
        <a:bodyPr/>
        <a:lstStyle/>
        <a:p>
          <a:endParaRPr lang="en-US"/>
        </a:p>
      </dgm:t>
    </dgm:pt>
    <dgm:pt modelId="{0360903D-3826-4CB1-A8E2-E04A91A48694}" type="pres">
      <dgm:prSet presAssocID="{2C0387EB-26AE-4393-B4DE-A8593DD2D3A8}" presName="hierChild1" presStyleCnt="0">
        <dgm:presLayoutVars>
          <dgm:orgChart val="1"/>
          <dgm:chPref val="1"/>
          <dgm:dir/>
          <dgm:animOne val="branch"/>
          <dgm:animLvl val="lvl"/>
          <dgm:resizeHandles/>
        </dgm:presLayoutVars>
      </dgm:prSet>
      <dgm:spPr/>
      <dgm:t>
        <a:bodyPr/>
        <a:lstStyle/>
        <a:p>
          <a:endParaRPr lang="en-US"/>
        </a:p>
      </dgm:t>
    </dgm:pt>
    <dgm:pt modelId="{5F1E5383-2731-4A22-8FC1-067315E9D243}" type="pres">
      <dgm:prSet presAssocID="{3B0E8487-10CF-4EBD-9EC1-D822EB9E73F7}" presName="hierRoot1" presStyleCnt="0">
        <dgm:presLayoutVars>
          <dgm:hierBranch val="init"/>
        </dgm:presLayoutVars>
      </dgm:prSet>
      <dgm:spPr/>
    </dgm:pt>
    <dgm:pt modelId="{648261C9-31D4-4D09-8662-E978CBF2CB04}" type="pres">
      <dgm:prSet presAssocID="{3B0E8487-10CF-4EBD-9EC1-D822EB9E73F7}" presName="rootComposite1" presStyleCnt="0"/>
      <dgm:spPr/>
    </dgm:pt>
    <dgm:pt modelId="{0984B3E4-9976-4B04-96B9-014D1D9DAE06}" type="pres">
      <dgm:prSet presAssocID="{3B0E8487-10CF-4EBD-9EC1-D822EB9E73F7}" presName="rootText1" presStyleLbl="node0" presStyleIdx="0" presStyleCnt="1">
        <dgm:presLayoutVars>
          <dgm:chPref val="3"/>
        </dgm:presLayoutVars>
      </dgm:prSet>
      <dgm:spPr/>
      <dgm:t>
        <a:bodyPr/>
        <a:lstStyle/>
        <a:p>
          <a:endParaRPr lang="en-US"/>
        </a:p>
      </dgm:t>
    </dgm:pt>
    <dgm:pt modelId="{69AF7B15-AD7C-4BEB-80D5-7E2EE495CFDB}" type="pres">
      <dgm:prSet presAssocID="{3B0E8487-10CF-4EBD-9EC1-D822EB9E73F7}" presName="rootConnector1" presStyleLbl="node1" presStyleIdx="0" presStyleCnt="0"/>
      <dgm:spPr/>
      <dgm:t>
        <a:bodyPr/>
        <a:lstStyle/>
        <a:p>
          <a:endParaRPr lang="en-US"/>
        </a:p>
      </dgm:t>
    </dgm:pt>
    <dgm:pt modelId="{7E991B28-26FB-4F37-B6E0-46E9C1C1AC31}" type="pres">
      <dgm:prSet presAssocID="{3B0E8487-10CF-4EBD-9EC1-D822EB9E73F7}" presName="hierChild2" presStyleCnt="0"/>
      <dgm:spPr/>
    </dgm:pt>
    <dgm:pt modelId="{F57420FB-5063-467F-829A-B48F6615C6B1}" type="pres">
      <dgm:prSet presAssocID="{EB302EA9-3F93-487E-B5A7-ED1E483BA489}" presName="Name37" presStyleLbl="parChTrans1D2" presStyleIdx="0" presStyleCnt="3"/>
      <dgm:spPr/>
      <dgm:t>
        <a:bodyPr/>
        <a:lstStyle/>
        <a:p>
          <a:endParaRPr lang="en-US"/>
        </a:p>
      </dgm:t>
    </dgm:pt>
    <dgm:pt modelId="{0ED63351-DD1A-425E-A3D5-4CA07411376D}" type="pres">
      <dgm:prSet presAssocID="{E565F529-9946-4630-BBA8-428A0B30FE22}" presName="hierRoot2" presStyleCnt="0">
        <dgm:presLayoutVars>
          <dgm:hierBranch val="init"/>
        </dgm:presLayoutVars>
      </dgm:prSet>
      <dgm:spPr/>
    </dgm:pt>
    <dgm:pt modelId="{379362BF-AF7B-4C71-836D-9C596940440D}" type="pres">
      <dgm:prSet presAssocID="{E565F529-9946-4630-BBA8-428A0B30FE22}" presName="rootComposite" presStyleCnt="0"/>
      <dgm:spPr/>
    </dgm:pt>
    <dgm:pt modelId="{25281D83-8F8A-4D16-912C-48D66B392169}" type="pres">
      <dgm:prSet presAssocID="{E565F529-9946-4630-BBA8-428A0B30FE22}" presName="rootText" presStyleLbl="node2" presStyleIdx="0" presStyleCnt="3">
        <dgm:presLayoutVars>
          <dgm:chPref val="3"/>
        </dgm:presLayoutVars>
      </dgm:prSet>
      <dgm:spPr/>
      <dgm:t>
        <a:bodyPr/>
        <a:lstStyle/>
        <a:p>
          <a:endParaRPr lang="en-US"/>
        </a:p>
      </dgm:t>
    </dgm:pt>
    <dgm:pt modelId="{7FE18999-40EC-421E-A365-057A1B1A4555}" type="pres">
      <dgm:prSet presAssocID="{E565F529-9946-4630-BBA8-428A0B30FE22}" presName="rootConnector" presStyleLbl="node2" presStyleIdx="0" presStyleCnt="3"/>
      <dgm:spPr/>
      <dgm:t>
        <a:bodyPr/>
        <a:lstStyle/>
        <a:p>
          <a:endParaRPr lang="en-US"/>
        </a:p>
      </dgm:t>
    </dgm:pt>
    <dgm:pt modelId="{5ADCEE14-9E1C-49CA-93B8-E2219BE1B687}" type="pres">
      <dgm:prSet presAssocID="{E565F529-9946-4630-BBA8-428A0B30FE22}" presName="hierChild4" presStyleCnt="0"/>
      <dgm:spPr/>
    </dgm:pt>
    <dgm:pt modelId="{B50D71F4-7CC9-456E-A430-E228DE602078}" type="pres">
      <dgm:prSet presAssocID="{0A4537A9-F134-4466-B289-B219D7D584FE}" presName="Name37" presStyleLbl="parChTrans1D3" presStyleIdx="0" presStyleCnt="3"/>
      <dgm:spPr/>
      <dgm:t>
        <a:bodyPr/>
        <a:lstStyle/>
        <a:p>
          <a:endParaRPr lang="en-US"/>
        </a:p>
      </dgm:t>
    </dgm:pt>
    <dgm:pt modelId="{B60EB326-F04F-4527-9086-C636CE94F3AA}" type="pres">
      <dgm:prSet presAssocID="{79CDC802-0038-4439-9903-0BB7AEE590B5}" presName="hierRoot2" presStyleCnt="0">
        <dgm:presLayoutVars>
          <dgm:hierBranch val="init"/>
        </dgm:presLayoutVars>
      </dgm:prSet>
      <dgm:spPr/>
    </dgm:pt>
    <dgm:pt modelId="{EEF159EB-3E7D-457A-AB5E-6D7614E1CC03}" type="pres">
      <dgm:prSet presAssocID="{79CDC802-0038-4439-9903-0BB7AEE590B5}" presName="rootComposite" presStyleCnt="0"/>
      <dgm:spPr/>
    </dgm:pt>
    <dgm:pt modelId="{D93E2EEF-C870-423C-BA73-D54CCF7418DF}" type="pres">
      <dgm:prSet presAssocID="{79CDC802-0038-4439-9903-0BB7AEE590B5}" presName="rootText" presStyleLbl="node3" presStyleIdx="0" presStyleCnt="3">
        <dgm:presLayoutVars>
          <dgm:chPref val="3"/>
        </dgm:presLayoutVars>
      </dgm:prSet>
      <dgm:spPr/>
      <dgm:t>
        <a:bodyPr/>
        <a:lstStyle/>
        <a:p>
          <a:endParaRPr lang="en-US"/>
        </a:p>
      </dgm:t>
    </dgm:pt>
    <dgm:pt modelId="{227AE43D-3E97-479F-97A0-CF63E4CF1B8A}" type="pres">
      <dgm:prSet presAssocID="{79CDC802-0038-4439-9903-0BB7AEE590B5}" presName="rootConnector" presStyleLbl="node3" presStyleIdx="0" presStyleCnt="3"/>
      <dgm:spPr/>
      <dgm:t>
        <a:bodyPr/>
        <a:lstStyle/>
        <a:p>
          <a:endParaRPr lang="en-US"/>
        </a:p>
      </dgm:t>
    </dgm:pt>
    <dgm:pt modelId="{5535C714-D8C6-47C0-B7F2-867DD69DB6D8}" type="pres">
      <dgm:prSet presAssocID="{79CDC802-0038-4439-9903-0BB7AEE590B5}" presName="hierChild4" presStyleCnt="0"/>
      <dgm:spPr/>
    </dgm:pt>
    <dgm:pt modelId="{45C2B5AE-BA06-4E7F-8761-31915C677B99}" type="pres">
      <dgm:prSet presAssocID="{79CDC802-0038-4439-9903-0BB7AEE590B5}" presName="hierChild5" presStyleCnt="0"/>
      <dgm:spPr/>
    </dgm:pt>
    <dgm:pt modelId="{04AA7834-329D-4BD6-9E85-114D41665874}" type="pres">
      <dgm:prSet presAssocID="{E565F529-9946-4630-BBA8-428A0B30FE22}" presName="hierChild5" presStyleCnt="0"/>
      <dgm:spPr/>
    </dgm:pt>
    <dgm:pt modelId="{F0C718FB-517B-4C51-A8E0-8886F81A0C9D}" type="pres">
      <dgm:prSet presAssocID="{4A62E1D1-ECEB-4C3C-BD27-1139CFCE810A}" presName="Name37" presStyleLbl="parChTrans1D2" presStyleIdx="1" presStyleCnt="3"/>
      <dgm:spPr/>
      <dgm:t>
        <a:bodyPr/>
        <a:lstStyle/>
        <a:p>
          <a:endParaRPr lang="en-US"/>
        </a:p>
      </dgm:t>
    </dgm:pt>
    <dgm:pt modelId="{84543DB2-F2E3-4F22-BD53-2E547F8252B4}" type="pres">
      <dgm:prSet presAssocID="{BC709809-F3A0-47D6-9272-4DD9B68CDFD3}" presName="hierRoot2" presStyleCnt="0">
        <dgm:presLayoutVars>
          <dgm:hierBranch val="init"/>
        </dgm:presLayoutVars>
      </dgm:prSet>
      <dgm:spPr/>
    </dgm:pt>
    <dgm:pt modelId="{A591DF4A-F366-44E9-8961-BB50F127FCC8}" type="pres">
      <dgm:prSet presAssocID="{BC709809-F3A0-47D6-9272-4DD9B68CDFD3}" presName="rootComposite" presStyleCnt="0"/>
      <dgm:spPr/>
    </dgm:pt>
    <dgm:pt modelId="{8A254198-DB57-4C8A-9139-B68272686555}" type="pres">
      <dgm:prSet presAssocID="{BC709809-F3A0-47D6-9272-4DD9B68CDFD3}" presName="rootText" presStyleLbl="node2" presStyleIdx="1" presStyleCnt="3">
        <dgm:presLayoutVars>
          <dgm:chPref val="3"/>
        </dgm:presLayoutVars>
      </dgm:prSet>
      <dgm:spPr/>
      <dgm:t>
        <a:bodyPr/>
        <a:lstStyle/>
        <a:p>
          <a:endParaRPr lang="en-US"/>
        </a:p>
      </dgm:t>
    </dgm:pt>
    <dgm:pt modelId="{5BCBC6B6-FC7F-4B88-994B-E7F03140EC78}" type="pres">
      <dgm:prSet presAssocID="{BC709809-F3A0-47D6-9272-4DD9B68CDFD3}" presName="rootConnector" presStyleLbl="node2" presStyleIdx="1" presStyleCnt="3"/>
      <dgm:spPr/>
      <dgm:t>
        <a:bodyPr/>
        <a:lstStyle/>
        <a:p>
          <a:endParaRPr lang="en-US"/>
        </a:p>
      </dgm:t>
    </dgm:pt>
    <dgm:pt modelId="{CD0B101F-2251-4B29-856D-53722E0C8F41}" type="pres">
      <dgm:prSet presAssocID="{BC709809-F3A0-47D6-9272-4DD9B68CDFD3}" presName="hierChild4" presStyleCnt="0"/>
      <dgm:spPr/>
    </dgm:pt>
    <dgm:pt modelId="{256B2F5C-B81C-4526-AE15-03F2BA762D4F}" type="pres">
      <dgm:prSet presAssocID="{91BD5989-8BD2-4735-B3EC-7B2E343792D4}" presName="Name37" presStyleLbl="parChTrans1D3" presStyleIdx="1" presStyleCnt="3"/>
      <dgm:spPr/>
      <dgm:t>
        <a:bodyPr/>
        <a:lstStyle/>
        <a:p>
          <a:endParaRPr lang="en-US"/>
        </a:p>
      </dgm:t>
    </dgm:pt>
    <dgm:pt modelId="{F18380A8-7F11-48FF-A65F-CF30CC0BA7F9}" type="pres">
      <dgm:prSet presAssocID="{BBCB3D12-091A-4BAD-9DF7-FC8AF04828BA}" presName="hierRoot2" presStyleCnt="0">
        <dgm:presLayoutVars>
          <dgm:hierBranch val="init"/>
        </dgm:presLayoutVars>
      </dgm:prSet>
      <dgm:spPr/>
    </dgm:pt>
    <dgm:pt modelId="{80CEF109-357C-4196-9927-41557DA9AE77}" type="pres">
      <dgm:prSet presAssocID="{BBCB3D12-091A-4BAD-9DF7-FC8AF04828BA}" presName="rootComposite" presStyleCnt="0"/>
      <dgm:spPr/>
    </dgm:pt>
    <dgm:pt modelId="{F28EE0C2-8D3C-4D2C-ACA5-512C35648E09}" type="pres">
      <dgm:prSet presAssocID="{BBCB3D12-091A-4BAD-9DF7-FC8AF04828BA}" presName="rootText" presStyleLbl="node3" presStyleIdx="1" presStyleCnt="3">
        <dgm:presLayoutVars>
          <dgm:chPref val="3"/>
        </dgm:presLayoutVars>
      </dgm:prSet>
      <dgm:spPr/>
      <dgm:t>
        <a:bodyPr/>
        <a:lstStyle/>
        <a:p>
          <a:endParaRPr lang="en-US"/>
        </a:p>
      </dgm:t>
    </dgm:pt>
    <dgm:pt modelId="{4A984D39-FD01-4208-80D7-C8C24DCD37DE}" type="pres">
      <dgm:prSet presAssocID="{BBCB3D12-091A-4BAD-9DF7-FC8AF04828BA}" presName="rootConnector" presStyleLbl="node3" presStyleIdx="1" presStyleCnt="3"/>
      <dgm:spPr/>
      <dgm:t>
        <a:bodyPr/>
        <a:lstStyle/>
        <a:p>
          <a:endParaRPr lang="en-US"/>
        </a:p>
      </dgm:t>
    </dgm:pt>
    <dgm:pt modelId="{6B6FEC11-D7E1-421D-9A71-2693010665B6}" type="pres">
      <dgm:prSet presAssocID="{BBCB3D12-091A-4BAD-9DF7-FC8AF04828BA}" presName="hierChild4" presStyleCnt="0"/>
      <dgm:spPr/>
    </dgm:pt>
    <dgm:pt modelId="{A18986A3-07BA-4A09-B919-0C5B4DF7C067}" type="pres">
      <dgm:prSet presAssocID="{BBCB3D12-091A-4BAD-9DF7-FC8AF04828BA}" presName="hierChild5" presStyleCnt="0"/>
      <dgm:spPr/>
    </dgm:pt>
    <dgm:pt modelId="{83B09AFE-4169-422A-ADA6-04FBB5D6A074}" type="pres">
      <dgm:prSet presAssocID="{BC709809-F3A0-47D6-9272-4DD9B68CDFD3}" presName="hierChild5" presStyleCnt="0"/>
      <dgm:spPr/>
    </dgm:pt>
    <dgm:pt modelId="{01B19056-AFFC-45A1-A8FE-72A163B78C74}" type="pres">
      <dgm:prSet presAssocID="{21956167-1F45-4B37-9693-49E185D81DE5}" presName="Name37" presStyleLbl="parChTrans1D2" presStyleIdx="2" presStyleCnt="3"/>
      <dgm:spPr/>
      <dgm:t>
        <a:bodyPr/>
        <a:lstStyle/>
        <a:p>
          <a:endParaRPr lang="en-US"/>
        </a:p>
      </dgm:t>
    </dgm:pt>
    <dgm:pt modelId="{078E1084-8F05-40AC-BAC9-12B20D361BBA}" type="pres">
      <dgm:prSet presAssocID="{7F123F80-C69C-473E-B504-742415A88764}" presName="hierRoot2" presStyleCnt="0">
        <dgm:presLayoutVars>
          <dgm:hierBranch val="init"/>
        </dgm:presLayoutVars>
      </dgm:prSet>
      <dgm:spPr/>
    </dgm:pt>
    <dgm:pt modelId="{CEA42774-0A65-4B27-A802-E03760A03010}" type="pres">
      <dgm:prSet presAssocID="{7F123F80-C69C-473E-B504-742415A88764}" presName="rootComposite" presStyleCnt="0"/>
      <dgm:spPr/>
    </dgm:pt>
    <dgm:pt modelId="{5613E47D-2AC6-4A16-9DEA-26972E2D42E6}" type="pres">
      <dgm:prSet presAssocID="{7F123F80-C69C-473E-B504-742415A88764}" presName="rootText" presStyleLbl="node2" presStyleIdx="2" presStyleCnt="3">
        <dgm:presLayoutVars>
          <dgm:chPref val="3"/>
        </dgm:presLayoutVars>
      </dgm:prSet>
      <dgm:spPr/>
      <dgm:t>
        <a:bodyPr/>
        <a:lstStyle/>
        <a:p>
          <a:endParaRPr lang="en-US"/>
        </a:p>
      </dgm:t>
    </dgm:pt>
    <dgm:pt modelId="{05EE8C71-B3AC-48E7-B659-6B5E7F2073DB}" type="pres">
      <dgm:prSet presAssocID="{7F123F80-C69C-473E-B504-742415A88764}" presName="rootConnector" presStyleLbl="node2" presStyleIdx="2" presStyleCnt="3"/>
      <dgm:spPr/>
      <dgm:t>
        <a:bodyPr/>
        <a:lstStyle/>
        <a:p>
          <a:endParaRPr lang="en-US"/>
        </a:p>
      </dgm:t>
    </dgm:pt>
    <dgm:pt modelId="{8A0EED2F-7A68-4CC1-B7E5-82FEA7A3E6A0}" type="pres">
      <dgm:prSet presAssocID="{7F123F80-C69C-473E-B504-742415A88764}" presName="hierChild4" presStyleCnt="0"/>
      <dgm:spPr/>
    </dgm:pt>
    <dgm:pt modelId="{8366ADAB-8161-4FD9-BEC7-E3DC1C8CD1B9}" type="pres">
      <dgm:prSet presAssocID="{8BB38BD9-CEFA-407A-8184-5A7814D3A530}" presName="Name37" presStyleLbl="parChTrans1D3" presStyleIdx="2" presStyleCnt="3"/>
      <dgm:spPr/>
      <dgm:t>
        <a:bodyPr/>
        <a:lstStyle/>
        <a:p>
          <a:endParaRPr lang="en-US"/>
        </a:p>
      </dgm:t>
    </dgm:pt>
    <dgm:pt modelId="{B24B5743-33F4-4CBB-9C9C-7778D51580A6}" type="pres">
      <dgm:prSet presAssocID="{85B2A181-1945-45BE-9EF6-6CA1B8635E81}" presName="hierRoot2" presStyleCnt="0">
        <dgm:presLayoutVars>
          <dgm:hierBranch val="init"/>
        </dgm:presLayoutVars>
      </dgm:prSet>
      <dgm:spPr/>
    </dgm:pt>
    <dgm:pt modelId="{2268C84F-E343-4E5B-BD4E-04C45A6BCA5E}" type="pres">
      <dgm:prSet presAssocID="{85B2A181-1945-45BE-9EF6-6CA1B8635E81}" presName="rootComposite" presStyleCnt="0"/>
      <dgm:spPr/>
    </dgm:pt>
    <dgm:pt modelId="{63435603-E725-4311-BB63-B7DFDCD43B77}" type="pres">
      <dgm:prSet presAssocID="{85B2A181-1945-45BE-9EF6-6CA1B8635E81}" presName="rootText" presStyleLbl="node3" presStyleIdx="2" presStyleCnt="3">
        <dgm:presLayoutVars>
          <dgm:chPref val="3"/>
        </dgm:presLayoutVars>
      </dgm:prSet>
      <dgm:spPr/>
      <dgm:t>
        <a:bodyPr/>
        <a:lstStyle/>
        <a:p>
          <a:endParaRPr lang="en-US"/>
        </a:p>
      </dgm:t>
    </dgm:pt>
    <dgm:pt modelId="{E59B30C7-CDA3-473B-93AE-6BE81175B198}" type="pres">
      <dgm:prSet presAssocID="{85B2A181-1945-45BE-9EF6-6CA1B8635E81}" presName="rootConnector" presStyleLbl="node3" presStyleIdx="2" presStyleCnt="3"/>
      <dgm:spPr/>
      <dgm:t>
        <a:bodyPr/>
        <a:lstStyle/>
        <a:p>
          <a:endParaRPr lang="en-US"/>
        </a:p>
      </dgm:t>
    </dgm:pt>
    <dgm:pt modelId="{EA20E18D-D350-4CA3-BDFD-445EDEDEC818}" type="pres">
      <dgm:prSet presAssocID="{85B2A181-1945-45BE-9EF6-6CA1B8635E81}" presName="hierChild4" presStyleCnt="0"/>
      <dgm:spPr/>
    </dgm:pt>
    <dgm:pt modelId="{9A0F868D-C574-4B5D-BECA-7538AF1BCD1B}" type="pres">
      <dgm:prSet presAssocID="{85B2A181-1945-45BE-9EF6-6CA1B8635E81}" presName="hierChild5" presStyleCnt="0"/>
      <dgm:spPr/>
    </dgm:pt>
    <dgm:pt modelId="{CB7C438B-D242-4470-B84B-4C5189F33A06}" type="pres">
      <dgm:prSet presAssocID="{7F123F80-C69C-473E-B504-742415A88764}" presName="hierChild5" presStyleCnt="0"/>
      <dgm:spPr/>
    </dgm:pt>
    <dgm:pt modelId="{2B417FC5-FE95-44E6-A39B-A2FB965DBB4A}" type="pres">
      <dgm:prSet presAssocID="{3B0E8487-10CF-4EBD-9EC1-D822EB9E73F7}" presName="hierChild3" presStyleCnt="0"/>
      <dgm:spPr/>
    </dgm:pt>
  </dgm:ptLst>
  <dgm:cxnLst>
    <dgm:cxn modelId="{ABDC9C6D-1028-4B4E-8498-AADCB6209FA4}" type="presOf" srcId="{E565F529-9946-4630-BBA8-428A0B30FE22}" destId="{25281D83-8F8A-4D16-912C-48D66B392169}" srcOrd="0" destOrd="0" presId="urn:microsoft.com/office/officeart/2005/8/layout/orgChart1"/>
    <dgm:cxn modelId="{D6B4DBAB-F0D2-4527-9CFF-C91BD564E552}" type="presOf" srcId="{7F123F80-C69C-473E-B504-742415A88764}" destId="{5613E47D-2AC6-4A16-9DEA-26972E2D42E6}" srcOrd="0" destOrd="0" presId="urn:microsoft.com/office/officeart/2005/8/layout/orgChart1"/>
    <dgm:cxn modelId="{EB9DDE22-48BA-43BA-A5CB-46244D0BB254}" type="presOf" srcId="{E565F529-9946-4630-BBA8-428A0B30FE22}" destId="{7FE18999-40EC-421E-A365-057A1B1A4555}" srcOrd="1" destOrd="0" presId="urn:microsoft.com/office/officeart/2005/8/layout/orgChart1"/>
    <dgm:cxn modelId="{D9F1153B-83C7-4D2E-AB45-9FEA26DD8538}" srcId="{7F123F80-C69C-473E-B504-742415A88764}" destId="{85B2A181-1945-45BE-9EF6-6CA1B8635E81}" srcOrd="0" destOrd="0" parTransId="{8BB38BD9-CEFA-407A-8184-5A7814D3A530}" sibTransId="{982137A9-8CA5-4986-9492-D18162D0CB7D}"/>
    <dgm:cxn modelId="{3A4C58EB-11D8-4449-9FCB-0189AEA5991F}" type="presOf" srcId="{85B2A181-1945-45BE-9EF6-6CA1B8635E81}" destId="{E59B30C7-CDA3-473B-93AE-6BE81175B198}" srcOrd="1" destOrd="0" presId="urn:microsoft.com/office/officeart/2005/8/layout/orgChart1"/>
    <dgm:cxn modelId="{004C453C-DA56-44B6-BB21-0C6703C78C66}" type="presOf" srcId="{BC709809-F3A0-47D6-9272-4DD9B68CDFD3}" destId="{5BCBC6B6-FC7F-4B88-994B-E7F03140EC78}" srcOrd="1" destOrd="0" presId="urn:microsoft.com/office/officeart/2005/8/layout/orgChart1"/>
    <dgm:cxn modelId="{2B23251E-E3BF-4ED1-8F9E-C5559A9F639B}" type="presOf" srcId="{91BD5989-8BD2-4735-B3EC-7B2E343792D4}" destId="{256B2F5C-B81C-4526-AE15-03F2BA762D4F}" srcOrd="0" destOrd="0" presId="urn:microsoft.com/office/officeart/2005/8/layout/orgChart1"/>
    <dgm:cxn modelId="{3D159271-3E36-4510-8F62-8CE5209601DC}" srcId="{2C0387EB-26AE-4393-B4DE-A8593DD2D3A8}" destId="{3B0E8487-10CF-4EBD-9EC1-D822EB9E73F7}" srcOrd="0" destOrd="0" parTransId="{AB5BBE29-6829-488E-913F-DA88A48A5B3A}" sibTransId="{D998EB84-F8F3-41F7-981D-5B4D88258E80}"/>
    <dgm:cxn modelId="{6B02BB26-76F6-4523-8856-78DC8DB85AD1}" srcId="{3B0E8487-10CF-4EBD-9EC1-D822EB9E73F7}" destId="{BC709809-F3A0-47D6-9272-4DD9B68CDFD3}" srcOrd="1" destOrd="0" parTransId="{4A62E1D1-ECEB-4C3C-BD27-1139CFCE810A}" sibTransId="{EFE543D9-4F09-4EFE-8A2C-34ABD790A8E6}"/>
    <dgm:cxn modelId="{B0296F15-DB3A-4DBC-BB12-CEEB47AC8C08}" type="presOf" srcId="{3B0E8487-10CF-4EBD-9EC1-D822EB9E73F7}" destId="{69AF7B15-AD7C-4BEB-80D5-7E2EE495CFDB}" srcOrd="1" destOrd="0" presId="urn:microsoft.com/office/officeart/2005/8/layout/orgChart1"/>
    <dgm:cxn modelId="{312A97C6-6CEA-44C6-9812-AB1764B30367}" type="presOf" srcId="{3B0E8487-10CF-4EBD-9EC1-D822EB9E73F7}" destId="{0984B3E4-9976-4B04-96B9-014D1D9DAE06}" srcOrd="0" destOrd="0" presId="urn:microsoft.com/office/officeart/2005/8/layout/orgChart1"/>
    <dgm:cxn modelId="{D75B7A35-E39E-401C-AB06-E3B70A08B5D2}" type="presOf" srcId="{85B2A181-1945-45BE-9EF6-6CA1B8635E81}" destId="{63435603-E725-4311-BB63-B7DFDCD43B77}" srcOrd="0" destOrd="0" presId="urn:microsoft.com/office/officeart/2005/8/layout/orgChart1"/>
    <dgm:cxn modelId="{BD71530A-8538-4841-B318-FD4FA8474F1B}" srcId="{3B0E8487-10CF-4EBD-9EC1-D822EB9E73F7}" destId="{E565F529-9946-4630-BBA8-428A0B30FE22}" srcOrd="0" destOrd="0" parTransId="{EB302EA9-3F93-487E-B5A7-ED1E483BA489}" sibTransId="{057229D7-A846-4384-843E-38E33BE9E528}"/>
    <dgm:cxn modelId="{305442D3-0CAC-469F-9353-DAAF773AA43B}" type="presOf" srcId="{BC709809-F3A0-47D6-9272-4DD9B68CDFD3}" destId="{8A254198-DB57-4C8A-9139-B68272686555}" srcOrd="0" destOrd="0" presId="urn:microsoft.com/office/officeart/2005/8/layout/orgChart1"/>
    <dgm:cxn modelId="{4001A1C2-05DD-4733-80F6-E73C61ECF752}" type="presOf" srcId="{BBCB3D12-091A-4BAD-9DF7-FC8AF04828BA}" destId="{F28EE0C2-8D3C-4D2C-ACA5-512C35648E09}" srcOrd="0" destOrd="0" presId="urn:microsoft.com/office/officeart/2005/8/layout/orgChart1"/>
    <dgm:cxn modelId="{1C2B3950-85A6-479C-82C1-C33D837879DA}" srcId="{E565F529-9946-4630-BBA8-428A0B30FE22}" destId="{79CDC802-0038-4439-9903-0BB7AEE590B5}" srcOrd="0" destOrd="0" parTransId="{0A4537A9-F134-4466-B289-B219D7D584FE}" sibTransId="{4E6E09B0-299C-4E81-95D7-627DA691FAEF}"/>
    <dgm:cxn modelId="{803EFA9B-0F8B-4F3A-BBFA-D70DFABB3FF9}" type="presOf" srcId="{BBCB3D12-091A-4BAD-9DF7-FC8AF04828BA}" destId="{4A984D39-FD01-4208-80D7-C8C24DCD37DE}" srcOrd="1" destOrd="0" presId="urn:microsoft.com/office/officeart/2005/8/layout/orgChart1"/>
    <dgm:cxn modelId="{BDFD3A66-27C9-4F68-A960-591C1BE02178}" type="presOf" srcId="{8BB38BD9-CEFA-407A-8184-5A7814D3A530}" destId="{8366ADAB-8161-4FD9-BEC7-E3DC1C8CD1B9}" srcOrd="0" destOrd="0" presId="urn:microsoft.com/office/officeart/2005/8/layout/orgChart1"/>
    <dgm:cxn modelId="{CDEFA097-08CE-45A2-9A15-A7D3B400DD7F}" type="presOf" srcId="{2C0387EB-26AE-4393-B4DE-A8593DD2D3A8}" destId="{0360903D-3826-4CB1-A8E2-E04A91A48694}" srcOrd="0" destOrd="0" presId="urn:microsoft.com/office/officeart/2005/8/layout/orgChart1"/>
    <dgm:cxn modelId="{B4C47B0C-FFE8-47F4-96C3-4F2FF80FD04A}" type="presOf" srcId="{0A4537A9-F134-4466-B289-B219D7D584FE}" destId="{B50D71F4-7CC9-456E-A430-E228DE602078}" srcOrd="0" destOrd="0" presId="urn:microsoft.com/office/officeart/2005/8/layout/orgChart1"/>
    <dgm:cxn modelId="{28183107-6227-46B7-B49E-13D7D36543D2}" type="presOf" srcId="{7F123F80-C69C-473E-B504-742415A88764}" destId="{05EE8C71-B3AC-48E7-B659-6B5E7F2073DB}" srcOrd="1" destOrd="0" presId="urn:microsoft.com/office/officeart/2005/8/layout/orgChart1"/>
    <dgm:cxn modelId="{B5AAE6D9-C87D-49C4-8B2F-6C1340A28977}" type="presOf" srcId="{79CDC802-0038-4439-9903-0BB7AEE590B5}" destId="{D93E2EEF-C870-423C-BA73-D54CCF7418DF}" srcOrd="0" destOrd="0" presId="urn:microsoft.com/office/officeart/2005/8/layout/orgChart1"/>
    <dgm:cxn modelId="{FCE758FA-A4F7-46CD-8910-262DA7819ED7}" type="presOf" srcId="{21956167-1F45-4B37-9693-49E185D81DE5}" destId="{01B19056-AFFC-45A1-A8FE-72A163B78C74}" srcOrd="0" destOrd="0" presId="urn:microsoft.com/office/officeart/2005/8/layout/orgChart1"/>
    <dgm:cxn modelId="{80BCBE6A-22B8-4E8A-8C8A-A7DD9A46D677}" type="presOf" srcId="{79CDC802-0038-4439-9903-0BB7AEE590B5}" destId="{227AE43D-3E97-479F-97A0-CF63E4CF1B8A}" srcOrd="1" destOrd="0" presId="urn:microsoft.com/office/officeart/2005/8/layout/orgChart1"/>
    <dgm:cxn modelId="{2E350B49-B4CF-4AFA-8A1D-0FC1CDF87CFD}" srcId="{3B0E8487-10CF-4EBD-9EC1-D822EB9E73F7}" destId="{7F123F80-C69C-473E-B504-742415A88764}" srcOrd="2" destOrd="0" parTransId="{21956167-1F45-4B37-9693-49E185D81DE5}" sibTransId="{58607E42-890C-4A64-B60F-25F8A2112B8E}"/>
    <dgm:cxn modelId="{2C54A7F9-85AE-4D60-9E9C-FB134CBD12E0}" type="presOf" srcId="{EB302EA9-3F93-487E-B5A7-ED1E483BA489}" destId="{F57420FB-5063-467F-829A-B48F6615C6B1}" srcOrd="0" destOrd="0" presId="urn:microsoft.com/office/officeart/2005/8/layout/orgChart1"/>
    <dgm:cxn modelId="{747CF842-B915-465B-8519-CC378CC7F410}" type="presOf" srcId="{4A62E1D1-ECEB-4C3C-BD27-1139CFCE810A}" destId="{F0C718FB-517B-4C51-A8E0-8886F81A0C9D}" srcOrd="0" destOrd="0" presId="urn:microsoft.com/office/officeart/2005/8/layout/orgChart1"/>
    <dgm:cxn modelId="{0579A46D-2DD1-4F3B-B285-D3A3508FD6DA}" srcId="{BC709809-F3A0-47D6-9272-4DD9B68CDFD3}" destId="{BBCB3D12-091A-4BAD-9DF7-FC8AF04828BA}" srcOrd="0" destOrd="0" parTransId="{91BD5989-8BD2-4735-B3EC-7B2E343792D4}" sibTransId="{2C3A4D1D-54DE-4120-97CA-FF36ACE32E49}"/>
    <dgm:cxn modelId="{94F168C0-363A-4571-AA74-B41E98DF0561}" type="presParOf" srcId="{0360903D-3826-4CB1-A8E2-E04A91A48694}" destId="{5F1E5383-2731-4A22-8FC1-067315E9D243}" srcOrd="0" destOrd="0" presId="urn:microsoft.com/office/officeart/2005/8/layout/orgChart1"/>
    <dgm:cxn modelId="{DACD5B19-3F79-4E93-BAD5-D5D69D796060}" type="presParOf" srcId="{5F1E5383-2731-4A22-8FC1-067315E9D243}" destId="{648261C9-31D4-4D09-8662-E978CBF2CB04}" srcOrd="0" destOrd="0" presId="urn:microsoft.com/office/officeart/2005/8/layout/orgChart1"/>
    <dgm:cxn modelId="{6086D489-D383-498A-90A2-2FC1E28F26E6}" type="presParOf" srcId="{648261C9-31D4-4D09-8662-E978CBF2CB04}" destId="{0984B3E4-9976-4B04-96B9-014D1D9DAE06}" srcOrd="0" destOrd="0" presId="urn:microsoft.com/office/officeart/2005/8/layout/orgChart1"/>
    <dgm:cxn modelId="{342C3746-0EA3-4FB1-B748-ED8E1494AC8D}" type="presParOf" srcId="{648261C9-31D4-4D09-8662-E978CBF2CB04}" destId="{69AF7B15-AD7C-4BEB-80D5-7E2EE495CFDB}" srcOrd="1" destOrd="0" presId="urn:microsoft.com/office/officeart/2005/8/layout/orgChart1"/>
    <dgm:cxn modelId="{8C9AD7C2-6FB4-4004-BE9B-35E26F0F83AC}" type="presParOf" srcId="{5F1E5383-2731-4A22-8FC1-067315E9D243}" destId="{7E991B28-26FB-4F37-B6E0-46E9C1C1AC31}" srcOrd="1" destOrd="0" presId="urn:microsoft.com/office/officeart/2005/8/layout/orgChart1"/>
    <dgm:cxn modelId="{AB03EBBC-1BB2-438A-91F4-572EAF2DC87B}" type="presParOf" srcId="{7E991B28-26FB-4F37-B6E0-46E9C1C1AC31}" destId="{F57420FB-5063-467F-829A-B48F6615C6B1}" srcOrd="0" destOrd="0" presId="urn:microsoft.com/office/officeart/2005/8/layout/orgChart1"/>
    <dgm:cxn modelId="{F6191D34-6A78-4062-B8FA-443F07D6D68E}" type="presParOf" srcId="{7E991B28-26FB-4F37-B6E0-46E9C1C1AC31}" destId="{0ED63351-DD1A-425E-A3D5-4CA07411376D}" srcOrd="1" destOrd="0" presId="urn:microsoft.com/office/officeart/2005/8/layout/orgChart1"/>
    <dgm:cxn modelId="{5DB399E5-D27D-4F8C-9EF6-AD4556815327}" type="presParOf" srcId="{0ED63351-DD1A-425E-A3D5-4CA07411376D}" destId="{379362BF-AF7B-4C71-836D-9C596940440D}" srcOrd="0" destOrd="0" presId="urn:microsoft.com/office/officeart/2005/8/layout/orgChart1"/>
    <dgm:cxn modelId="{F863671A-271A-4E44-9084-950CEF9F685C}" type="presParOf" srcId="{379362BF-AF7B-4C71-836D-9C596940440D}" destId="{25281D83-8F8A-4D16-912C-48D66B392169}" srcOrd="0" destOrd="0" presId="urn:microsoft.com/office/officeart/2005/8/layout/orgChart1"/>
    <dgm:cxn modelId="{85B80C02-2D78-4C82-BB53-F3030A6B8872}" type="presParOf" srcId="{379362BF-AF7B-4C71-836D-9C596940440D}" destId="{7FE18999-40EC-421E-A365-057A1B1A4555}" srcOrd="1" destOrd="0" presId="urn:microsoft.com/office/officeart/2005/8/layout/orgChart1"/>
    <dgm:cxn modelId="{18781E68-89BE-4284-AEA8-1EFF7B23B296}" type="presParOf" srcId="{0ED63351-DD1A-425E-A3D5-4CA07411376D}" destId="{5ADCEE14-9E1C-49CA-93B8-E2219BE1B687}" srcOrd="1" destOrd="0" presId="urn:microsoft.com/office/officeart/2005/8/layout/orgChart1"/>
    <dgm:cxn modelId="{48A6871B-1E64-4BCE-90D2-68CD1013A7FF}" type="presParOf" srcId="{5ADCEE14-9E1C-49CA-93B8-E2219BE1B687}" destId="{B50D71F4-7CC9-456E-A430-E228DE602078}" srcOrd="0" destOrd="0" presId="urn:microsoft.com/office/officeart/2005/8/layout/orgChart1"/>
    <dgm:cxn modelId="{285F5132-8802-4227-AF74-723F855F238A}" type="presParOf" srcId="{5ADCEE14-9E1C-49CA-93B8-E2219BE1B687}" destId="{B60EB326-F04F-4527-9086-C636CE94F3AA}" srcOrd="1" destOrd="0" presId="urn:microsoft.com/office/officeart/2005/8/layout/orgChart1"/>
    <dgm:cxn modelId="{6DF7BAC1-BFC7-4A8C-BD45-13C14C2472D8}" type="presParOf" srcId="{B60EB326-F04F-4527-9086-C636CE94F3AA}" destId="{EEF159EB-3E7D-457A-AB5E-6D7614E1CC03}" srcOrd="0" destOrd="0" presId="urn:microsoft.com/office/officeart/2005/8/layout/orgChart1"/>
    <dgm:cxn modelId="{6042E589-7FA2-43E4-857F-96EBDB2F7595}" type="presParOf" srcId="{EEF159EB-3E7D-457A-AB5E-6D7614E1CC03}" destId="{D93E2EEF-C870-423C-BA73-D54CCF7418DF}" srcOrd="0" destOrd="0" presId="urn:microsoft.com/office/officeart/2005/8/layout/orgChart1"/>
    <dgm:cxn modelId="{0E1C93BD-FED3-4417-90D9-27FFC61352A7}" type="presParOf" srcId="{EEF159EB-3E7D-457A-AB5E-6D7614E1CC03}" destId="{227AE43D-3E97-479F-97A0-CF63E4CF1B8A}" srcOrd="1" destOrd="0" presId="urn:microsoft.com/office/officeart/2005/8/layout/orgChart1"/>
    <dgm:cxn modelId="{18A90A7F-93F4-4860-840D-08211507C0B7}" type="presParOf" srcId="{B60EB326-F04F-4527-9086-C636CE94F3AA}" destId="{5535C714-D8C6-47C0-B7F2-867DD69DB6D8}" srcOrd="1" destOrd="0" presId="urn:microsoft.com/office/officeart/2005/8/layout/orgChart1"/>
    <dgm:cxn modelId="{0B697178-2DCF-4A1B-B86A-1571DD16EDD0}" type="presParOf" srcId="{B60EB326-F04F-4527-9086-C636CE94F3AA}" destId="{45C2B5AE-BA06-4E7F-8761-31915C677B99}" srcOrd="2" destOrd="0" presId="urn:microsoft.com/office/officeart/2005/8/layout/orgChart1"/>
    <dgm:cxn modelId="{1D8E3A78-A528-4F60-8178-7CE814B973C9}" type="presParOf" srcId="{0ED63351-DD1A-425E-A3D5-4CA07411376D}" destId="{04AA7834-329D-4BD6-9E85-114D41665874}" srcOrd="2" destOrd="0" presId="urn:microsoft.com/office/officeart/2005/8/layout/orgChart1"/>
    <dgm:cxn modelId="{41FBA5C5-97E3-466E-AB11-EA94176445F1}" type="presParOf" srcId="{7E991B28-26FB-4F37-B6E0-46E9C1C1AC31}" destId="{F0C718FB-517B-4C51-A8E0-8886F81A0C9D}" srcOrd="2" destOrd="0" presId="urn:microsoft.com/office/officeart/2005/8/layout/orgChart1"/>
    <dgm:cxn modelId="{1FAAEDD5-0E05-4300-9530-6BA675F57BDF}" type="presParOf" srcId="{7E991B28-26FB-4F37-B6E0-46E9C1C1AC31}" destId="{84543DB2-F2E3-4F22-BD53-2E547F8252B4}" srcOrd="3" destOrd="0" presId="urn:microsoft.com/office/officeart/2005/8/layout/orgChart1"/>
    <dgm:cxn modelId="{9D26C5EB-8A8A-41A1-A0E9-A4FE499D4198}" type="presParOf" srcId="{84543DB2-F2E3-4F22-BD53-2E547F8252B4}" destId="{A591DF4A-F366-44E9-8961-BB50F127FCC8}" srcOrd="0" destOrd="0" presId="urn:microsoft.com/office/officeart/2005/8/layout/orgChart1"/>
    <dgm:cxn modelId="{1350AB6A-FEA3-4ED2-9AE6-CB76436A022E}" type="presParOf" srcId="{A591DF4A-F366-44E9-8961-BB50F127FCC8}" destId="{8A254198-DB57-4C8A-9139-B68272686555}" srcOrd="0" destOrd="0" presId="urn:microsoft.com/office/officeart/2005/8/layout/orgChart1"/>
    <dgm:cxn modelId="{74879B64-D0D1-4A8E-B74F-098FACCB7B37}" type="presParOf" srcId="{A591DF4A-F366-44E9-8961-BB50F127FCC8}" destId="{5BCBC6B6-FC7F-4B88-994B-E7F03140EC78}" srcOrd="1" destOrd="0" presId="urn:microsoft.com/office/officeart/2005/8/layout/orgChart1"/>
    <dgm:cxn modelId="{240BA80A-1CF7-492D-8EC7-6183D91D9426}" type="presParOf" srcId="{84543DB2-F2E3-4F22-BD53-2E547F8252B4}" destId="{CD0B101F-2251-4B29-856D-53722E0C8F41}" srcOrd="1" destOrd="0" presId="urn:microsoft.com/office/officeart/2005/8/layout/orgChart1"/>
    <dgm:cxn modelId="{3F0B58CC-D7F6-4888-9F04-F4101EEA15CF}" type="presParOf" srcId="{CD0B101F-2251-4B29-856D-53722E0C8F41}" destId="{256B2F5C-B81C-4526-AE15-03F2BA762D4F}" srcOrd="0" destOrd="0" presId="urn:microsoft.com/office/officeart/2005/8/layout/orgChart1"/>
    <dgm:cxn modelId="{60AD50AF-E0FE-4114-B512-E3076F99CFB9}" type="presParOf" srcId="{CD0B101F-2251-4B29-856D-53722E0C8F41}" destId="{F18380A8-7F11-48FF-A65F-CF30CC0BA7F9}" srcOrd="1" destOrd="0" presId="urn:microsoft.com/office/officeart/2005/8/layout/orgChart1"/>
    <dgm:cxn modelId="{ED6AC384-1633-4071-83AB-F325651A6A5D}" type="presParOf" srcId="{F18380A8-7F11-48FF-A65F-CF30CC0BA7F9}" destId="{80CEF109-357C-4196-9927-41557DA9AE77}" srcOrd="0" destOrd="0" presId="urn:microsoft.com/office/officeart/2005/8/layout/orgChart1"/>
    <dgm:cxn modelId="{ACF28F4A-2D00-43C0-8DC5-76C6446351C7}" type="presParOf" srcId="{80CEF109-357C-4196-9927-41557DA9AE77}" destId="{F28EE0C2-8D3C-4D2C-ACA5-512C35648E09}" srcOrd="0" destOrd="0" presId="urn:microsoft.com/office/officeart/2005/8/layout/orgChart1"/>
    <dgm:cxn modelId="{475415C8-51AD-4874-BC58-BEAD417FA860}" type="presParOf" srcId="{80CEF109-357C-4196-9927-41557DA9AE77}" destId="{4A984D39-FD01-4208-80D7-C8C24DCD37DE}" srcOrd="1" destOrd="0" presId="urn:microsoft.com/office/officeart/2005/8/layout/orgChart1"/>
    <dgm:cxn modelId="{C95D2449-71F1-432E-8B76-A844880132CE}" type="presParOf" srcId="{F18380A8-7F11-48FF-A65F-CF30CC0BA7F9}" destId="{6B6FEC11-D7E1-421D-9A71-2693010665B6}" srcOrd="1" destOrd="0" presId="urn:microsoft.com/office/officeart/2005/8/layout/orgChart1"/>
    <dgm:cxn modelId="{F3C7E993-4005-4192-A4AC-3F8FE4F95557}" type="presParOf" srcId="{F18380A8-7F11-48FF-A65F-CF30CC0BA7F9}" destId="{A18986A3-07BA-4A09-B919-0C5B4DF7C067}" srcOrd="2" destOrd="0" presId="urn:microsoft.com/office/officeart/2005/8/layout/orgChart1"/>
    <dgm:cxn modelId="{75B09470-4479-4B94-94DF-69C2755CE707}" type="presParOf" srcId="{84543DB2-F2E3-4F22-BD53-2E547F8252B4}" destId="{83B09AFE-4169-422A-ADA6-04FBB5D6A074}" srcOrd="2" destOrd="0" presId="urn:microsoft.com/office/officeart/2005/8/layout/orgChart1"/>
    <dgm:cxn modelId="{85BAD73D-7983-4745-86FE-7CB66316865B}" type="presParOf" srcId="{7E991B28-26FB-4F37-B6E0-46E9C1C1AC31}" destId="{01B19056-AFFC-45A1-A8FE-72A163B78C74}" srcOrd="4" destOrd="0" presId="urn:microsoft.com/office/officeart/2005/8/layout/orgChart1"/>
    <dgm:cxn modelId="{70051FD1-BB7E-4499-B0DE-FD4AA9F1721C}" type="presParOf" srcId="{7E991B28-26FB-4F37-B6E0-46E9C1C1AC31}" destId="{078E1084-8F05-40AC-BAC9-12B20D361BBA}" srcOrd="5" destOrd="0" presId="urn:microsoft.com/office/officeart/2005/8/layout/orgChart1"/>
    <dgm:cxn modelId="{8C8CB7D2-8BCA-4C78-9942-2E544412ADC8}" type="presParOf" srcId="{078E1084-8F05-40AC-BAC9-12B20D361BBA}" destId="{CEA42774-0A65-4B27-A802-E03760A03010}" srcOrd="0" destOrd="0" presId="urn:microsoft.com/office/officeart/2005/8/layout/orgChart1"/>
    <dgm:cxn modelId="{51B2B670-0FEC-44A5-A26E-1D560219BEC5}" type="presParOf" srcId="{CEA42774-0A65-4B27-A802-E03760A03010}" destId="{5613E47D-2AC6-4A16-9DEA-26972E2D42E6}" srcOrd="0" destOrd="0" presId="urn:microsoft.com/office/officeart/2005/8/layout/orgChart1"/>
    <dgm:cxn modelId="{BC1A4719-F307-4267-B4A3-C1EDE671EAE0}" type="presParOf" srcId="{CEA42774-0A65-4B27-A802-E03760A03010}" destId="{05EE8C71-B3AC-48E7-B659-6B5E7F2073DB}" srcOrd="1" destOrd="0" presId="urn:microsoft.com/office/officeart/2005/8/layout/orgChart1"/>
    <dgm:cxn modelId="{92BFDA0A-E044-43A6-9C82-DB2D54C3C8F6}" type="presParOf" srcId="{078E1084-8F05-40AC-BAC9-12B20D361BBA}" destId="{8A0EED2F-7A68-4CC1-B7E5-82FEA7A3E6A0}" srcOrd="1" destOrd="0" presId="urn:microsoft.com/office/officeart/2005/8/layout/orgChart1"/>
    <dgm:cxn modelId="{BA7A9729-9BF3-453F-B76C-9AE29075E389}" type="presParOf" srcId="{8A0EED2F-7A68-4CC1-B7E5-82FEA7A3E6A0}" destId="{8366ADAB-8161-4FD9-BEC7-E3DC1C8CD1B9}" srcOrd="0" destOrd="0" presId="urn:microsoft.com/office/officeart/2005/8/layout/orgChart1"/>
    <dgm:cxn modelId="{5D2837EC-8CE7-4530-83D1-4520A07ED6E1}" type="presParOf" srcId="{8A0EED2F-7A68-4CC1-B7E5-82FEA7A3E6A0}" destId="{B24B5743-33F4-4CBB-9C9C-7778D51580A6}" srcOrd="1" destOrd="0" presId="urn:microsoft.com/office/officeart/2005/8/layout/orgChart1"/>
    <dgm:cxn modelId="{4808C8AC-B398-432D-B014-087174076135}" type="presParOf" srcId="{B24B5743-33F4-4CBB-9C9C-7778D51580A6}" destId="{2268C84F-E343-4E5B-BD4E-04C45A6BCA5E}" srcOrd="0" destOrd="0" presId="urn:microsoft.com/office/officeart/2005/8/layout/orgChart1"/>
    <dgm:cxn modelId="{C5322957-24E0-4BD2-BA71-8412D389CCF7}" type="presParOf" srcId="{2268C84F-E343-4E5B-BD4E-04C45A6BCA5E}" destId="{63435603-E725-4311-BB63-B7DFDCD43B77}" srcOrd="0" destOrd="0" presId="urn:microsoft.com/office/officeart/2005/8/layout/orgChart1"/>
    <dgm:cxn modelId="{576096F9-CF60-4EFF-AD2E-32E292A22032}" type="presParOf" srcId="{2268C84F-E343-4E5B-BD4E-04C45A6BCA5E}" destId="{E59B30C7-CDA3-473B-93AE-6BE81175B198}" srcOrd="1" destOrd="0" presId="urn:microsoft.com/office/officeart/2005/8/layout/orgChart1"/>
    <dgm:cxn modelId="{A0B514E4-8F71-4D53-99E2-5C9EFEE5A6F0}" type="presParOf" srcId="{B24B5743-33F4-4CBB-9C9C-7778D51580A6}" destId="{EA20E18D-D350-4CA3-BDFD-445EDEDEC818}" srcOrd="1" destOrd="0" presId="urn:microsoft.com/office/officeart/2005/8/layout/orgChart1"/>
    <dgm:cxn modelId="{34229820-09F6-4B6B-94FB-D10F53E1F63A}" type="presParOf" srcId="{B24B5743-33F4-4CBB-9C9C-7778D51580A6}" destId="{9A0F868D-C574-4B5D-BECA-7538AF1BCD1B}" srcOrd="2" destOrd="0" presId="urn:microsoft.com/office/officeart/2005/8/layout/orgChart1"/>
    <dgm:cxn modelId="{374D6107-B902-41C3-B273-51ABF4602964}" type="presParOf" srcId="{078E1084-8F05-40AC-BAC9-12B20D361BBA}" destId="{CB7C438B-D242-4470-B84B-4C5189F33A06}" srcOrd="2" destOrd="0" presId="urn:microsoft.com/office/officeart/2005/8/layout/orgChart1"/>
    <dgm:cxn modelId="{474B39C1-2096-485C-93B7-C23B636725EE}" type="presParOf" srcId="{5F1E5383-2731-4A22-8FC1-067315E9D243}" destId="{2B417FC5-FE95-44E6-A39B-A2FB965DBB4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DAD43-CDC7-4004-8D43-56F05A334E45}">
      <dsp:nvSpPr>
        <dsp:cNvPr id="0" name=""/>
        <dsp:cNvSpPr/>
      </dsp:nvSpPr>
      <dsp:spPr>
        <a:xfrm>
          <a:off x="3543300" y="1448768"/>
          <a:ext cx="1750650" cy="607663"/>
        </a:xfrm>
        <a:custGeom>
          <a:avLst/>
          <a:gdLst/>
          <a:ahLst/>
          <a:cxnLst/>
          <a:rect l="0" t="0" r="0" b="0"/>
          <a:pathLst>
            <a:path>
              <a:moveTo>
                <a:pt x="0" y="0"/>
              </a:moveTo>
              <a:lnTo>
                <a:pt x="0" y="303831"/>
              </a:lnTo>
              <a:lnTo>
                <a:pt x="1750650" y="303831"/>
              </a:lnTo>
              <a:lnTo>
                <a:pt x="1750650" y="6076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9BEC5D-E744-4CF8-B170-7B6CE8A40DA2}">
      <dsp:nvSpPr>
        <dsp:cNvPr id="0" name=""/>
        <dsp:cNvSpPr/>
      </dsp:nvSpPr>
      <dsp:spPr>
        <a:xfrm>
          <a:off x="1792649" y="1448768"/>
          <a:ext cx="1750650" cy="607663"/>
        </a:xfrm>
        <a:custGeom>
          <a:avLst/>
          <a:gdLst/>
          <a:ahLst/>
          <a:cxnLst/>
          <a:rect l="0" t="0" r="0" b="0"/>
          <a:pathLst>
            <a:path>
              <a:moveTo>
                <a:pt x="1750650" y="0"/>
              </a:moveTo>
              <a:lnTo>
                <a:pt x="1750650" y="303831"/>
              </a:lnTo>
              <a:lnTo>
                <a:pt x="0" y="303831"/>
              </a:lnTo>
              <a:lnTo>
                <a:pt x="0" y="6076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AF48FF-95B4-42BB-A613-2B6FF235E38E}">
      <dsp:nvSpPr>
        <dsp:cNvPr id="0" name=""/>
        <dsp:cNvSpPr/>
      </dsp:nvSpPr>
      <dsp:spPr>
        <a:xfrm>
          <a:off x="2096481" y="1949"/>
          <a:ext cx="2893637" cy="1446818"/>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Systems Biology Approach</a:t>
          </a:r>
          <a:endParaRPr lang="en-US" sz="2500" kern="1200" dirty="0"/>
        </a:p>
      </dsp:txBody>
      <dsp:txXfrm>
        <a:off x="2096481" y="1949"/>
        <a:ext cx="2893637" cy="1446818"/>
      </dsp:txXfrm>
    </dsp:sp>
    <dsp:sp modelId="{6F939226-C4E6-4374-8601-33237C7991E7}">
      <dsp:nvSpPr>
        <dsp:cNvPr id="0" name=""/>
        <dsp:cNvSpPr/>
      </dsp:nvSpPr>
      <dsp:spPr>
        <a:xfrm>
          <a:off x="345830" y="2056431"/>
          <a:ext cx="2893637" cy="1446818"/>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First Principle Sequence Dependent Modeling of system</a:t>
          </a:r>
          <a:endParaRPr lang="en-US" sz="2500" kern="1200" dirty="0"/>
        </a:p>
      </dsp:txBody>
      <dsp:txXfrm>
        <a:off x="345830" y="2056431"/>
        <a:ext cx="2893637" cy="1446818"/>
      </dsp:txXfrm>
    </dsp:sp>
    <dsp:sp modelId="{10AA20BD-9813-4548-A86B-F158401FE968}">
      <dsp:nvSpPr>
        <dsp:cNvPr id="0" name=""/>
        <dsp:cNvSpPr/>
      </dsp:nvSpPr>
      <dsp:spPr>
        <a:xfrm>
          <a:off x="3847131" y="2056431"/>
          <a:ext cx="2893637" cy="1446818"/>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Optimal Control</a:t>
          </a:r>
          <a:endParaRPr lang="en-US" sz="2500" kern="1200" dirty="0"/>
        </a:p>
      </dsp:txBody>
      <dsp:txXfrm>
        <a:off x="3847131" y="2056431"/>
        <a:ext cx="2893637" cy="14468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A5997-34E9-4355-BD54-DE88B8005E41}">
      <dsp:nvSpPr>
        <dsp:cNvPr id="0" name=""/>
        <dsp:cNvSpPr/>
      </dsp:nvSpPr>
      <dsp:spPr>
        <a:xfrm>
          <a:off x="990597" y="496"/>
          <a:ext cx="4114805" cy="1160859"/>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n-US" sz="2500" b="1" kern="1200" dirty="0" smtClean="0"/>
            <a:t>Sequence and Temperature Independent  PCR model</a:t>
          </a:r>
          <a:endParaRPr lang="en-US" sz="2500" b="1" kern="1200" dirty="0"/>
        </a:p>
      </dsp:txBody>
      <dsp:txXfrm>
        <a:off x="1024597" y="34496"/>
        <a:ext cx="4046805" cy="1092859"/>
      </dsp:txXfrm>
    </dsp:sp>
    <dsp:sp modelId="{9797C581-9F30-4ACB-BF66-2A3C81A19286}">
      <dsp:nvSpPr>
        <dsp:cNvPr id="0" name=""/>
        <dsp:cNvSpPr/>
      </dsp:nvSpPr>
      <dsp:spPr>
        <a:xfrm>
          <a:off x="1402077" y="1161355"/>
          <a:ext cx="411480" cy="870644"/>
        </a:xfrm>
        <a:custGeom>
          <a:avLst/>
          <a:gdLst/>
          <a:ahLst/>
          <a:cxnLst/>
          <a:rect l="0" t="0" r="0" b="0"/>
          <a:pathLst>
            <a:path>
              <a:moveTo>
                <a:pt x="0" y="0"/>
              </a:moveTo>
              <a:lnTo>
                <a:pt x="0" y="870644"/>
              </a:lnTo>
              <a:lnTo>
                <a:pt x="411480" y="8706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9394AA-9740-440B-BB80-AB4B44E68A13}">
      <dsp:nvSpPr>
        <dsp:cNvPr id="0" name=""/>
        <dsp:cNvSpPr/>
      </dsp:nvSpPr>
      <dsp:spPr>
        <a:xfrm>
          <a:off x="1813558" y="1451570"/>
          <a:ext cx="3202318" cy="11608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0000"/>
              </a:solidFill>
            </a:rPr>
            <a:t>Thermodynamically Inconsistent</a:t>
          </a:r>
          <a:endParaRPr lang="en-US" sz="2400" kern="1200" dirty="0">
            <a:solidFill>
              <a:srgbClr val="FF0000"/>
            </a:solidFill>
          </a:endParaRPr>
        </a:p>
      </dsp:txBody>
      <dsp:txXfrm>
        <a:off x="1847558" y="1485570"/>
        <a:ext cx="3134318" cy="1092859"/>
      </dsp:txXfrm>
    </dsp:sp>
    <dsp:sp modelId="{DA945C63-FB04-4E61-BEE0-A5C83D2EE957}">
      <dsp:nvSpPr>
        <dsp:cNvPr id="0" name=""/>
        <dsp:cNvSpPr/>
      </dsp:nvSpPr>
      <dsp:spPr>
        <a:xfrm>
          <a:off x="1402077" y="1161355"/>
          <a:ext cx="411480" cy="2321718"/>
        </a:xfrm>
        <a:custGeom>
          <a:avLst/>
          <a:gdLst/>
          <a:ahLst/>
          <a:cxnLst/>
          <a:rect l="0" t="0" r="0" b="0"/>
          <a:pathLst>
            <a:path>
              <a:moveTo>
                <a:pt x="0" y="0"/>
              </a:moveTo>
              <a:lnTo>
                <a:pt x="0" y="2321718"/>
              </a:lnTo>
              <a:lnTo>
                <a:pt x="411480" y="23217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C0D326-0FFF-45D0-A265-DFB711E7BEDC}">
      <dsp:nvSpPr>
        <dsp:cNvPr id="0" name=""/>
        <dsp:cNvSpPr/>
      </dsp:nvSpPr>
      <dsp:spPr>
        <a:xfrm>
          <a:off x="1813558" y="2902644"/>
          <a:ext cx="3291844" cy="11608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0000"/>
              </a:solidFill>
            </a:rPr>
            <a:t>Optimization Framework can’t be developed</a:t>
          </a:r>
          <a:endParaRPr lang="en-US" sz="2400" kern="1200" dirty="0">
            <a:solidFill>
              <a:srgbClr val="FF0000"/>
            </a:solidFill>
          </a:endParaRPr>
        </a:p>
      </dsp:txBody>
      <dsp:txXfrm>
        <a:off x="1847558" y="2936644"/>
        <a:ext cx="3223844" cy="1092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6ADAB-8161-4FD9-BEC7-E3DC1C8CD1B9}">
      <dsp:nvSpPr>
        <dsp:cNvPr id="0" name=""/>
        <dsp:cNvSpPr/>
      </dsp:nvSpPr>
      <dsp:spPr>
        <a:xfrm>
          <a:off x="3452387" y="1904358"/>
          <a:ext cx="205354" cy="629755"/>
        </a:xfrm>
        <a:custGeom>
          <a:avLst/>
          <a:gdLst/>
          <a:ahLst/>
          <a:cxnLst/>
          <a:rect l="0" t="0" r="0" b="0"/>
          <a:pathLst>
            <a:path>
              <a:moveTo>
                <a:pt x="0" y="0"/>
              </a:moveTo>
              <a:lnTo>
                <a:pt x="0" y="629755"/>
              </a:lnTo>
              <a:lnTo>
                <a:pt x="205354" y="62975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B19056-AFFC-45A1-A8FE-72A163B78C74}">
      <dsp:nvSpPr>
        <dsp:cNvPr id="0" name=""/>
        <dsp:cNvSpPr/>
      </dsp:nvSpPr>
      <dsp:spPr>
        <a:xfrm>
          <a:off x="2343470" y="932344"/>
          <a:ext cx="1656529" cy="287496"/>
        </a:xfrm>
        <a:custGeom>
          <a:avLst/>
          <a:gdLst/>
          <a:ahLst/>
          <a:cxnLst/>
          <a:rect l="0" t="0" r="0" b="0"/>
          <a:pathLst>
            <a:path>
              <a:moveTo>
                <a:pt x="0" y="0"/>
              </a:moveTo>
              <a:lnTo>
                <a:pt x="0" y="143748"/>
              </a:lnTo>
              <a:lnTo>
                <a:pt x="1656529" y="143748"/>
              </a:lnTo>
              <a:lnTo>
                <a:pt x="1656529" y="287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6B2F5C-B81C-4526-AE15-03F2BA762D4F}">
      <dsp:nvSpPr>
        <dsp:cNvPr id="0" name=""/>
        <dsp:cNvSpPr/>
      </dsp:nvSpPr>
      <dsp:spPr>
        <a:xfrm>
          <a:off x="1795857" y="1904358"/>
          <a:ext cx="205354" cy="629755"/>
        </a:xfrm>
        <a:custGeom>
          <a:avLst/>
          <a:gdLst/>
          <a:ahLst/>
          <a:cxnLst/>
          <a:rect l="0" t="0" r="0" b="0"/>
          <a:pathLst>
            <a:path>
              <a:moveTo>
                <a:pt x="0" y="0"/>
              </a:moveTo>
              <a:lnTo>
                <a:pt x="0" y="629755"/>
              </a:lnTo>
              <a:lnTo>
                <a:pt x="205354" y="62975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C718FB-517B-4C51-A8E0-8886F81A0C9D}">
      <dsp:nvSpPr>
        <dsp:cNvPr id="0" name=""/>
        <dsp:cNvSpPr/>
      </dsp:nvSpPr>
      <dsp:spPr>
        <a:xfrm>
          <a:off x="2297750" y="932344"/>
          <a:ext cx="91440" cy="287496"/>
        </a:xfrm>
        <a:custGeom>
          <a:avLst/>
          <a:gdLst/>
          <a:ahLst/>
          <a:cxnLst/>
          <a:rect l="0" t="0" r="0" b="0"/>
          <a:pathLst>
            <a:path>
              <a:moveTo>
                <a:pt x="45720" y="0"/>
              </a:moveTo>
              <a:lnTo>
                <a:pt x="45720" y="287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0D71F4-7CC9-456E-A430-E228DE602078}">
      <dsp:nvSpPr>
        <dsp:cNvPr id="0" name=""/>
        <dsp:cNvSpPr/>
      </dsp:nvSpPr>
      <dsp:spPr>
        <a:xfrm>
          <a:off x="139328" y="1904358"/>
          <a:ext cx="205354" cy="629755"/>
        </a:xfrm>
        <a:custGeom>
          <a:avLst/>
          <a:gdLst/>
          <a:ahLst/>
          <a:cxnLst/>
          <a:rect l="0" t="0" r="0" b="0"/>
          <a:pathLst>
            <a:path>
              <a:moveTo>
                <a:pt x="0" y="0"/>
              </a:moveTo>
              <a:lnTo>
                <a:pt x="0" y="629755"/>
              </a:lnTo>
              <a:lnTo>
                <a:pt x="205354" y="62975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7420FB-5063-467F-829A-B48F6615C6B1}">
      <dsp:nvSpPr>
        <dsp:cNvPr id="0" name=""/>
        <dsp:cNvSpPr/>
      </dsp:nvSpPr>
      <dsp:spPr>
        <a:xfrm>
          <a:off x="686941" y="932344"/>
          <a:ext cx="1656529" cy="287496"/>
        </a:xfrm>
        <a:custGeom>
          <a:avLst/>
          <a:gdLst/>
          <a:ahLst/>
          <a:cxnLst/>
          <a:rect l="0" t="0" r="0" b="0"/>
          <a:pathLst>
            <a:path>
              <a:moveTo>
                <a:pt x="1656529" y="0"/>
              </a:moveTo>
              <a:lnTo>
                <a:pt x="1656529" y="143748"/>
              </a:lnTo>
              <a:lnTo>
                <a:pt x="0" y="143748"/>
              </a:lnTo>
              <a:lnTo>
                <a:pt x="0" y="287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84B3E4-9976-4B04-96B9-014D1D9DAE06}">
      <dsp:nvSpPr>
        <dsp:cNvPr id="0" name=""/>
        <dsp:cNvSpPr/>
      </dsp:nvSpPr>
      <dsp:spPr>
        <a:xfrm>
          <a:off x="1658954" y="247828"/>
          <a:ext cx="1369032" cy="684516"/>
        </a:xfrm>
        <a:prstGeom prst="rect">
          <a:avLst/>
        </a:prstGeom>
        <a:solidFill>
          <a:schemeClr val="lt1"/>
        </a:solidFill>
        <a:ln w="381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PCR Model</a:t>
          </a:r>
          <a:endParaRPr lang="en-US" sz="1600" kern="1200" dirty="0"/>
        </a:p>
      </dsp:txBody>
      <dsp:txXfrm>
        <a:off x="1658954" y="247828"/>
        <a:ext cx="1369032" cy="684516"/>
      </dsp:txXfrm>
    </dsp:sp>
    <dsp:sp modelId="{25281D83-8F8A-4D16-912C-48D66B392169}">
      <dsp:nvSpPr>
        <dsp:cNvPr id="0" name=""/>
        <dsp:cNvSpPr/>
      </dsp:nvSpPr>
      <dsp:spPr>
        <a:xfrm>
          <a:off x="2424" y="1219841"/>
          <a:ext cx="1369032" cy="684516"/>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Melting</a:t>
          </a:r>
          <a:endParaRPr lang="en-US" sz="1600" kern="1200" dirty="0"/>
        </a:p>
      </dsp:txBody>
      <dsp:txXfrm>
        <a:off x="2424" y="1219841"/>
        <a:ext cx="1369032" cy="684516"/>
      </dsp:txXfrm>
    </dsp:sp>
    <dsp:sp modelId="{D93E2EEF-C870-423C-BA73-D54CCF7418DF}">
      <dsp:nvSpPr>
        <dsp:cNvPr id="0" name=""/>
        <dsp:cNvSpPr/>
      </dsp:nvSpPr>
      <dsp:spPr>
        <a:xfrm>
          <a:off x="344683" y="2191855"/>
          <a:ext cx="1369032" cy="684516"/>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a:p>
      </dsp:txBody>
      <dsp:txXfrm>
        <a:off x="344683" y="2191855"/>
        <a:ext cx="1369032" cy="684516"/>
      </dsp:txXfrm>
    </dsp:sp>
    <dsp:sp modelId="{8A254198-DB57-4C8A-9139-B68272686555}">
      <dsp:nvSpPr>
        <dsp:cNvPr id="0" name=""/>
        <dsp:cNvSpPr/>
      </dsp:nvSpPr>
      <dsp:spPr>
        <a:xfrm>
          <a:off x="1658954" y="1219841"/>
          <a:ext cx="1369032" cy="684516"/>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Annealing</a:t>
          </a:r>
          <a:endParaRPr lang="en-US" sz="1600" kern="1200" dirty="0"/>
        </a:p>
      </dsp:txBody>
      <dsp:txXfrm>
        <a:off x="1658954" y="1219841"/>
        <a:ext cx="1369032" cy="684516"/>
      </dsp:txXfrm>
    </dsp:sp>
    <dsp:sp modelId="{F28EE0C2-8D3C-4D2C-ACA5-512C35648E09}">
      <dsp:nvSpPr>
        <dsp:cNvPr id="0" name=""/>
        <dsp:cNvSpPr/>
      </dsp:nvSpPr>
      <dsp:spPr>
        <a:xfrm>
          <a:off x="2001212" y="2191855"/>
          <a:ext cx="1369032" cy="684516"/>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a:p>
      </dsp:txBody>
      <dsp:txXfrm>
        <a:off x="2001212" y="2191855"/>
        <a:ext cx="1369032" cy="684516"/>
      </dsp:txXfrm>
    </dsp:sp>
    <dsp:sp modelId="{5613E47D-2AC6-4A16-9DEA-26972E2D42E6}">
      <dsp:nvSpPr>
        <dsp:cNvPr id="0" name=""/>
        <dsp:cNvSpPr/>
      </dsp:nvSpPr>
      <dsp:spPr>
        <a:xfrm>
          <a:off x="3315484" y="1219841"/>
          <a:ext cx="1369032" cy="684516"/>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Enzyme Binding and Extension</a:t>
          </a:r>
          <a:endParaRPr lang="en-US" sz="1600" kern="1200" dirty="0"/>
        </a:p>
      </dsp:txBody>
      <dsp:txXfrm>
        <a:off x="3315484" y="1219841"/>
        <a:ext cx="1369032" cy="684516"/>
      </dsp:txXfrm>
    </dsp:sp>
    <dsp:sp modelId="{63435603-E725-4311-BB63-B7DFDCD43B77}">
      <dsp:nvSpPr>
        <dsp:cNvPr id="0" name=""/>
        <dsp:cNvSpPr/>
      </dsp:nvSpPr>
      <dsp:spPr>
        <a:xfrm>
          <a:off x="3657742" y="2191855"/>
          <a:ext cx="1369032" cy="684516"/>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a:p>
      </dsp:txBody>
      <dsp:txXfrm>
        <a:off x="3657742" y="2191855"/>
        <a:ext cx="1369032" cy="68451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5" Type="http://schemas.openxmlformats.org/officeDocument/2006/relationships/image" Target="../media/image7.wmf"/><Relationship Id="rId4"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4"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wmf"/><Relationship Id="rId7" Type="http://schemas.openxmlformats.org/officeDocument/2006/relationships/image" Target="../media/image44.wmf"/><Relationship Id="rId2" Type="http://schemas.openxmlformats.org/officeDocument/2006/relationships/image" Target="../media/image4.wmf"/><Relationship Id="rId1" Type="http://schemas.openxmlformats.org/officeDocument/2006/relationships/image" Target="../media/image3.wmf"/><Relationship Id="rId6" Type="http://schemas.openxmlformats.org/officeDocument/2006/relationships/image" Target="../media/image43.wmf"/><Relationship Id="rId5" Type="http://schemas.openxmlformats.org/officeDocument/2006/relationships/image" Target="../media/image7.wmf"/><Relationship Id="rId4"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1C13E1-D56F-4605-BE3B-74BF9F2B52D2}" type="datetimeFigureOut">
              <a:rPr lang="en-US" smtClean="0"/>
              <a:t>7/17/2014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E88ECF-521D-42D2-A569-ECFACE5AFA5F}" type="slidenum">
              <a:rPr lang="en-US" smtClean="0"/>
              <a:t>‹#›</a:t>
            </a:fld>
            <a:endParaRPr lang="en-US"/>
          </a:p>
        </p:txBody>
      </p:sp>
    </p:spTree>
    <p:extLst>
      <p:ext uri="{BB962C8B-B14F-4D97-AF65-F5344CB8AC3E}">
        <p14:creationId xmlns:p14="http://schemas.microsoft.com/office/powerpoint/2010/main" val="730687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3668A6-B865-4E17-AEE3-EFC8654B8634}" type="slidenum">
              <a:rPr lang="en-US"/>
              <a:pPr/>
              <a:t>108</a:t>
            </a:fld>
            <a:endParaRPr lang="en-US"/>
          </a:p>
        </p:txBody>
      </p:sp>
      <p:sp>
        <p:nvSpPr>
          <p:cNvPr id="9218" name="Rectangle 2"/>
          <p:cNvSpPr>
            <a:spLocks noRo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a:t>Monya Baker, Digital PCR hits its stride. Nat. Methods 2012, 9, 541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5C0689-6C51-4F83-A99C-234A6C761B26}"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3027974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5C0689-6C51-4F83-A99C-234A6C761B26}"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1904443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5C0689-6C51-4F83-A99C-234A6C761B26}"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2829280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5C0689-6C51-4F83-A99C-234A6C761B26}"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401299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5C0689-6C51-4F83-A99C-234A6C761B26}"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3034685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5C0689-6C51-4F83-A99C-234A6C761B26}" type="datetimeFigureOut">
              <a:rPr lang="en-US" smtClean="0"/>
              <a:t>7/16/2014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4066895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5C0689-6C51-4F83-A99C-234A6C761B26}" type="datetimeFigureOut">
              <a:rPr lang="en-US" smtClean="0"/>
              <a:t>7/16/2014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869834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5C0689-6C51-4F83-A99C-234A6C761B26}" type="datetimeFigureOut">
              <a:rPr lang="en-US" smtClean="0"/>
              <a:t>7/16/2014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3497725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C0689-6C51-4F83-A99C-234A6C761B26}" type="datetimeFigureOut">
              <a:rPr lang="en-US" smtClean="0"/>
              <a:t>7/16/2014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536359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5C0689-6C51-4F83-A99C-234A6C761B26}" type="datetimeFigureOut">
              <a:rPr lang="en-US" smtClean="0"/>
              <a:t>7/16/2014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1350926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5C0689-6C51-4F83-A99C-234A6C761B26}" type="datetimeFigureOut">
              <a:rPr lang="en-US" smtClean="0"/>
              <a:t>7/16/2014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3535543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0689-6C51-4F83-A99C-234A6C761B26}" type="datetimeFigureOut">
              <a:rPr lang="en-US" smtClean="0"/>
              <a:t>7/16/2014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064BA7-69FF-4DB5-92CC-1A9BD438D6D2}" type="slidenum">
              <a:rPr lang="en-US" smtClean="0"/>
              <a:t>‹#›</a:t>
            </a:fld>
            <a:endParaRPr lang="en-US"/>
          </a:p>
        </p:txBody>
      </p:sp>
    </p:spTree>
    <p:extLst>
      <p:ext uri="{BB962C8B-B14F-4D97-AF65-F5344CB8AC3E}">
        <p14:creationId xmlns:p14="http://schemas.microsoft.com/office/powerpoint/2010/main" val="497285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en.wikipedia.org/wiki/COLD-PCR" TargetMode="External"/><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en.wikipedia.org/wiki/COLD-PCR" TargetMode="External"/><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115.x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oleObject" Target="../embeddings/oleObject4.bin"/><Relationship Id="rId3" Type="http://schemas.openxmlformats.org/officeDocument/2006/relationships/image" Target="../media/image8.png"/><Relationship Id="rId7" Type="http://schemas.openxmlformats.org/officeDocument/2006/relationships/oleObject" Target="../embeddings/oleObject1.bin"/><Relationship Id="rId12" Type="http://schemas.openxmlformats.org/officeDocument/2006/relationships/image" Target="../media/image5.wmf"/><Relationship Id="rId17" Type="http://schemas.openxmlformats.org/officeDocument/2006/relationships/image" Target="../media/image7.wmf"/><Relationship Id="rId2" Type="http://schemas.openxmlformats.org/officeDocument/2006/relationships/slideLayout" Target="../slideLayouts/slideLayout7.xml"/><Relationship Id="rId16" Type="http://schemas.openxmlformats.org/officeDocument/2006/relationships/oleObject" Target="../embeddings/oleObject5.bin"/><Relationship Id="rId1" Type="http://schemas.openxmlformats.org/officeDocument/2006/relationships/vmlDrawing" Target="../drawings/vmlDrawing1.vml"/><Relationship Id="rId6" Type="http://schemas.openxmlformats.org/officeDocument/2006/relationships/image" Target="../media/image11.png"/><Relationship Id="rId11" Type="http://schemas.openxmlformats.org/officeDocument/2006/relationships/oleObject" Target="../embeddings/oleObject3.bin"/><Relationship Id="rId5" Type="http://schemas.openxmlformats.org/officeDocument/2006/relationships/image" Target="../media/image10.png"/><Relationship Id="rId15" Type="http://schemas.openxmlformats.org/officeDocument/2006/relationships/image" Target="../media/image12.png"/><Relationship Id="rId10" Type="http://schemas.openxmlformats.org/officeDocument/2006/relationships/image" Target="../media/image4.wmf"/><Relationship Id="rId4" Type="http://schemas.openxmlformats.org/officeDocument/2006/relationships/image" Target="../media/image9.png"/><Relationship Id="rId9" Type="http://schemas.openxmlformats.org/officeDocument/2006/relationships/oleObject" Target="../embeddings/oleObject2.bin"/><Relationship Id="rId14" Type="http://schemas.openxmlformats.org/officeDocument/2006/relationships/image" Target="../media/image6.wmf"/></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diagramColors" Target="../diagrams/colors1.xml"/><Relationship Id="rId11" Type="http://schemas.openxmlformats.org/officeDocument/2006/relationships/image" Target="../media/image27.wmf"/><Relationship Id="rId5" Type="http://schemas.openxmlformats.org/officeDocument/2006/relationships/diagramQuickStyle" Target="../diagrams/quickStyle1.xml"/><Relationship Id="rId10" Type="http://schemas.openxmlformats.org/officeDocument/2006/relationships/oleObject" Target="../embeddings/oleObject7.bin"/><Relationship Id="rId4" Type="http://schemas.openxmlformats.org/officeDocument/2006/relationships/diagramLayout" Target="../diagrams/layout1.xml"/><Relationship Id="rId9" Type="http://schemas.openxmlformats.org/officeDocument/2006/relationships/image" Target="../media/image26.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30.wmf"/><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diagramColors" Target="../diagrams/colors3.xml"/><Relationship Id="rId11" Type="http://schemas.openxmlformats.org/officeDocument/2006/relationships/image" Target="../media/image29.wmf"/><Relationship Id="rId5" Type="http://schemas.openxmlformats.org/officeDocument/2006/relationships/diagramQuickStyle" Target="../diagrams/quickStyle3.xml"/><Relationship Id="rId15" Type="http://schemas.openxmlformats.org/officeDocument/2006/relationships/image" Target="../media/image31.wmf"/><Relationship Id="rId10" Type="http://schemas.openxmlformats.org/officeDocument/2006/relationships/oleObject" Target="../embeddings/oleObject9.bin"/><Relationship Id="rId4" Type="http://schemas.openxmlformats.org/officeDocument/2006/relationships/diagramLayout" Target="../diagrams/layout3.xml"/><Relationship Id="rId9" Type="http://schemas.openxmlformats.org/officeDocument/2006/relationships/image" Target="../media/image28.wmf"/><Relationship Id="rId14" Type="http://schemas.openxmlformats.org/officeDocument/2006/relationships/oleObject" Target="../embeddings/oleObject11.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36.png"/><Relationship Id="rId4" Type="http://schemas.openxmlformats.org/officeDocument/2006/relationships/image" Target="../media/image35.wmf"/></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5.wmf"/><Relationship Id="rId13" Type="http://schemas.openxmlformats.org/officeDocument/2006/relationships/oleObject" Target="../embeddings/oleObject18.bin"/><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7.wmf"/><Relationship Id="rId2" Type="http://schemas.openxmlformats.org/officeDocument/2006/relationships/slideLayout" Target="../slideLayouts/slideLayout7.xml"/><Relationship Id="rId16" Type="http://schemas.openxmlformats.org/officeDocument/2006/relationships/image" Target="../media/image44.wmf"/><Relationship Id="rId1" Type="http://schemas.openxmlformats.org/officeDocument/2006/relationships/vmlDrawing" Target="../drawings/vmlDrawing5.vml"/><Relationship Id="rId6" Type="http://schemas.openxmlformats.org/officeDocument/2006/relationships/image" Target="../media/image4.wmf"/><Relationship Id="rId11" Type="http://schemas.openxmlformats.org/officeDocument/2006/relationships/oleObject" Target="../embeddings/oleObject17.bin"/><Relationship Id="rId5" Type="http://schemas.openxmlformats.org/officeDocument/2006/relationships/oleObject" Target="../embeddings/oleObject14.bin"/><Relationship Id="rId15" Type="http://schemas.openxmlformats.org/officeDocument/2006/relationships/oleObject" Target="../embeddings/oleObject19.bin"/><Relationship Id="rId10" Type="http://schemas.openxmlformats.org/officeDocument/2006/relationships/image" Target="../media/image42.wmf"/><Relationship Id="rId4" Type="http://schemas.openxmlformats.org/officeDocument/2006/relationships/image" Target="../media/image3.wmf"/><Relationship Id="rId9" Type="http://schemas.openxmlformats.org/officeDocument/2006/relationships/oleObject" Target="../embeddings/oleObject16.bin"/><Relationship Id="rId14" Type="http://schemas.openxmlformats.org/officeDocument/2006/relationships/image" Target="../media/image43.wmf"/></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6.wmf"/><Relationship Id="rId4" Type="http://schemas.openxmlformats.org/officeDocument/2006/relationships/oleObject" Target="../embeddings/oleObject20.bin"/></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56.wmf"/><Relationship Id="rId4" Type="http://schemas.openxmlformats.org/officeDocument/2006/relationships/oleObject" Target="../embeddings/oleObject21.bin"/></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w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44955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33400"/>
            <a:ext cx="3659592" cy="369332"/>
          </a:xfrm>
          <a:prstGeom prst="rect">
            <a:avLst/>
          </a:prstGeom>
        </p:spPr>
        <p:txBody>
          <a:bodyPr wrap="none">
            <a:spAutoFit/>
          </a:bodyPr>
          <a:lstStyle/>
          <a:p>
            <a:r>
              <a:rPr lang="en-US" b="1" dirty="0"/>
              <a:t>Many Follow On Patents to Consider</a:t>
            </a:r>
            <a:endParaRPr lang="en-US" dirty="0"/>
          </a:p>
        </p:txBody>
      </p:sp>
      <p:sp>
        <p:nvSpPr>
          <p:cNvPr id="3" name="Rectangle 2"/>
          <p:cNvSpPr/>
          <p:nvPr/>
        </p:nvSpPr>
        <p:spPr>
          <a:xfrm>
            <a:off x="1447800" y="1066800"/>
            <a:ext cx="4572000" cy="5355312"/>
          </a:xfrm>
          <a:prstGeom prst="rect">
            <a:avLst/>
          </a:prstGeom>
        </p:spPr>
        <p:txBody>
          <a:bodyPr>
            <a:spAutoFit/>
          </a:bodyPr>
          <a:lstStyle/>
          <a:p>
            <a:pPr lvl="0" hangingPunct="0"/>
            <a:r>
              <a:rPr lang="en-US" dirty="0"/>
              <a:t>Improved Polymerases (2016+) </a:t>
            </a:r>
            <a:endParaRPr lang="en-US" sz="1000" dirty="0"/>
          </a:p>
          <a:p>
            <a:r>
              <a:rPr lang="en-US" dirty="0"/>
              <a:t> </a:t>
            </a:r>
            <a:endParaRPr lang="en-US" sz="1000" dirty="0"/>
          </a:p>
          <a:p>
            <a:pPr hangingPunct="0"/>
            <a:r>
              <a:rPr lang="en-US" dirty="0"/>
              <a:t>– Roughly, they can be purchased/recommended, but may have DX limits </a:t>
            </a:r>
            <a:endParaRPr lang="en-US" sz="1000" dirty="0"/>
          </a:p>
          <a:p>
            <a:r>
              <a:rPr lang="en-US" dirty="0"/>
              <a:t> </a:t>
            </a:r>
            <a:endParaRPr lang="en-US" sz="1000" dirty="0"/>
          </a:p>
          <a:p>
            <a:pPr lvl="0" hangingPunct="0"/>
            <a:r>
              <a:rPr lang="en-US" dirty="0"/>
              <a:t>Real Time PCR- Divided by Roche and ABI </a:t>
            </a:r>
            <a:endParaRPr lang="en-US" sz="1000" dirty="0"/>
          </a:p>
          <a:p>
            <a:r>
              <a:rPr lang="en-US" dirty="0"/>
              <a:t> </a:t>
            </a:r>
            <a:endParaRPr lang="en-US" sz="1000" dirty="0"/>
          </a:p>
          <a:p>
            <a:pPr hangingPunct="0"/>
            <a:r>
              <a:rPr lang="en-US" dirty="0"/>
              <a:t>– </a:t>
            </a:r>
            <a:r>
              <a:rPr lang="en-US" i="1" dirty="0"/>
              <a:t>Method (2016)</a:t>
            </a:r>
            <a:r>
              <a:rPr lang="en-US" dirty="0"/>
              <a:t>- Roche- licensed reagents carry a “no DX” label license </a:t>
            </a:r>
            <a:endParaRPr lang="en-US" sz="1000" dirty="0"/>
          </a:p>
          <a:p>
            <a:r>
              <a:rPr lang="en-US" dirty="0"/>
              <a:t> </a:t>
            </a:r>
            <a:endParaRPr lang="en-US" sz="1000" dirty="0"/>
          </a:p>
          <a:p>
            <a:pPr hangingPunct="0"/>
            <a:r>
              <a:rPr lang="en-US" dirty="0"/>
              <a:t>– </a:t>
            </a:r>
            <a:r>
              <a:rPr lang="en-US" i="1" dirty="0"/>
              <a:t>Device (2011/2012)-</a:t>
            </a:r>
            <a:r>
              <a:rPr lang="en-US" dirty="0"/>
              <a:t> ABI- US in </a:t>
            </a:r>
            <a:r>
              <a:rPr lang="en-US" dirty="0" err="1"/>
              <a:t>reexam</a:t>
            </a:r>
            <a:r>
              <a:rPr lang="en-US" dirty="0"/>
              <a:t>, EP just survived opposition, and JP is revoked </a:t>
            </a:r>
            <a:endParaRPr lang="en-US" sz="1000" dirty="0"/>
          </a:p>
          <a:p>
            <a:r>
              <a:rPr lang="en-US" dirty="0"/>
              <a:t> </a:t>
            </a:r>
            <a:endParaRPr lang="en-US" sz="1000" dirty="0"/>
          </a:p>
          <a:p>
            <a:pPr lvl="2" hangingPunct="0"/>
            <a:r>
              <a:rPr lang="en-US" dirty="0"/>
              <a:t>May only cover </a:t>
            </a:r>
            <a:r>
              <a:rPr lang="en-US" dirty="0" err="1"/>
              <a:t>intercolating</a:t>
            </a:r>
            <a:r>
              <a:rPr lang="en-US" dirty="0"/>
              <a:t> dyes </a:t>
            </a:r>
            <a:endParaRPr lang="en-US" sz="1050" dirty="0"/>
          </a:p>
          <a:p>
            <a:r>
              <a:rPr lang="en-US" dirty="0"/>
              <a:t> </a:t>
            </a:r>
            <a:endParaRPr lang="en-US" sz="1050" dirty="0"/>
          </a:p>
          <a:p>
            <a:pPr hangingPunct="0"/>
            <a:r>
              <a:rPr lang="en-US" dirty="0"/>
              <a:t>–    SYBER Green 1 in Real time – Roche (2016) </a:t>
            </a:r>
            <a:endParaRPr lang="en-US" sz="1000" dirty="0"/>
          </a:p>
          <a:p>
            <a:r>
              <a:rPr lang="en-US" dirty="0"/>
              <a:t> </a:t>
            </a:r>
            <a:endParaRPr lang="en-US" sz="1050" dirty="0"/>
          </a:p>
          <a:p>
            <a:pPr lvl="2" hangingPunct="0"/>
            <a:r>
              <a:rPr lang="en-US" dirty="0"/>
              <a:t>Reagents available, but no DX labels? </a:t>
            </a:r>
            <a:endParaRPr lang="en-US" sz="1050" dirty="0"/>
          </a:p>
        </p:txBody>
      </p:sp>
    </p:spTree>
    <p:extLst>
      <p:ext uri="{BB962C8B-B14F-4D97-AF65-F5344CB8AC3E}">
        <p14:creationId xmlns:p14="http://schemas.microsoft.com/office/powerpoint/2010/main" val="16962447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159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COLD-PCR Clinical application 1</a:t>
            </a:r>
            <a:endParaRPr lang="en-US"/>
          </a:p>
        </p:txBody>
      </p:sp>
      <p:sp>
        <p:nvSpPr>
          <p:cNvPr id="3" name="Text Box 4"/>
          <p:cNvSpPr txBox="1">
            <a:spLocks noChangeArrowheads="1"/>
          </p:cNvSpPr>
          <p:nvPr/>
        </p:nvSpPr>
        <p:spPr bwMode="auto">
          <a:xfrm>
            <a:off x="4800600" y="6477000"/>
            <a:ext cx="41259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Z. Zuo, et al, R. Luthra, Modern Pathology. 2009, 22, 1023</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74788"/>
            <a:ext cx="8229600" cy="424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00238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159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COLD-PCR: how it works</a:t>
            </a:r>
            <a:endParaRPr lang="en-US"/>
          </a:p>
        </p:txBody>
      </p:sp>
      <p:pic>
        <p:nvPicPr>
          <p:cNvPr id="3" name="Picture 6" descr="COLD-PCR"/>
          <p:cNvPicPr>
            <a:picLocks noChangeAspect="1" noChangeArrowheads="1"/>
          </p:cNvPicPr>
          <p:nvPr/>
        </p:nvPicPr>
        <p:blipFill>
          <a:blip r:embed="rId2" cstate="print">
            <a:extLst>
              <a:ext uri="{28A0092B-C50C-407E-A947-70E740481C1C}">
                <a14:useLocalDpi xmlns:a14="http://schemas.microsoft.com/office/drawing/2010/main" val="0"/>
              </a:ext>
            </a:extLst>
          </a:blip>
          <a:srcRect b="15044"/>
          <a:stretch>
            <a:fillRect/>
          </a:stretch>
        </p:blipFill>
        <p:spPr bwMode="auto">
          <a:xfrm>
            <a:off x="228600" y="1524000"/>
            <a:ext cx="8610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p:cNvSpPr>
            <a:spLocks noChangeArrowheads="1"/>
          </p:cNvSpPr>
          <p:nvPr/>
        </p:nvSpPr>
        <p:spPr bwMode="auto">
          <a:xfrm>
            <a:off x="5943600" y="6477000"/>
            <a:ext cx="3048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1200">
                <a:hlinkClick r:id="rId3"/>
              </a:rPr>
              <a:t>http://en.wikipedia.org/wiki/COLD-PCR</a:t>
            </a:r>
            <a:r>
              <a:rPr lang="en-US" sz="1200"/>
              <a:t> </a:t>
            </a:r>
          </a:p>
        </p:txBody>
      </p:sp>
    </p:spTree>
    <p:extLst>
      <p:ext uri="{BB962C8B-B14F-4D97-AF65-F5344CB8AC3E}">
        <p14:creationId xmlns:p14="http://schemas.microsoft.com/office/powerpoint/2010/main" val="29072091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159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COLD-PCR: various protocols</a:t>
            </a:r>
            <a:endParaRPr lang="en-US"/>
          </a:p>
        </p:txBody>
      </p:sp>
      <p:pic>
        <p:nvPicPr>
          <p:cNvPr id="3" name="Picture 5" descr="Fast_versus_Full_COLD-P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543800" cy="5384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5943600" y="6507163"/>
            <a:ext cx="3048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1200">
                <a:hlinkClick r:id="rId3"/>
              </a:rPr>
              <a:t>http://en.wikipedia.org/wiki/COLD-PCR</a:t>
            </a:r>
            <a:r>
              <a:rPr lang="en-US" sz="1200"/>
              <a:t> </a:t>
            </a:r>
          </a:p>
        </p:txBody>
      </p:sp>
    </p:spTree>
    <p:extLst>
      <p:ext uri="{BB962C8B-B14F-4D97-AF65-F5344CB8AC3E}">
        <p14:creationId xmlns:p14="http://schemas.microsoft.com/office/powerpoint/2010/main" val="36351958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9811" y="533400"/>
            <a:ext cx="6172200" cy="369332"/>
          </a:xfrm>
          <a:prstGeom prst="rect">
            <a:avLst/>
          </a:prstGeom>
        </p:spPr>
        <p:txBody>
          <a:bodyPr wrap="square">
            <a:spAutoFit/>
          </a:bodyPr>
          <a:lstStyle/>
          <a:p>
            <a:r>
              <a:rPr lang="en-US" b="1" dirty="0"/>
              <a:t>Competitive amplification example 2: </a:t>
            </a:r>
            <a:r>
              <a:rPr lang="en-US" b="1" dirty="0" smtClean="0"/>
              <a:t>mutation enrichment</a:t>
            </a:r>
            <a:endParaRPr lang="en-US" dirty="0"/>
          </a:p>
        </p:txBody>
      </p:sp>
      <p:sp>
        <p:nvSpPr>
          <p:cNvPr id="3" name="Rectangle 2"/>
          <p:cNvSpPr/>
          <p:nvPr/>
        </p:nvSpPr>
        <p:spPr>
          <a:xfrm>
            <a:off x="5679758" y="2285999"/>
            <a:ext cx="3429000" cy="3139321"/>
          </a:xfrm>
          <a:prstGeom prst="rect">
            <a:avLst/>
          </a:prstGeom>
        </p:spPr>
        <p:txBody>
          <a:bodyPr wrap="square">
            <a:spAutoFit/>
          </a:bodyPr>
          <a:lstStyle/>
          <a:p>
            <a:pPr marL="285750" indent="-285750">
              <a:buFont typeface="Arial" pitchFamily="34" charset="0"/>
              <a:buChar char="•"/>
            </a:pPr>
            <a:r>
              <a:rPr lang="en-US" b="1" dirty="0"/>
              <a:t>Mutation Enrichment</a:t>
            </a:r>
            <a:r>
              <a:rPr lang="en-US" dirty="0"/>
              <a:t>:</a:t>
            </a:r>
          </a:p>
          <a:p>
            <a:r>
              <a:rPr lang="en-US" dirty="0"/>
              <a:t>competition between mutant DNA</a:t>
            </a:r>
          </a:p>
          <a:p>
            <a:r>
              <a:rPr lang="en-US" dirty="0"/>
              <a:t>causing cancer and wild-type</a:t>
            </a:r>
          </a:p>
          <a:p>
            <a:r>
              <a:rPr lang="en-US" dirty="0"/>
              <a:t>DNA amplification.</a:t>
            </a:r>
          </a:p>
          <a:p>
            <a:pPr marL="285750" indent="-285750">
              <a:buFont typeface="Arial" pitchFamily="34" charset="0"/>
              <a:buChar char="•"/>
            </a:pPr>
            <a:r>
              <a:rPr lang="en-US" dirty="0"/>
              <a:t> </a:t>
            </a:r>
            <a:r>
              <a:rPr lang="en-US" b="1" dirty="0"/>
              <a:t>A competitive amplification</a:t>
            </a:r>
          </a:p>
          <a:p>
            <a:r>
              <a:rPr lang="en-US" b="1" dirty="0"/>
              <a:t>problem </a:t>
            </a:r>
            <a:r>
              <a:rPr lang="en-US" dirty="0"/>
              <a:t>in diagnostics that has</a:t>
            </a:r>
          </a:p>
          <a:p>
            <a:r>
              <a:rPr lang="en-US" dirty="0"/>
              <a:t>been addressed w/ only</a:t>
            </a:r>
          </a:p>
          <a:p>
            <a:r>
              <a:rPr lang="en-US" dirty="0"/>
              <a:t>equilibrium cycling strategies</a:t>
            </a:r>
          </a:p>
          <a:p>
            <a:pPr marL="285750" indent="-285750">
              <a:buFont typeface="Arial" pitchFamily="34" charset="0"/>
              <a:buChar char="•"/>
            </a:pPr>
            <a:r>
              <a:rPr lang="en-US" dirty="0"/>
              <a:t> State-of-the-art approach:</a:t>
            </a:r>
          </a:p>
          <a:p>
            <a:r>
              <a:rPr lang="en-US" b="1" dirty="0"/>
              <a:t>COLD PCR </a:t>
            </a:r>
            <a:r>
              <a:rPr lang="en-US" dirty="0"/>
              <a:t>(licensed by</a:t>
            </a:r>
          </a:p>
          <a:p>
            <a:r>
              <a:rPr lang="en-US" dirty="0" err="1"/>
              <a:t>Transgenomic</a:t>
            </a:r>
            <a:r>
              <a:rPr lang="en-US" dirty="0"/>
              <a:t> from HMS)</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5710238" cy="412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9391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159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Digital PCR: how it works</a:t>
            </a:r>
            <a:endParaRPr lang="en-US"/>
          </a:p>
        </p:txBody>
      </p:sp>
      <p:pic>
        <p:nvPicPr>
          <p:cNvPr id="3" name="Picture 4" descr="bioprobes-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8229600" cy="2379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1252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159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qPCR Vs. Digital PCR</a:t>
            </a:r>
            <a:endParaRPr lang="en-US"/>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l="12083" t="11852" r="41667" b="22963"/>
          <a:stretch>
            <a:fillRect/>
          </a:stretch>
        </p:blipFill>
        <p:spPr bwMode="auto">
          <a:xfrm>
            <a:off x="1219200" y="1219200"/>
            <a:ext cx="6781800" cy="537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7901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159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qPCR Vs. Digital PCR</a:t>
            </a:r>
            <a:endParaRPr lang="en-US"/>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83058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5"/>
          <p:cNvSpPr txBox="1">
            <a:spLocks noChangeArrowheads="1"/>
          </p:cNvSpPr>
          <p:nvPr/>
        </p:nvSpPr>
        <p:spPr bwMode="auto">
          <a:xfrm>
            <a:off x="4495800" y="6400800"/>
            <a:ext cx="441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t>C.M. Hindson, et al, M. Tewari, Nat. Methods 2013, 10, 1003</a:t>
            </a:r>
          </a:p>
        </p:txBody>
      </p:sp>
    </p:spTree>
    <p:extLst>
      <p:ext uri="{BB962C8B-B14F-4D97-AF65-F5344CB8AC3E}">
        <p14:creationId xmlns:p14="http://schemas.microsoft.com/office/powerpoint/2010/main" val="774004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159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qPCR Vs. Digital PCR</a:t>
            </a:r>
            <a:endParaRPr lang="en-US"/>
          </a:p>
        </p:txBody>
      </p:sp>
      <p:sp>
        <p:nvSpPr>
          <p:cNvPr id="3" name="Text Box 4"/>
          <p:cNvSpPr txBox="1">
            <a:spLocks noChangeArrowheads="1"/>
          </p:cNvSpPr>
          <p:nvPr/>
        </p:nvSpPr>
        <p:spPr bwMode="auto">
          <a:xfrm>
            <a:off x="4495800" y="6400800"/>
            <a:ext cx="441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t>C.M. Hindson, et al, M. Tewari, Nat. Methods 2013, 10, 1003</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01713"/>
            <a:ext cx="5638800" cy="524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6"/>
          <p:cNvSpPr>
            <a:spLocks noChangeArrowheads="1"/>
          </p:cNvSpPr>
          <p:nvPr/>
        </p:nvSpPr>
        <p:spPr bwMode="auto">
          <a:xfrm>
            <a:off x="1524000" y="4114800"/>
            <a:ext cx="2133600" cy="1905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407133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Digital PCR: Instrumentation</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83851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Rectangle 5"/>
          <p:cNvSpPr>
            <a:spLocks noChangeArrowheads="1"/>
          </p:cNvSpPr>
          <p:nvPr/>
        </p:nvSpPr>
        <p:spPr bwMode="auto">
          <a:xfrm>
            <a:off x="6248400" y="6583363"/>
            <a:ext cx="26717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en-US" sz="1200"/>
              <a:t>M. Baker, Nat. Methods 2012, 9, 541</a:t>
            </a:r>
          </a:p>
        </p:txBody>
      </p:sp>
    </p:spTree>
    <p:extLst>
      <p:ext uri="{BB962C8B-B14F-4D97-AF65-F5344CB8AC3E}">
        <p14:creationId xmlns:p14="http://schemas.microsoft.com/office/powerpoint/2010/main" val="42464333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Droplet-based digital PCR</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66800"/>
            <a:ext cx="6172200"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Text Box 5"/>
          <p:cNvSpPr txBox="1">
            <a:spLocks noChangeArrowheads="1"/>
          </p:cNvSpPr>
          <p:nvPr/>
        </p:nvSpPr>
        <p:spPr bwMode="auto">
          <a:xfrm>
            <a:off x="5241925" y="6434138"/>
            <a:ext cx="34401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D. Pekin, et al, V. Taly. Lab Chip 2011, 11, 2156</a:t>
            </a:r>
          </a:p>
        </p:txBody>
      </p:sp>
    </p:spTree>
    <p:extLst>
      <p:ext uri="{BB962C8B-B14F-4D97-AF65-F5344CB8AC3E}">
        <p14:creationId xmlns:p14="http://schemas.microsoft.com/office/powerpoint/2010/main" val="3326119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3077637" cy="369332"/>
          </a:xfrm>
          <a:prstGeom prst="rect">
            <a:avLst/>
          </a:prstGeom>
        </p:spPr>
        <p:txBody>
          <a:bodyPr wrap="none">
            <a:spAutoFit/>
          </a:bodyPr>
          <a:lstStyle/>
          <a:p>
            <a:r>
              <a:rPr lang="en-US" b="1" dirty="0" smtClean="0"/>
              <a:t>Follow On Patents (continued)</a:t>
            </a:r>
            <a:endParaRPr lang="en-US" dirty="0"/>
          </a:p>
        </p:txBody>
      </p:sp>
      <p:sp>
        <p:nvSpPr>
          <p:cNvPr id="3" name="Rectangle 2"/>
          <p:cNvSpPr/>
          <p:nvPr/>
        </p:nvSpPr>
        <p:spPr>
          <a:xfrm>
            <a:off x="2286000" y="889844"/>
            <a:ext cx="4572000" cy="5078313"/>
          </a:xfrm>
          <a:prstGeom prst="rect">
            <a:avLst/>
          </a:prstGeom>
        </p:spPr>
        <p:txBody>
          <a:bodyPr>
            <a:spAutoFit/>
          </a:bodyPr>
          <a:lstStyle/>
          <a:p>
            <a:pPr lvl="0" hangingPunct="0"/>
            <a:r>
              <a:rPr lang="en-US" dirty="0" err="1"/>
              <a:t>Taqman</a:t>
            </a:r>
            <a:r>
              <a:rPr lang="en-US" dirty="0"/>
              <a:t>- </a:t>
            </a:r>
          </a:p>
          <a:p>
            <a:r>
              <a:rPr lang="en-US" dirty="0"/>
              <a:t> </a:t>
            </a:r>
          </a:p>
          <a:p>
            <a:pPr hangingPunct="0"/>
            <a:r>
              <a:rPr lang="en-US" dirty="0"/>
              <a:t>– Reagents available with license/ but with a no DX label? </a:t>
            </a:r>
          </a:p>
          <a:p>
            <a:r>
              <a:rPr lang="en-US" dirty="0"/>
              <a:t> </a:t>
            </a:r>
          </a:p>
          <a:p>
            <a:pPr lvl="0" hangingPunct="0"/>
            <a:r>
              <a:rPr lang="en-US" dirty="0"/>
              <a:t>Reverse Transcription </a:t>
            </a:r>
          </a:p>
          <a:p>
            <a:r>
              <a:rPr lang="en-US" dirty="0"/>
              <a:t> </a:t>
            </a:r>
          </a:p>
          <a:p>
            <a:pPr lvl="0" hangingPunct="0"/>
            <a:r>
              <a:rPr lang="en-US" dirty="0"/>
              <a:t>Miniaturized PCR </a:t>
            </a:r>
          </a:p>
          <a:p>
            <a:r>
              <a:rPr lang="en-US" dirty="0"/>
              <a:t> </a:t>
            </a:r>
          </a:p>
          <a:p>
            <a:pPr hangingPunct="0"/>
            <a:r>
              <a:rPr lang="en-US" dirty="0"/>
              <a:t>– In EP only, miniaturized PCR claims issued broadly to Caliper </a:t>
            </a:r>
          </a:p>
          <a:p>
            <a:r>
              <a:rPr lang="en-US" dirty="0"/>
              <a:t> </a:t>
            </a:r>
          </a:p>
          <a:p>
            <a:pPr hangingPunct="0"/>
            <a:r>
              <a:rPr lang="en-US" dirty="0"/>
              <a:t>– In US, Caliper &amp; </a:t>
            </a:r>
            <a:r>
              <a:rPr lang="en-US" dirty="0" err="1"/>
              <a:t>Affymetrix</a:t>
            </a:r>
            <a:r>
              <a:rPr lang="en-US" dirty="0"/>
              <a:t> priority dispute recently resolved, but claims not issued </a:t>
            </a:r>
          </a:p>
          <a:p>
            <a:r>
              <a:rPr lang="en-US" dirty="0"/>
              <a:t> </a:t>
            </a:r>
          </a:p>
          <a:p>
            <a:r>
              <a:rPr lang="en-US" dirty="0"/>
              <a:t> </a:t>
            </a:r>
          </a:p>
          <a:p>
            <a:r>
              <a:rPr lang="en-US" dirty="0"/>
              <a:t> </a:t>
            </a:r>
          </a:p>
          <a:p>
            <a:pPr hangingPunct="0"/>
            <a:r>
              <a:rPr lang="en-US" dirty="0"/>
              <a:t>–    settlement terms not public </a:t>
            </a:r>
          </a:p>
        </p:txBody>
      </p:sp>
    </p:spTree>
    <p:extLst>
      <p:ext uri="{BB962C8B-B14F-4D97-AF65-F5344CB8AC3E}">
        <p14:creationId xmlns:p14="http://schemas.microsoft.com/office/powerpoint/2010/main" val="3519210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Droplet-based digital PCR</a:t>
            </a:r>
          </a:p>
        </p:txBody>
      </p:sp>
      <p:sp>
        <p:nvSpPr>
          <p:cNvPr id="14340" name="Text Box 4"/>
          <p:cNvSpPr txBox="1">
            <a:spLocks noChangeArrowheads="1"/>
          </p:cNvSpPr>
          <p:nvPr/>
        </p:nvSpPr>
        <p:spPr bwMode="auto">
          <a:xfrm>
            <a:off x="5241925" y="6434138"/>
            <a:ext cx="34401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D. Pekin, et al, V. Taly. Lab Chip 2011, 11, 2156</a:t>
            </a:r>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4038600" cy="320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590800"/>
            <a:ext cx="4495800"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3" name="Rectangle 7"/>
          <p:cNvSpPr>
            <a:spLocks noGrp="1" noChangeArrowheads="1"/>
          </p:cNvSpPr>
          <p:nvPr>
            <p:ph type="body" idx="1"/>
          </p:nvPr>
        </p:nvSpPr>
        <p:spPr>
          <a:noFill/>
          <a:ln/>
        </p:spPr>
        <p:txBody>
          <a:bodyPr/>
          <a:lstStyle/>
          <a:p>
            <a:r>
              <a:rPr lang="en-US" sz="2400"/>
              <a:t>Detection of KRAS mutation among 200,000 fold excessive wt background</a:t>
            </a:r>
          </a:p>
        </p:txBody>
      </p:sp>
    </p:spTree>
    <p:extLst>
      <p:ext uri="{BB962C8B-B14F-4D97-AF65-F5344CB8AC3E}">
        <p14:creationId xmlns:p14="http://schemas.microsoft.com/office/powerpoint/2010/main" val="12583540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8229600" cy="944562"/>
          </a:xfrm>
        </p:spPr>
        <p:txBody>
          <a:bodyPr>
            <a:normAutofit/>
          </a:bodyPr>
          <a:lstStyle/>
          <a:p>
            <a:r>
              <a:rPr lang="en-US" sz="4000" dirty="0"/>
              <a:t>Digital PCR: rare allele detection</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23938"/>
            <a:ext cx="6705600" cy="559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Text Box 4"/>
          <p:cNvSpPr txBox="1">
            <a:spLocks noChangeArrowheads="1"/>
          </p:cNvSpPr>
          <p:nvPr/>
        </p:nvSpPr>
        <p:spPr bwMode="auto">
          <a:xfrm>
            <a:off x="4648200" y="6507163"/>
            <a:ext cx="4371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B.J. Hindson, et al, B.W. Colston. Anal. Chem. 2011, 83, 8604</a:t>
            </a:r>
          </a:p>
        </p:txBody>
      </p:sp>
    </p:spTree>
    <p:extLst>
      <p:ext uri="{BB962C8B-B14F-4D97-AF65-F5344CB8AC3E}">
        <p14:creationId xmlns:p14="http://schemas.microsoft.com/office/powerpoint/2010/main" val="31672541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r>
              <a:rPr lang="en-US"/>
              <a:t>Digital PCR: rare allele detection (con’t)</a:t>
            </a:r>
          </a:p>
        </p:txBody>
      </p:sp>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66800"/>
            <a:ext cx="6858000" cy="559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Text Box 6"/>
          <p:cNvSpPr txBox="1">
            <a:spLocks noChangeArrowheads="1"/>
          </p:cNvSpPr>
          <p:nvPr/>
        </p:nvSpPr>
        <p:spPr bwMode="auto">
          <a:xfrm>
            <a:off x="4648200" y="6507163"/>
            <a:ext cx="4371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B.J. Hindson, et al, B.W. Colston. Anal. Chem. 2011, 83, 8604</a:t>
            </a:r>
          </a:p>
        </p:txBody>
      </p:sp>
    </p:spTree>
    <p:extLst>
      <p:ext uri="{BB962C8B-B14F-4D97-AF65-F5344CB8AC3E}">
        <p14:creationId xmlns:p14="http://schemas.microsoft.com/office/powerpoint/2010/main" val="18286273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Digital PCR: clinical application</a:t>
            </a:r>
          </a:p>
        </p:txBody>
      </p:sp>
      <p:sp>
        <p:nvSpPr>
          <p:cNvPr id="22531" name="Rectangle 3"/>
          <p:cNvSpPr>
            <a:spLocks noGrp="1" noChangeArrowheads="1"/>
          </p:cNvSpPr>
          <p:nvPr>
            <p:ph type="body" idx="1"/>
          </p:nvPr>
        </p:nvSpPr>
        <p:spPr/>
        <p:txBody>
          <a:bodyPr/>
          <a:lstStyle/>
          <a:p>
            <a:r>
              <a:rPr lang="en-US" sz="2000"/>
              <a:t>Non-invasive pre-natal diagnosis</a:t>
            </a:r>
          </a:p>
          <a:p>
            <a:r>
              <a:rPr lang="en-US" sz="2000"/>
              <a:t>Quantification of viral DNA</a:t>
            </a:r>
          </a:p>
          <a:p>
            <a:r>
              <a:rPr lang="en-US" sz="2000"/>
              <a:t>Detection of rare allele</a:t>
            </a:r>
          </a:p>
          <a:p>
            <a:r>
              <a:rPr lang="en-US" sz="2000"/>
              <a:t>Detection of mutants in free circulating DNA</a:t>
            </a:r>
          </a:p>
        </p:txBody>
      </p:sp>
    </p:spTree>
    <p:extLst>
      <p:ext uri="{BB962C8B-B14F-4D97-AF65-F5344CB8AC3E}">
        <p14:creationId xmlns:p14="http://schemas.microsoft.com/office/powerpoint/2010/main" val="30321129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Digital PCR: clinical application 1</a:t>
            </a:r>
          </a:p>
        </p:txBody>
      </p:sp>
      <p:sp>
        <p:nvSpPr>
          <p:cNvPr id="19460" name="Text Box 4"/>
          <p:cNvSpPr txBox="1">
            <a:spLocks noChangeArrowheads="1"/>
          </p:cNvSpPr>
          <p:nvPr/>
        </p:nvSpPr>
        <p:spPr bwMode="auto">
          <a:xfrm>
            <a:off x="4648200" y="6507163"/>
            <a:ext cx="43624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V. Taly, et al, P. Laurent-Puig. Clinical Chem. 2013, 59, ASAP</a:t>
            </a:r>
          </a:p>
        </p:txBody>
      </p:sp>
      <p:pic>
        <p:nvPicPr>
          <p:cNvPr id="19462" name="Picture 6"/>
          <p:cNvPicPr>
            <a:picLocks noChangeAspect="1" noChangeArrowheads="1"/>
          </p:cNvPicPr>
          <p:nvPr/>
        </p:nvPicPr>
        <p:blipFill>
          <a:blip r:embed="rId2">
            <a:extLst>
              <a:ext uri="{28A0092B-C50C-407E-A947-70E740481C1C}">
                <a14:useLocalDpi xmlns:a14="http://schemas.microsoft.com/office/drawing/2010/main" val="0"/>
              </a:ext>
            </a:extLst>
          </a:blip>
          <a:srcRect b="39900"/>
          <a:stretch>
            <a:fillRect/>
          </a:stretch>
        </p:blipFill>
        <p:spPr bwMode="auto">
          <a:xfrm>
            <a:off x="1371600" y="1066800"/>
            <a:ext cx="61785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1460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38400"/>
            <a:ext cx="3810000" cy="31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5562600"/>
            <a:ext cx="36496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9115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Digital PCR: clinical application 1</a:t>
            </a: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838200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Text Box 5"/>
          <p:cNvSpPr txBox="1">
            <a:spLocks noChangeArrowheads="1"/>
          </p:cNvSpPr>
          <p:nvPr/>
        </p:nvSpPr>
        <p:spPr bwMode="auto">
          <a:xfrm>
            <a:off x="4648200" y="6507163"/>
            <a:ext cx="43624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V. Taly, et al, P. Laurent-Puig. Clinical Chem. 2013, 59, ASAP</a:t>
            </a:r>
          </a:p>
        </p:txBody>
      </p:sp>
    </p:spTree>
    <p:extLst>
      <p:ext uri="{BB962C8B-B14F-4D97-AF65-F5344CB8AC3E}">
        <p14:creationId xmlns:p14="http://schemas.microsoft.com/office/powerpoint/2010/main" val="14289335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Digital PCR: clinical application 1</a:t>
            </a:r>
          </a:p>
        </p:txBody>
      </p:sp>
      <p:sp>
        <p:nvSpPr>
          <p:cNvPr id="31747" name="Text Box 3"/>
          <p:cNvSpPr txBox="1">
            <a:spLocks noChangeArrowheads="1"/>
          </p:cNvSpPr>
          <p:nvPr/>
        </p:nvSpPr>
        <p:spPr bwMode="auto">
          <a:xfrm>
            <a:off x="4648200" y="6507163"/>
            <a:ext cx="43624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V. Taly, et al, P. Laurent-Puig. Clinical Chem. 2013, 59, ASAP</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85344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16371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Digital PCR: clinical application 1</a:t>
            </a:r>
          </a:p>
        </p:txBody>
      </p:sp>
      <p:sp>
        <p:nvSpPr>
          <p:cNvPr id="20483" name="Text Box 3"/>
          <p:cNvSpPr txBox="1">
            <a:spLocks noChangeArrowheads="1"/>
          </p:cNvSpPr>
          <p:nvPr/>
        </p:nvSpPr>
        <p:spPr bwMode="auto">
          <a:xfrm>
            <a:off x="4648200" y="6507163"/>
            <a:ext cx="43624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V. Taly, et al, P. Laurent-Puig. Clinical Chem. 2013, 59, ASAP</a:t>
            </a:r>
          </a:p>
        </p:txBody>
      </p:sp>
      <p:pic>
        <p:nvPicPr>
          <p:cNvPr id="204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68680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25035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222397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
            <a:ext cx="7239000" cy="647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1" name="Text Box 7"/>
          <p:cNvSpPr txBox="1">
            <a:spLocks noChangeArrowheads="1"/>
          </p:cNvSpPr>
          <p:nvPr/>
        </p:nvSpPr>
        <p:spPr bwMode="auto">
          <a:xfrm>
            <a:off x="4953000" y="6477000"/>
            <a:ext cx="40465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B. Boisselier, et al, M. Sanson, Neurology 2012, 79, 1693</a:t>
            </a:r>
          </a:p>
        </p:txBody>
      </p:sp>
    </p:spTree>
    <p:extLst>
      <p:ext uri="{BB962C8B-B14F-4D97-AF65-F5344CB8AC3E}">
        <p14:creationId xmlns:p14="http://schemas.microsoft.com/office/powerpoint/2010/main" val="1082928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3842719" cy="369332"/>
          </a:xfrm>
          <a:prstGeom prst="rect">
            <a:avLst/>
          </a:prstGeom>
        </p:spPr>
        <p:txBody>
          <a:bodyPr wrap="none">
            <a:spAutoFit/>
          </a:bodyPr>
          <a:lstStyle/>
          <a:p>
            <a:r>
              <a:rPr lang="en-US" b="1" dirty="0"/>
              <a:t>AND THERE IS A THICKET OUT THERE!!</a:t>
            </a:r>
            <a:endParaRPr lang="en-US" dirty="0"/>
          </a:p>
        </p:txBody>
      </p:sp>
      <p:sp>
        <p:nvSpPr>
          <p:cNvPr id="3" name="Rectangle 2"/>
          <p:cNvSpPr/>
          <p:nvPr/>
        </p:nvSpPr>
        <p:spPr>
          <a:xfrm>
            <a:off x="533400" y="582692"/>
            <a:ext cx="8229600" cy="6186309"/>
          </a:xfrm>
          <a:prstGeom prst="rect">
            <a:avLst/>
          </a:prstGeom>
        </p:spPr>
        <p:txBody>
          <a:bodyPr wrap="square">
            <a:spAutoFit/>
          </a:bodyPr>
          <a:lstStyle/>
          <a:p>
            <a:pPr lvl="0" hangingPunct="0"/>
            <a:r>
              <a:rPr lang="en-US" dirty="0"/>
              <a:t>Owned by ABI (</a:t>
            </a:r>
            <a:r>
              <a:rPr lang="en-US" dirty="0" err="1"/>
              <a:t>Applera</a:t>
            </a:r>
            <a:r>
              <a:rPr lang="en-US" dirty="0"/>
              <a:t>) </a:t>
            </a:r>
            <a:endParaRPr lang="en-US" dirty="0" smtClean="0"/>
          </a:p>
          <a:p>
            <a:pPr lvl="0" hangingPunct="0"/>
            <a:r>
              <a:rPr lang="en-US" dirty="0" smtClean="0"/>
              <a:t>US </a:t>
            </a:r>
            <a:r>
              <a:rPr lang="en-US" dirty="0"/>
              <a:t>patents expire in December 2012 </a:t>
            </a:r>
          </a:p>
          <a:p>
            <a:pPr hangingPunct="0"/>
            <a:r>
              <a:rPr lang="en-US" dirty="0"/>
              <a:t>– Require a specific formula for calculating sample temperature and programming the computer to control the temperature. There are two US pending applications; one recites the formula and the other claims a particular sample tube design. </a:t>
            </a:r>
          </a:p>
          <a:p>
            <a:r>
              <a:rPr lang="en-US" dirty="0"/>
              <a:t> </a:t>
            </a:r>
          </a:p>
          <a:p>
            <a:pPr lvl="0" hangingPunct="0"/>
            <a:r>
              <a:rPr lang="en-US" dirty="0"/>
              <a:t>EP 1157744 expires in November 2011 </a:t>
            </a:r>
          </a:p>
          <a:p>
            <a:r>
              <a:rPr lang="en-US" dirty="0"/>
              <a:t> </a:t>
            </a:r>
          </a:p>
          <a:p>
            <a:pPr hangingPunct="0"/>
            <a:r>
              <a:rPr lang="en-US" dirty="0"/>
              <a:t>Claim 1. </a:t>
            </a:r>
            <a:r>
              <a:rPr lang="en-US" dirty="0" err="1"/>
              <a:t>Thermocyler</a:t>
            </a:r>
            <a:r>
              <a:rPr lang="en-US" dirty="0"/>
              <a:t> apparatus suitable for automated performance of the polymerase chain reaction </a:t>
            </a:r>
            <a:r>
              <a:rPr lang="en-US" dirty="0" smtClean="0"/>
              <a:t>comprising:</a:t>
            </a:r>
          </a:p>
          <a:p>
            <a:pPr marL="342900" indent="-342900" hangingPunct="0">
              <a:buFont typeface="+mj-lt"/>
              <a:buAutoNum type="alphaLcParenR"/>
            </a:pPr>
            <a:r>
              <a:rPr lang="en-US" dirty="0" smtClean="0"/>
              <a:t>a </a:t>
            </a:r>
            <a:r>
              <a:rPr lang="en-US" dirty="0"/>
              <a:t>metal sample block (12) having a major top surface and a major bottom surface, </a:t>
            </a:r>
          </a:p>
          <a:p>
            <a:pPr marL="342900" indent="-342900" hangingPunct="0">
              <a:buFont typeface="+mj-lt"/>
              <a:buAutoNum type="alphaLcParenR"/>
            </a:pPr>
            <a:r>
              <a:rPr lang="en-US" dirty="0" smtClean="0"/>
              <a:t>an </a:t>
            </a:r>
            <a:r>
              <a:rPr lang="en-US" dirty="0"/>
              <a:t>array of spaced-apart sample wells formed in said major top surface, </a:t>
            </a:r>
            <a:endParaRPr lang="en-US" dirty="0" smtClean="0"/>
          </a:p>
          <a:p>
            <a:pPr marL="342900" indent="-342900" hangingPunct="0">
              <a:buFont typeface="+mj-lt"/>
              <a:buAutoNum type="alphaLcParenR"/>
            </a:pPr>
            <a:r>
              <a:rPr lang="en-US" dirty="0" smtClean="0"/>
              <a:t>means </a:t>
            </a:r>
            <a:r>
              <a:rPr lang="en-US" dirty="0"/>
              <a:t>(49) for applying bias cooling constantly to said sample block at a rate sufficient to cause said block, </a:t>
            </a:r>
            <a:r>
              <a:rPr lang="en-US" b="1" dirty="0"/>
              <a:t>if at a temperature within the range of 35-100</a:t>
            </a:r>
            <a:r>
              <a:rPr lang="en-US" altLang="zh-CN" dirty="0"/>
              <a:t>°</a:t>
            </a:r>
            <a:r>
              <a:rPr lang="en-US" b="1" dirty="0"/>
              <a:t>C</a:t>
            </a:r>
            <a:r>
              <a:rPr lang="en-US" dirty="0"/>
              <a:t>, to cool uniformly at a </a:t>
            </a:r>
            <a:r>
              <a:rPr lang="en-US" b="1" dirty="0"/>
              <a:t>rate of at least about 0.1 </a:t>
            </a:r>
            <a:r>
              <a:rPr lang="en-US" altLang="zh-CN" dirty="0"/>
              <a:t>°</a:t>
            </a:r>
            <a:r>
              <a:rPr lang="en-US" b="1" dirty="0"/>
              <a:t>C/sec unless external heat is supplied, a</a:t>
            </a:r>
            <a:r>
              <a:rPr lang="en-US" dirty="0"/>
              <a:t>nd</a:t>
            </a:r>
            <a:r>
              <a:rPr lang="en-US" b="1" dirty="0"/>
              <a:t> </a:t>
            </a:r>
            <a:endParaRPr lang="en-US" b="1" dirty="0" smtClean="0"/>
          </a:p>
          <a:p>
            <a:pPr marL="342900" indent="-342900" hangingPunct="0">
              <a:buFont typeface="+mj-lt"/>
              <a:buAutoNum type="alphaLcParenR"/>
            </a:pPr>
            <a:r>
              <a:rPr lang="en-US" dirty="0" smtClean="0"/>
              <a:t>computer-controllable </a:t>
            </a:r>
            <a:r>
              <a:rPr lang="en-US" dirty="0"/>
              <a:t>heating means (156) responsive to said computer system capable of uniformly raising the temperature of said block at a rate greater than the bias cooling rate, said </a:t>
            </a:r>
            <a:r>
              <a:rPr lang="en-US" dirty="0" err="1"/>
              <a:t>thermocycler</a:t>
            </a:r>
            <a:r>
              <a:rPr lang="en-US" dirty="0"/>
              <a:t> apparatus being capable, under the control of a computer (20), of </a:t>
            </a:r>
            <a:r>
              <a:rPr lang="en-US" dirty="0" smtClean="0"/>
              <a:t>maintaining </a:t>
            </a:r>
            <a:r>
              <a:rPr lang="en-US" dirty="0"/>
              <a:t>the array of sample wells at </a:t>
            </a:r>
            <a:r>
              <a:rPr lang="en-US" b="1" dirty="0"/>
              <a:t>a constant in the range of 35-100</a:t>
            </a:r>
            <a:r>
              <a:rPr lang="en-US" altLang="zh-CN" dirty="0"/>
              <a:t>°</a:t>
            </a:r>
            <a:r>
              <a:rPr lang="en-US" b="1" dirty="0"/>
              <a:t>C within a</a:t>
            </a:r>
            <a:r>
              <a:rPr lang="en-US" dirty="0"/>
              <a:t> </a:t>
            </a:r>
            <a:r>
              <a:rPr lang="en-US" b="1" dirty="0"/>
              <a:t>tolerance band of plus or minus about 0.5 </a:t>
            </a:r>
            <a:r>
              <a:rPr lang="en-US" altLang="zh-CN" dirty="0"/>
              <a:t>°</a:t>
            </a:r>
            <a:r>
              <a:rPr lang="en-US" b="1" dirty="0"/>
              <a:t>C</a:t>
            </a:r>
            <a:r>
              <a:rPr lang="en-US" dirty="0"/>
              <a:t>.</a:t>
            </a:r>
          </a:p>
        </p:txBody>
      </p:sp>
    </p:spTree>
    <p:extLst>
      <p:ext uri="{BB962C8B-B14F-4D97-AF65-F5344CB8AC3E}">
        <p14:creationId xmlns:p14="http://schemas.microsoft.com/office/powerpoint/2010/main" val="339069668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4953000" y="6477000"/>
            <a:ext cx="40465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B. Boisselier, et al, M. Sanson, Neurology 2012, 79, 1693</a:t>
            </a:r>
          </a:p>
        </p:txBody>
      </p:sp>
      <p:sp>
        <p:nvSpPr>
          <p:cNvPr id="27652" name="Rectangle 4"/>
          <p:cNvSpPr>
            <a:spLocks noGrp="1" noChangeArrowheads="1"/>
          </p:cNvSpPr>
          <p:nvPr>
            <p:ph type="title"/>
          </p:nvPr>
        </p:nvSpPr>
        <p:spPr>
          <a:noFill/>
          <a:ln/>
        </p:spPr>
        <p:txBody>
          <a:bodyPr/>
          <a:lstStyle/>
          <a:p>
            <a:r>
              <a:rPr lang="en-US"/>
              <a:t>COLD-PCR and digital PCR</a:t>
            </a:r>
          </a:p>
        </p:txBody>
      </p:sp>
      <p:pic>
        <p:nvPicPr>
          <p:cNvPr id="276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7848600" cy="498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00247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953000" y="6477000"/>
            <a:ext cx="40465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B. Boisselier, et al, M. Sanson, Neurology 2012, 79, 1693</a:t>
            </a:r>
          </a:p>
        </p:txBody>
      </p:sp>
      <p:sp>
        <p:nvSpPr>
          <p:cNvPr id="29699" name="Rectangle 3"/>
          <p:cNvSpPr>
            <a:spLocks noGrp="1" noChangeArrowheads="1"/>
          </p:cNvSpPr>
          <p:nvPr>
            <p:ph type="title"/>
          </p:nvPr>
        </p:nvSpPr>
        <p:spPr>
          <a:noFill/>
          <a:ln/>
        </p:spPr>
        <p:txBody>
          <a:bodyPr/>
          <a:lstStyle/>
          <a:p>
            <a:r>
              <a:rPr lang="en-US"/>
              <a:t>COLD-PCR and digital PCR</a:t>
            </a:r>
          </a:p>
        </p:txBody>
      </p:sp>
      <p:pic>
        <p:nvPicPr>
          <p:cNvPr id="297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66800"/>
            <a:ext cx="6705600" cy="524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1559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357302"/>
            <a:ext cx="8534400" cy="2031325"/>
          </a:xfrm>
          <a:prstGeom prst="rect">
            <a:avLst/>
          </a:prstGeom>
          <a:noFill/>
        </p:spPr>
        <p:txBody>
          <a:bodyPr wrap="square" rtlCol="0">
            <a:spAutoFit/>
          </a:bodyPr>
          <a:lstStyle/>
          <a:p>
            <a:r>
              <a:rPr lang="en-US" dirty="0" smtClean="0"/>
              <a:t>Section 5: Software Development</a:t>
            </a:r>
          </a:p>
          <a:p>
            <a:endParaRPr lang="en-US" dirty="0"/>
          </a:p>
          <a:p>
            <a:pPr marL="342900" indent="-342900">
              <a:buFont typeface="+mj-lt"/>
              <a:buAutoNum type="alphaLcParenR"/>
            </a:pPr>
            <a:r>
              <a:rPr lang="en-US" dirty="0" smtClean="0"/>
              <a:t>Cloud-based server to which any PCR machine client can connect and obtain Optimal PCR protocols</a:t>
            </a:r>
          </a:p>
          <a:p>
            <a:pPr marL="342900" indent="-342900">
              <a:buFont typeface="+mj-lt"/>
              <a:buAutoNum type="alphaLcParenR"/>
            </a:pPr>
            <a:r>
              <a:rPr lang="en-US" dirty="0" smtClean="0"/>
              <a:t>Optimal PCR calculations run on the cloud</a:t>
            </a:r>
          </a:p>
          <a:p>
            <a:pPr marL="342900" indent="-342900">
              <a:buFont typeface="+mj-lt"/>
              <a:buAutoNum type="alphaLcParenR"/>
            </a:pPr>
            <a:r>
              <a:rPr lang="en-US" dirty="0" smtClean="0"/>
              <a:t>Client PCR machines download the sequence-specific optimal protocols</a:t>
            </a:r>
          </a:p>
          <a:p>
            <a:pPr marL="342900" indent="-342900">
              <a:buFont typeface="+mj-lt"/>
              <a:buAutoNum type="alphaLcParenR"/>
            </a:pPr>
            <a:r>
              <a:rPr lang="en-US" dirty="0" smtClean="0"/>
              <a:t>Other PMC-AT Cloud Computing Products have developed an international user base</a:t>
            </a:r>
            <a:endParaRPr lang="en-US" dirty="0"/>
          </a:p>
        </p:txBody>
      </p:sp>
    </p:spTree>
    <p:extLst>
      <p:ext uri="{BB962C8B-B14F-4D97-AF65-F5344CB8AC3E}">
        <p14:creationId xmlns:p14="http://schemas.microsoft.com/office/powerpoint/2010/main" val="2202328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43000"/>
            <a:ext cx="32004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cstate="print"/>
          <a:srcRect/>
          <a:stretch>
            <a:fillRect/>
          </a:stretch>
        </p:blipFill>
        <p:spPr bwMode="auto">
          <a:xfrm>
            <a:off x="6362700" y="1143000"/>
            <a:ext cx="2705100" cy="2127974"/>
          </a:xfrm>
          <a:prstGeom prst="rect">
            <a:avLst/>
          </a:prstGeom>
          <a:noFill/>
          <a:ln w="9525">
            <a:noFill/>
            <a:miter lim="800000"/>
            <a:headEnd/>
            <a:tailEnd/>
          </a:ln>
        </p:spPr>
      </p:pic>
      <p:sp>
        <p:nvSpPr>
          <p:cNvPr id="7" name="TextBox 6"/>
          <p:cNvSpPr txBox="1"/>
          <p:nvPr/>
        </p:nvSpPr>
        <p:spPr>
          <a:xfrm>
            <a:off x="152400" y="207258"/>
            <a:ext cx="7620000" cy="630942"/>
          </a:xfrm>
          <a:prstGeom prst="rect">
            <a:avLst/>
          </a:prstGeom>
          <a:noFill/>
        </p:spPr>
        <p:txBody>
          <a:bodyPr wrap="square">
            <a:spAutoFit/>
          </a:bodyPr>
          <a:lstStyle/>
          <a:p>
            <a:pPr fontAlgn="auto">
              <a:spcBef>
                <a:spcPts val="0"/>
              </a:spcBef>
              <a:spcAft>
                <a:spcPts val="0"/>
              </a:spcAft>
              <a:defRPr/>
            </a:pPr>
            <a:r>
              <a:rPr lang="en-US" sz="3500" b="1" dirty="0" smtClean="0">
                <a:solidFill>
                  <a:srgbClr val="0000CC"/>
                </a:solidFill>
                <a:effectLst>
                  <a:outerShdw blurRad="38100" dist="38100" dir="2700000" algn="tl">
                    <a:srgbClr val="000000">
                      <a:alpha val="43137"/>
                    </a:srgbClr>
                  </a:outerShdw>
                </a:effectLst>
                <a:latin typeface="+mj-lt"/>
              </a:rPr>
              <a:t>Software Development</a:t>
            </a:r>
            <a:endParaRPr lang="en-US" sz="3500" b="1" dirty="0">
              <a:solidFill>
                <a:srgbClr val="0000CC"/>
              </a:solidFill>
              <a:effectLst>
                <a:outerShdw blurRad="38100" dist="38100" dir="2700000" algn="tl">
                  <a:srgbClr val="000000">
                    <a:alpha val="43137"/>
                  </a:srgbClr>
                </a:outerShdw>
              </a:effectLst>
              <a:latin typeface="+mj-lt"/>
            </a:endParaRPr>
          </a:p>
        </p:txBody>
      </p:sp>
      <p:sp>
        <p:nvSpPr>
          <p:cNvPr id="8" name="Rectangle 7"/>
          <p:cNvSpPr/>
          <p:nvPr/>
        </p:nvSpPr>
        <p:spPr>
          <a:xfrm>
            <a:off x="609600" y="4343400"/>
            <a:ext cx="22860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00B050"/>
                </a:solidFill>
              </a:rPr>
              <a:t>Sequence and Temperature Dependent Kinetic Model</a:t>
            </a:r>
            <a:endParaRPr lang="en-US" sz="2500" b="1" dirty="0">
              <a:solidFill>
                <a:srgbClr val="00B050"/>
              </a:solidFill>
            </a:endParaRPr>
          </a:p>
        </p:txBody>
      </p:sp>
      <p:sp>
        <p:nvSpPr>
          <p:cNvPr id="9" name="Rectangle 8"/>
          <p:cNvSpPr/>
          <p:nvPr/>
        </p:nvSpPr>
        <p:spPr>
          <a:xfrm>
            <a:off x="3657600" y="4419600"/>
            <a:ext cx="2209800" cy="144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00B050"/>
                </a:solidFill>
              </a:rPr>
              <a:t>Dynamic Optimization</a:t>
            </a:r>
            <a:endParaRPr lang="en-US" sz="2500" b="1" dirty="0">
              <a:solidFill>
                <a:srgbClr val="00B050"/>
              </a:solidFill>
            </a:endParaRPr>
          </a:p>
        </p:txBody>
      </p:sp>
      <p:sp>
        <p:nvSpPr>
          <p:cNvPr id="10" name="Rectangle 9"/>
          <p:cNvSpPr/>
          <p:nvPr/>
        </p:nvSpPr>
        <p:spPr>
          <a:xfrm>
            <a:off x="6629400" y="4419600"/>
            <a:ext cx="2209800" cy="144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00B050"/>
                </a:solidFill>
              </a:rPr>
              <a:t>Optimal Reaction Conditions</a:t>
            </a:r>
            <a:endParaRPr lang="en-US" sz="2500" b="1" dirty="0">
              <a:solidFill>
                <a:srgbClr val="00B050"/>
              </a:solidFill>
            </a:endParaRPr>
          </a:p>
        </p:txBody>
      </p:sp>
      <p:cxnSp>
        <p:nvCxnSpPr>
          <p:cNvPr id="11" name="Straight Arrow Connector 10"/>
          <p:cNvCxnSpPr>
            <a:stCxn id="5" idx="2"/>
            <a:endCxn id="8" idx="0"/>
          </p:cNvCxnSpPr>
          <p:nvPr/>
        </p:nvCxnSpPr>
        <p:spPr>
          <a:xfrm>
            <a:off x="1752600" y="3505200"/>
            <a:ext cx="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95600" y="5257800"/>
            <a:ext cx="762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9" idx="3"/>
            <a:endCxn id="10" idx="1"/>
          </p:cNvCxnSpPr>
          <p:nvPr/>
        </p:nvCxnSpPr>
        <p:spPr>
          <a:xfrm>
            <a:off x="5867400" y="5143500"/>
            <a:ext cx="762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0"/>
            <a:endCxn id="6" idx="2"/>
          </p:cNvCxnSpPr>
          <p:nvPr/>
        </p:nvCxnSpPr>
        <p:spPr>
          <a:xfrm flipH="1" flipV="1">
            <a:off x="7715250" y="3270974"/>
            <a:ext cx="19050" cy="114862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48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6631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229600" cy="685800"/>
          </a:xfrm>
          <a:prstGeom prst="rect">
            <a:avLst/>
          </a:prstGeom>
        </p:spPr>
        <p:txBody>
          <a:bodyP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Under-three minute PCR: Probing the limits of fast amplification</a:t>
            </a:r>
            <a:endParaRPr lang="en-US" dirty="0"/>
          </a:p>
        </p:txBody>
      </p:sp>
      <p:sp>
        <p:nvSpPr>
          <p:cNvPr id="3" name="Content Placeholder 2"/>
          <p:cNvSpPr txBox="1">
            <a:spLocks/>
          </p:cNvSpPr>
          <p:nvPr/>
        </p:nvSpPr>
        <p:spPr>
          <a:xfrm>
            <a:off x="457200" y="1219200"/>
            <a:ext cx="8229600" cy="2209799"/>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N. R. Beer et al from Lawrence Livermore National Laboratory developed new technology using </a:t>
            </a:r>
            <a:r>
              <a:rPr lang="en-US" b="1" smtClean="0">
                <a:solidFill>
                  <a:srgbClr val="FF0000"/>
                </a:solidFill>
              </a:rPr>
              <a:t>convective heat transfer of a thermal fluid </a:t>
            </a:r>
            <a:r>
              <a:rPr lang="en-US" smtClean="0"/>
              <a:t>through porous media combined with an integrated electrical heater to achieve 30 cycles of PCR in less than three minutes.</a:t>
            </a:r>
          </a:p>
          <a:p>
            <a:r>
              <a:rPr lang="en-US" smtClean="0"/>
              <a:t>They Announces Licensing Opportunity for Fast PCR Technology in May 2013</a:t>
            </a:r>
          </a:p>
          <a:p>
            <a:r>
              <a:rPr lang="en-US" smtClean="0"/>
              <a:t>The two combinations of template and enzyme shown in bold (Eh DNA with both KAPA2G and SpeedSTAR</a:t>
            </a:r>
            <a:r>
              <a:rPr lang="en-US" baseline="30000" smtClean="0"/>
              <a:t>TM</a:t>
            </a:r>
            <a:r>
              <a:rPr lang="en-US" smtClean="0"/>
              <a:t>) have shown amplification below 2 1/2 minutes.</a:t>
            </a:r>
          </a:p>
          <a:p>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505200"/>
            <a:ext cx="4027714"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8943" y="3352800"/>
            <a:ext cx="4114328" cy="3306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043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229600" cy="685800"/>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FF0000"/>
                </a:solidFill>
              </a:rPr>
              <a:t>Continuous-flow thermal gradient </a:t>
            </a:r>
            <a:r>
              <a:rPr lang="en-US" smtClean="0"/>
              <a:t>PCR</a:t>
            </a:r>
            <a:endParaRPr lang="en-US" dirty="0"/>
          </a:p>
        </p:txBody>
      </p:sp>
      <p:sp>
        <p:nvSpPr>
          <p:cNvPr id="3" name="Content Placeholder 2"/>
          <p:cNvSpPr txBox="1">
            <a:spLocks/>
          </p:cNvSpPr>
          <p:nvPr/>
        </p:nvSpPr>
        <p:spPr>
          <a:xfrm>
            <a:off x="304800" y="914400"/>
            <a:ext cx="8534400" cy="2514600"/>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Thermal Gradient is a developer of devices and systems for rapid, easy-to-use molecular diagnostic systems.  The company’s proprietary fast thermal cycling and nucleic acid extraction and purification technologies enable extremely fast and easy to use systems ranging from point-of-care to high volume high throughput random access reference systems.  These same advantages open up significant licensing and cartridge supply opportunities in bio-defense and other molecular biological applications.</a:t>
            </a:r>
          </a:p>
          <a:p>
            <a:endParaRPr lang="en-US" smtClean="0"/>
          </a:p>
          <a:p>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3001178"/>
            <a:ext cx="2820864" cy="266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333676" y="3270985"/>
            <a:ext cx="5457524" cy="11486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err="1" smtClean="0"/>
              <a:t>Axela</a:t>
            </a:r>
            <a:r>
              <a:rPr lang="en-US" sz="2000" dirty="0" smtClean="0"/>
              <a:t> and Thermal Gradient to Integrate Ultra Fast PCR technology with </a:t>
            </a:r>
            <a:r>
              <a:rPr lang="en-US" sz="2000" b="1" dirty="0" smtClean="0">
                <a:solidFill>
                  <a:srgbClr val="FF0000"/>
                </a:solidFill>
              </a:rPr>
              <a:t>Flow-Thru Chips</a:t>
            </a:r>
            <a:r>
              <a:rPr lang="en-US" sz="2000" dirty="0" smtClean="0"/>
              <a:t>® for Simplified and Rapid Molecular Diagnostics</a:t>
            </a:r>
            <a:endParaRPr lang="en-US"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4648200"/>
            <a:ext cx="45720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853790"/>
            <a:ext cx="14668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232864" y="6113233"/>
            <a:ext cx="2851935" cy="369332"/>
          </a:xfrm>
          <a:prstGeom prst="rect">
            <a:avLst/>
          </a:prstGeom>
        </p:spPr>
        <p:txBody>
          <a:bodyPr wrap="none">
            <a:spAutoFit/>
          </a:bodyPr>
          <a:lstStyle/>
          <a:p>
            <a:r>
              <a:rPr lang="en-US" dirty="0" err="1"/>
              <a:t>Axela</a:t>
            </a:r>
            <a:r>
              <a:rPr lang="en-US" dirty="0"/>
              <a:t> and Thermal Gradient </a:t>
            </a:r>
          </a:p>
        </p:txBody>
      </p:sp>
    </p:spTree>
    <p:extLst>
      <p:ext uri="{BB962C8B-B14F-4D97-AF65-F5344CB8AC3E}">
        <p14:creationId xmlns:p14="http://schemas.microsoft.com/office/powerpoint/2010/main" val="5954181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2296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Portable Fast PCR</a:t>
            </a:r>
            <a:endParaRPr lang="en-US" dirty="0"/>
          </a:p>
        </p:txBody>
      </p:sp>
      <p:sp>
        <p:nvSpPr>
          <p:cNvPr id="3" name="Content Placeholder 2"/>
          <p:cNvSpPr txBox="1">
            <a:spLocks/>
          </p:cNvSpPr>
          <p:nvPr/>
        </p:nvSpPr>
        <p:spPr>
          <a:xfrm>
            <a:off x="304800" y="990600"/>
            <a:ext cx="8534400" cy="5410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Smaller, faster in-field PCR is another area of fast growing market.</a:t>
            </a:r>
          </a:p>
          <a:p>
            <a:r>
              <a:rPr lang="en-US" smtClean="0"/>
              <a:t>The following are some of the products available now.</a:t>
            </a:r>
            <a:endParaRPr lang="en-US" dirty="0"/>
          </a:p>
        </p:txBody>
      </p:sp>
    </p:spTree>
    <p:extLst>
      <p:ext uri="{BB962C8B-B14F-4D97-AF65-F5344CB8AC3E}">
        <p14:creationId xmlns:p14="http://schemas.microsoft.com/office/powerpoint/2010/main" val="10088315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7921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Microfluidic Device</a:t>
            </a:r>
            <a:r>
              <a:rPr lang="fr-FR" smtClean="0"/>
              <a:t> for PCR</a:t>
            </a:r>
            <a:endParaRPr lang="en-US" sz="3200" dirty="0"/>
          </a:p>
        </p:txBody>
      </p:sp>
      <p:sp>
        <p:nvSpPr>
          <p:cNvPr id="3" name="Content Placeholder 2"/>
          <p:cNvSpPr txBox="1">
            <a:spLocks/>
          </p:cNvSpPr>
          <p:nvPr/>
        </p:nvSpPr>
        <p:spPr>
          <a:xfrm>
            <a:off x="457200" y="1447800"/>
            <a:ext cx="8534400" cy="40386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smtClean="0"/>
              <a:t>The PCR microfluidics, in particular microchip-based PCR microfluidics, have been developed and nowadays have become an important domain of application of miniaturization technology. </a:t>
            </a:r>
          </a:p>
          <a:p>
            <a:r>
              <a:rPr lang="en-US" sz="2400" smtClean="0"/>
              <a:t>Advanced microfluidic/microPCR systems can achieve far higher ramp rates and much shorter per cycle times but only when used with nanolitre reaction volumes and technologically advanced reaction vessels which may restrict their application.</a:t>
            </a:r>
          </a:p>
          <a:p>
            <a:r>
              <a:rPr lang="en-US" sz="2400" smtClean="0"/>
              <a:t>Chamber stationary PCR microfluidics</a:t>
            </a:r>
          </a:p>
          <a:p>
            <a:r>
              <a:rPr lang="en-US" sz="2400" smtClean="0"/>
              <a:t>Flow-thought PCR microfluidics</a:t>
            </a:r>
          </a:p>
          <a:p>
            <a:r>
              <a:rPr lang="en-US" sz="2400" smtClean="0"/>
              <a:t>Thermal convection-driven PCR microfluidics</a:t>
            </a:r>
            <a:endParaRPr lang="en-US" sz="2400" dirty="0"/>
          </a:p>
        </p:txBody>
      </p:sp>
    </p:spTree>
    <p:extLst>
      <p:ext uri="{BB962C8B-B14F-4D97-AF65-F5344CB8AC3E}">
        <p14:creationId xmlns:p14="http://schemas.microsoft.com/office/powerpoint/2010/main" val="35210918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2296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Fluidigm</a:t>
            </a:r>
            <a:endParaRPr lang="en-US" dirty="0"/>
          </a:p>
        </p:txBody>
      </p:sp>
      <p:sp>
        <p:nvSpPr>
          <p:cNvPr id="3" name="Content Placeholder 2"/>
          <p:cNvSpPr txBox="1">
            <a:spLocks/>
          </p:cNvSpPr>
          <p:nvPr/>
        </p:nvSpPr>
        <p:spPr>
          <a:xfrm>
            <a:off x="247650" y="914400"/>
            <a:ext cx="8534400" cy="4648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Quantitative real-time digital PCR— </a:t>
            </a:r>
            <a:r>
              <a:rPr lang="en-US" sz="2800" dirty="0" err="1" smtClean="0"/>
              <a:t>qdPCR</a:t>
            </a:r>
            <a:r>
              <a:rPr lang="en-US" sz="2800" dirty="0" smtClean="0"/>
              <a:t> 37K ™ IFC</a:t>
            </a:r>
            <a:endParaRPr lang="en-US" sz="2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3937488"/>
            <a:ext cx="3706528" cy="2634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56134" y="1524000"/>
            <a:ext cx="7644866" cy="2585323"/>
          </a:xfrm>
          <a:prstGeom prst="rect">
            <a:avLst/>
          </a:prstGeom>
        </p:spPr>
        <p:txBody>
          <a:bodyPr wrap="square">
            <a:spAutoFit/>
          </a:bodyPr>
          <a:lstStyle/>
          <a:p>
            <a:r>
              <a:rPr lang="en-US" dirty="0"/>
              <a:t>Detection </a:t>
            </a:r>
            <a:r>
              <a:rPr lang="en-US" dirty="0" smtClean="0"/>
              <a:t>Modes: 		Real-time </a:t>
            </a:r>
            <a:r>
              <a:rPr lang="en-US" dirty="0"/>
              <a:t>and </a:t>
            </a:r>
            <a:r>
              <a:rPr lang="en-US" dirty="0" smtClean="0"/>
              <a:t>end-point</a:t>
            </a:r>
            <a:endParaRPr lang="en-US" dirty="0"/>
          </a:p>
          <a:p>
            <a:r>
              <a:rPr lang="en-US" dirty="0" smtClean="0"/>
              <a:t>Sensitivity: 		Single </a:t>
            </a:r>
            <a:r>
              <a:rPr lang="en-US" dirty="0"/>
              <a:t>copy</a:t>
            </a:r>
          </a:p>
          <a:p>
            <a:r>
              <a:rPr lang="en-US" dirty="0"/>
              <a:t>Input Volume per </a:t>
            </a:r>
            <a:r>
              <a:rPr lang="en-US" dirty="0" smtClean="0"/>
              <a:t>Well: 	4 </a:t>
            </a:r>
            <a:r>
              <a:rPr lang="el-GR" dirty="0"/>
              <a:t>μ</a:t>
            </a:r>
            <a:r>
              <a:rPr lang="en-US" dirty="0"/>
              <a:t>L</a:t>
            </a:r>
          </a:p>
          <a:p>
            <a:r>
              <a:rPr lang="en-US" dirty="0"/>
              <a:t>Sample </a:t>
            </a:r>
            <a:r>
              <a:rPr lang="en-US" dirty="0" smtClean="0"/>
              <a:t>Inlets: 		48</a:t>
            </a:r>
            <a:endParaRPr lang="en-US" dirty="0"/>
          </a:p>
          <a:p>
            <a:r>
              <a:rPr lang="en-US" dirty="0"/>
              <a:t>Reaction </a:t>
            </a:r>
            <a:r>
              <a:rPr lang="en-US" dirty="0" smtClean="0"/>
              <a:t>Chambers: 	36,960</a:t>
            </a:r>
            <a:endParaRPr lang="en-US" dirty="0"/>
          </a:p>
          <a:p>
            <a:r>
              <a:rPr lang="en-US" dirty="0"/>
              <a:t>Individual Reaction </a:t>
            </a:r>
            <a:r>
              <a:rPr lang="en-US" dirty="0" smtClean="0"/>
              <a:t>Volume: 	0.85 </a:t>
            </a:r>
            <a:r>
              <a:rPr lang="en-US" dirty="0" err="1"/>
              <a:t>nL</a:t>
            </a:r>
            <a:endParaRPr lang="en-US" dirty="0"/>
          </a:p>
          <a:p>
            <a:r>
              <a:rPr lang="en-US" dirty="0"/>
              <a:t>Liquid Transfer </a:t>
            </a:r>
            <a:r>
              <a:rPr lang="en-US" dirty="0" smtClean="0"/>
              <a:t>Steps: 	1 </a:t>
            </a:r>
            <a:r>
              <a:rPr lang="en-US" dirty="0"/>
              <a:t>per sample</a:t>
            </a:r>
          </a:p>
          <a:p>
            <a:r>
              <a:rPr lang="en-US" dirty="0"/>
              <a:t>Instrument </a:t>
            </a:r>
            <a:r>
              <a:rPr lang="en-US" dirty="0" smtClean="0"/>
              <a:t>Compatibility: 	</a:t>
            </a:r>
            <a:r>
              <a:rPr lang="en-US" dirty="0" err="1" smtClean="0"/>
              <a:t>BioMark</a:t>
            </a:r>
            <a:r>
              <a:rPr lang="en-US" dirty="0" smtClean="0"/>
              <a:t> </a:t>
            </a:r>
            <a:r>
              <a:rPr lang="en-US" dirty="0"/>
              <a:t>HD System, FC1™ </a:t>
            </a:r>
            <a:r>
              <a:rPr lang="en-US" dirty="0" smtClean="0"/>
              <a:t>Cycler and </a:t>
            </a:r>
            <a:r>
              <a:rPr lang="en-US" dirty="0"/>
              <a:t>EP1 Reader, </a:t>
            </a:r>
            <a:r>
              <a:rPr lang="en-US" dirty="0" smtClean="0"/>
              <a:t>			IFC </a:t>
            </a:r>
            <a:r>
              <a:rPr lang="en-US" dirty="0"/>
              <a:t>Controller MX</a:t>
            </a:r>
          </a:p>
        </p:txBody>
      </p:sp>
      <p:sp>
        <p:nvSpPr>
          <p:cNvPr id="6" name="Rectangle 5"/>
          <p:cNvSpPr/>
          <p:nvPr/>
        </p:nvSpPr>
        <p:spPr>
          <a:xfrm>
            <a:off x="370572" y="4343400"/>
            <a:ext cx="4572000" cy="923330"/>
          </a:xfrm>
          <a:prstGeom prst="rect">
            <a:avLst/>
          </a:prstGeom>
        </p:spPr>
        <p:txBody>
          <a:bodyPr>
            <a:spAutoFit/>
          </a:bodyPr>
          <a:lstStyle/>
          <a:p>
            <a:pPr marL="285750" indent="-285750">
              <a:buFont typeface="Arial" pitchFamily="34" charset="0"/>
              <a:buChar char="•"/>
            </a:pPr>
            <a:r>
              <a:rPr lang="en-US" dirty="0" smtClean="0"/>
              <a:t>Offers higher accuracy than droplet</a:t>
            </a:r>
            <a:endParaRPr lang="en-US" dirty="0"/>
          </a:p>
          <a:p>
            <a:r>
              <a:rPr lang="en-US" dirty="0"/>
              <a:t>and spotted array–based digital </a:t>
            </a:r>
            <a:r>
              <a:rPr lang="en-US" dirty="0" smtClean="0"/>
              <a:t>methods</a:t>
            </a:r>
          </a:p>
          <a:p>
            <a:pPr marL="285750" indent="-285750">
              <a:buFont typeface="Arial" pitchFamily="34" charset="0"/>
              <a:buChar char="•"/>
            </a:pPr>
            <a:r>
              <a:rPr lang="en-US" dirty="0" smtClean="0"/>
              <a:t>Expensive</a:t>
            </a:r>
            <a:endParaRPr lang="en-US" dirty="0"/>
          </a:p>
        </p:txBody>
      </p:sp>
    </p:spTree>
    <p:extLst>
      <p:ext uri="{BB962C8B-B14F-4D97-AF65-F5344CB8AC3E}">
        <p14:creationId xmlns:p14="http://schemas.microsoft.com/office/powerpoint/2010/main" val="3397587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1000"/>
            <a:ext cx="1632178" cy="369332"/>
          </a:xfrm>
          <a:prstGeom prst="rect">
            <a:avLst/>
          </a:prstGeom>
        </p:spPr>
        <p:txBody>
          <a:bodyPr wrap="none">
            <a:spAutoFit/>
          </a:bodyPr>
          <a:lstStyle/>
          <a:p>
            <a:r>
              <a:rPr lang="en-US" b="1" dirty="0"/>
              <a:t>MORE THICKET</a:t>
            </a:r>
            <a:endParaRPr lang="en-US" dirty="0"/>
          </a:p>
        </p:txBody>
      </p:sp>
      <p:sp>
        <p:nvSpPr>
          <p:cNvPr id="3" name="Rectangle 2"/>
          <p:cNvSpPr/>
          <p:nvPr/>
        </p:nvSpPr>
        <p:spPr>
          <a:xfrm>
            <a:off x="1752600" y="1295400"/>
            <a:ext cx="4572000" cy="1754326"/>
          </a:xfrm>
          <a:prstGeom prst="rect">
            <a:avLst/>
          </a:prstGeom>
        </p:spPr>
        <p:txBody>
          <a:bodyPr>
            <a:spAutoFit/>
          </a:bodyPr>
          <a:lstStyle/>
          <a:p>
            <a:pPr hangingPunct="0"/>
            <a:r>
              <a:rPr lang="en-US" dirty="0"/>
              <a:t>– US 5,972,716 expires on April 29, 2014 </a:t>
            </a:r>
            <a:endParaRPr lang="en-US" sz="1000" dirty="0"/>
          </a:p>
          <a:p>
            <a:r>
              <a:rPr lang="en-US" dirty="0"/>
              <a:t> </a:t>
            </a:r>
            <a:endParaRPr lang="en-US" sz="1600" dirty="0"/>
          </a:p>
          <a:p>
            <a:pPr lvl="1" hangingPunct="0"/>
            <a:r>
              <a:rPr lang="en-US" dirty="0"/>
              <a:t>relates to detecting fluorescence emitted from a sample tube (referenced </a:t>
            </a:r>
            <a:r>
              <a:rPr lang="en-US" dirty="0" err="1"/>
              <a:t>Eppendorf</a:t>
            </a:r>
            <a:r>
              <a:rPr lang="en-US" dirty="0"/>
              <a:t> tubes in the patent specification) </a:t>
            </a:r>
            <a:endParaRPr lang="en-US" sz="1050" dirty="0"/>
          </a:p>
        </p:txBody>
      </p:sp>
    </p:spTree>
    <p:extLst>
      <p:ext uri="{BB962C8B-B14F-4D97-AF65-F5344CB8AC3E}">
        <p14:creationId xmlns:p14="http://schemas.microsoft.com/office/powerpoint/2010/main" val="19546480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2296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DNA Polymerase &amp; Master Mixes </a:t>
            </a:r>
            <a:endParaRPr lang="en-US" dirty="0"/>
          </a:p>
        </p:txBody>
      </p:sp>
      <p:sp>
        <p:nvSpPr>
          <p:cNvPr id="3" name="Content Placeholder 2"/>
          <p:cNvSpPr txBox="1">
            <a:spLocks/>
          </p:cNvSpPr>
          <p:nvPr/>
        </p:nvSpPr>
        <p:spPr>
          <a:xfrm>
            <a:off x="304800" y="990600"/>
            <a:ext cx="8534400" cy="5410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There are many new DNA Polymerase &amp; master mixes designed for faster PCR </a:t>
            </a:r>
          </a:p>
          <a:p>
            <a:r>
              <a:rPr lang="en-US" smtClean="0"/>
              <a:t>These companies may be interested in our optimal control software</a:t>
            </a:r>
            <a:endParaRPr lang="en-US" dirty="0"/>
          </a:p>
        </p:txBody>
      </p:sp>
    </p:spTree>
    <p:extLst>
      <p:ext uri="{BB962C8B-B14F-4D97-AF65-F5344CB8AC3E}">
        <p14:creationId xmlns:p14="http://schemas.microsoft.com/office/powerpoint/2010/main" val="40549147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601" y="381000"/>
            <a:ext cx="8229600" cy="685800"/>
          </a:xfrm>
        </p:spPr>
        <p:txBody>
          <a:bodyPr>
            <a:normAutofit fontScale="90000"/>
          </a:bodyPr>
          <a:lstStyle/>
          <a:p>
            <a:r>
              <a:rPr lang="en-US" dirty="0"/>
              <a:t>KAPABIOSYSTEMS</a:t>
            </a:r>
          </a:p>
        </p:txBody>
      </p:sp>
      <p:sp>
        <p:nvSpPr>
          <p:cNvPr id="3" name="Content Placeholder 2"/>
          <p:cNvSpPr>
            <a:spLocks noGrp="1"/>
          </p:cNvSpPr>
          <p:nvPr>
            <p:ph idx="1"/>
          </p:nvPr>
        </p:nvSpPr>
        <p:spPr>
          <a:xfrm>
            <a:off x="466725" y="1219201"/>
            <a:ext cx="8229600" cy="2590800"/>
          </a:xfrm>
        </p:spPr>
        <p:txBody>
          <a:bodyPr>
            <a:normAutofit/>
          </a:bodyPr>
          <a:lstStyle/>
          <a:p>
            <a:r>
              <a:rPr lang="en-US" sz="2400" dirty="0"/>
              <a:t>The novel and highly </a:t>
            </a:r>
            <a:r>
              <a:rPr lang="en-US" sz="2400" dirty="0" err="1"/>
              <a:t>processive</a:t>
            </a:r>
            <a:r>
              <a:rPr lang="en-US" sz="2400" dirty="0"/>
              <a:t> </a:t>
            </a:r>
            <a:r>
              <a:rPr lang="en-US" sz="2400" b="1" dirty="0">
                <a:solidFill>
                  <a:srgbClr val="FF0000"/>
                </a:solidFill>
              </a:rPr>
              <a:t>KAPA2G Fast DNA Polymerase</a:t>
            </a:r>
            <a:r>
              <a:rPr lang="en-US" sz="2400" dirty="0"/>
              <a:t> and its uniquely formulated reaction buffer have been specifically engineered for Fast PCR. With extension times as short as 1 sec/cycle, PCR time can be reduced by up to 70% without compromising sensitivity, yields or consistency.</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1708" y="4114800"/>
            <a:ext cx="588349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39903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868362"/>
          </a:xfrm>
        </p:spPr>
        <p:txBody>
          <a:bodyPr>
            <a:noAutofit/>
          </a:bodyPr>
          <a:lstStyle/>
          <a:p>
            <a:r>
              <a:rPr lang="en-US" sz="2800" dirty="0" smtClean="0"/>
              <a:t>Roche Applied Science</a:t>
            </a:r>
            <a:endParaRPr lang="en-US" sz="2800" dirty="0"/>
          </a:p>
        </p:txBody>
      </p:sp>
      <p:sp>
        <p:nvSpPr>
          <p:cNvPr id="3" name="Content Placeholder 2"/>
          <p:cNvSpPr>
            <a:spLocks noGrp="1"/>
          </p:cNvSpPr>
          <p:nvPr>
            <p:ph idx="1"/>
          </p:nvPr>
        </p:nvSpPr>
        <p:spPr/>
        <p:txBody>
          <a:bodyPr>
            <a:normAutofit/>
          </a:bodyPr>
          <a:lstStyle/>
          <a:p>
            <a:r>
              <a:rPr lang="en-US" sz="2400" dirty="0"/>
              <a:t>The </a:t>
            </a:r>
            <a:r>
              <a:rPr lang="en-US" sz="2400" b="1" dirty="0" err="1">
                <a:solidFill>
                  <a:srgbClr val="FF0000"/>
                </a:solidFill>
              </a:rPr>
              <a:t>AptaTaq</a:t>
            </a:r>
            <a:r>
              <a:rPr lang="en-US" sz="2400" b="1" dirty="0">
                <a:solidFill>
                  <a:srgbClr val="FF0000"/>
                </a:solidFill>
              </a:rPr>
              <a:t> Fast PCR Master </a:t>
            </a:r>
            <a:r>
              <a:rPr lang="en-US" sz="2400" dirty="0"/>
              <a:t>contains a </a:t>
            </a:r>
            <a:r>
              <a:rPr lang="en-US" sz="2400" dirty="0" err="1"/>
              <a:t>thermostable</a:t>
            </a:r>
            <a:r>
              <a:rPr lang="en-US" sz="2400" dirty="0"/>
              <a:t>, recombinant </a:t>
            </a:r>
            <a:r>
              <a:rPr lang="en-US" sz="2400" dirty="0" err="1"/>
              <a:t>Taq</a:t>
            </a:r>
            <a:r>
              <a:rPr lang="en-US" sz="2400" dirty="0"/>
              <a:t> polymerase with </a:t>
            </a:r>
            <a:r>
              <a:rPr lang="en-US" sz="2400" dirty="0" err="1"/>
              <a:t>aptamer</a:t>
            </a:r>
            <a:r>
              <a:rPr lang="en-US" sz="2400" dirty="0"/>
              <a:t> mediated, reversible hot start. It is immediate activated by heating, ideal for specific priming and fast PCR. Comes with optimized buffer system. Allows reaction setup at room temperature. A one-for-all protocol delivers superb results in less than 30 min for a broad range of templates </a:t>
            </a:r>
            <a:r>
              <a:rPr lang="en-US" sz="2400" dirty="0" smtClean="0"/>
              <a:t>including </a:t>
            </a:r>
            <a:r>
              <a:rPr lang="en-US" sz="2400" dirty="0"/>
              <a:t>GC-rich templates.</a:t>
            </a:r>
          </a:p>
        </p:txBody>
      </p:sp>
    </p:spTree>
    <p:extLst>
      <p:ext uri="{BB962C8B-B14F-4D97-AF65-F5344CB8AC3E}">
        <p14:creationId xmlns:p14="http://schemas.microsoft.com/office/powerpoint/2010/main" val="207099411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England </a:t>
            </a:r>
            <a:r>
              <a:rPr lang="en-US" dirty="0" err="1"/>
              <a:t>Biolabs</a:t>
            </a:r>
            <a:endParaRPr lang="en-US" dirty="0"/>
          </a:p>
        </p:txBody>
      </p:sp>
      <p:sp>
        <p:nvSpPr>
          <p:cNvPr id="3" name="Content Placeholder 2"/>
          <p:cNvSpPr>
            <a:spLocks noGrp="1"/>
          </p:cNvSpPr>
          <p:nvPr>
            <p:ph idx="1"/>
          </p:nvPr>
        </p:nvSpPr>
        <p:spPr>
          <a:xfrm>
            <a:off x="304800" y="1371600"/>
            <a:ext cx="8534400" cy="3886200"/>
          </a:xfrm>
        </p:spPr>
        <p:txBody>
          <a:bodyPr>
            <a:normAutofit/>
          </a:bodyPr>
          <a:lstStyle/>
          <a:p>
            <a:r>
              <a:rPr lang="en-US" sz="2400" b="1" dirty="0">
                <a:solidFill>
                  <a:srgbClr val="FF0000"/>
                </a:solidFill>
              </a:rPr>
              <a:t>Q5® High-Fidelity DNA Polymerase </a:t>
            </a:r>
            <a:r>
              <a:rPr lang="en-US" sz="2400" dirty="0"/>
              <a:t>is a high-fidelity, </a:t>
            </a:r>
            <a:r>
              <a:rPr lang="en-US" sz="2400" dirty="0" err="1"/>
              <a:t>thermostable</a:t>
            </a:r>
            <a:r>
              <a:rPr lang="en-US" sz="2400" dirty="0"/>
              <a:t> DNA polymerase with 3´→ 5´ </a:t>
            </a:r>
            <a:r>
              <a:rPr lang="en-US" sz="2400" dirty="0" err="1"/>
              <a:t>exonuclease</a:t>
            </a:r>
            <a:r>
              <a:rPr lang="en-US" sz="2400" dirty="0"/>
              <a:t> activity, fused to a </a:t>
            </a:r>
            <a:r>
              <a:rPr lang="en-US" sz="2400" dirty="0" err="1"/>
              <a:t>processivity</a:t>
            </a:r>
            <a:r>
              <a:rPr lang="en-US" sz="2400" dirty="0"/>
              <a:t>-enhancing Sso7d domain to support robust DNA amplification. With an error rate &gt; 100-fold lower than that of </a:t>
            </a:r>
            <a:r>
              <a:rPr lang="en-US" sz="2400" dirty="0" err="1"/>
              <a:t>Taq</a:t>
            </a:r>
            <a:r>
              <a:rPr lang="en-US" sz="2400" dirty="0"/>
              <a:t> DNA Polymerase and 12-fold lower than that of </a:t>
            </a:r>
            <a:r>
              <a:rPr lang="en-US" sz="2400" dirty="0" err="1"/>
              <a:t>Pyrococcus</a:t>
            </a:r>
            <a:r>
              <a:rPr lang="en-US" sz="2400" dirty="0"/>
              <a:t> </a:t>
            </a:r>
            <a:r>
              <a:rPr lang="en-US" sz="2400" dirty="0" err="1"/>
              <a:t>furiosus</a:t>
            </a:r>
            <a:r>
              <a:rPr lang="en-US" sz="2400" dirty="0"/>
              <a:t> (</a:t>
            </a:r>
            <a:r>
              <a:rPr lang="en-US" sz="2400" dirty="0" err="1"/>
              <a:t>Pfu</a:t>
            </a:r>
            <a:r>
              <a:rPr lang="en-US" sz="2400" dirty="0"/>
              <a:t>) DNA Polymerase, Q5 High-Fidelity DNA Polymerase is ideal for cloning and can be used for long or difficult </a:t>
            </a:r>
            <a:r>
              <a:rPr lang="en-US" sz="2400" dirty="0" err="1"/>
              <a:t>amplicons</a:t>
            </a:r>
            <a:r>
              <a:rPr lang="en-US" sz="2400" dirty="0"/>
              <a:t>. </a:t>
            </a:r>
            <a:endParaRPr lang="en-US" sz="2400" dirty="0" smtClean="0"/>
          </a:p>
          <a:p>
            <a:r>
              <a:rPr lang="en-US" sz="2400" dirty="0" smtClean="0"/>
              <a:t>Can be used for fast PCR but without technical details.</a:t>
            </a:r>
            <a:endParaRPr lang="en-US" sz="2400" dirty="0"/>
          </a:p>
        </p:txBody>
      </p:sp>
    </p:spTree>
    <p:extLst>
      <p:ext uri="{BB962C8B-B14F-4D97-AF65-F5344CB8AC3E}">
        <p14:creationId xmlns:p14="http://schemas.microsoft.com/office/powerpoint/2010/main" val="289031829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639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2062168" cy="369332"/>
          </a:xfrm>
          <a:prstGeom prst="rect">
            <a:avLst/>
          </a:prstGeom>
        </p:spPr>
        <p:txBody>
          <a:bodyPr wrap="none">
            <a:spAutoFit/>
          </a:bodyPr>
          <a:lstStyle/>
          <a:p>
            <a:r>
              <a:rPr lang="en-US" b="1" dirty="0"/>
              <a:t>MORE THICKET- SAI</a:t>
            </a:r>
            <a:endParaRPr lang="en-US" dirty="0"/>
          </a:p>
        </p:txBody>
      </p:sp>
      <p:sp>
        <p:nvSpPr>
          <p:cNvPr id="3" name="Rectangle 2"/>
          <p:cNvSpPr/>
          <p:nvPr/>
        </p:nvSpPr>
        <p:spPr>
          <a:xfrm>
            <a:off x="533400" y="769587"/>
            <a:ext cx="8153400" cy="5355312"/>
          </a:xfrm>
          <a:prstGeom prst="rect">
            <a:avLst/>
          </a:prstGeom>
        </p:spPr>
        <p:txBody>
          <a:bodyPr wrap="square">
            <a:spAutoFit/>
          </a:bodyPr>
          <a:lstStyle/>
          <a:p>
            <a:pPr lvl="0" hangingPunct="0"/>
            <a:r>
              <a:rPr lang="en-US" dirty="0"/>
              <a:t>US6800452 </a:t>
            </a:r>
          </a:p>
          <a:p>
            <a:pPr lvl="0" hangingPunct="0"/>
            <a:r>
              <a:rPr lang="en-US" dirty="0"/>
              <a:t>Filed 8/8/1994, issued 10/5/2004 </a:t>
            </a:r>
          </a:p>
          <a:p>
            <a:pPr lvl="0" hangingPunct="0"/>
            <a:r>
              <a:rPr lang="en-US" dirty="0"/>
              <a:t>Related to EP775298A2 (2, Withdrawn), US6746864 (3), US7427380 (3) </a:t>
            </a:r>
          </a:p>
          <a:p>
            <a:r>
              <a:rPr lang="en-US" dirty="0"/>
              <a:t> </a:t>
            </a:r>
          </a:p>
          <a:p>
            <a:pPr hangingPunct="0"/>
            <a:r>
              <a:rPr lang="en-US" dirty="0"/>
              <a:t>– 1. A method for simultaneously performing a plurality of fluorescence assays using a multi-well plate containing a plurality of wells distributed throughout at least a portion of said multi-well plate, said method comprising the steps of: </a:t>
            </a:r>
          </a:p>
          <a:p>
            <a:r>
              <a:rPr lang="en-US" dirty="0"/>
              <a:t> </a:t>
            </a:r>
          </a:p>
          <a:p>
            <a:pPr hangingPunct="0"/>
            <a:r>
              <a:rPr lang="en-US" dirty="0"/>
              <a:t>distributing a predetermined amount of a liquid to a number of said plurality of wells;</a:t>
            </a:r>
          </a:p>
          <a:p>
            <a:r>
              <a:rPr lang="en-US" dirty="0"/>
              <a:t> </a:t>
            </a:r>
          </a:p>
          <a:p>
            <a:pPr hangingPunct="0"/>
            <a:r>
              <a:rPr lang="en-US" dirty="0"/>
              <a:t>projecting excitation radiation uniformly onto the portion of said multi-well plate throughout which the plurality of wells are distributed, thereby simultaneously and uniformly illuminating both said plurality of wells </a:t>
            </a:r>
            <a:r>
              <a:rPr lang="en-US" u="sng" dirty="0"/>
              <a:t>and the</a:t>
            </a:r>
            <a:r>
              <a:rPr lang="en-US" dirty="0"/>
              <a:t> </a:t>
            </a:r>
            <a:r>
              <a:rPr lang="en-US" u="sng" dirty="0"/>
              <a:t>portion that is disposed between each of said plurality of wells</a:t>
            </a:r>
            <a:r>
              <a:rPr lang="en-US" dirty="0"/>
              <a:t>;</a:t>
            </a:r>
          </a:p>
          <a:p>
            <a:r>
              <a:rPr lang="en-US" dirty="0"/>
              <a:t> </a:t>
            </a:r>
          </a:p>
          <a:p>
            <a:pPr hangingPunct="0"/>
            <a:r>
              <a:rPr lang="en-US" dirty="0"/>
              <a:t>receiving an image of fluorescence emitted from said plurality of wells simultaneously over a predetermined period of time; and</a:t>
            </a:r>
          </a:p>
          <a:p>
            <a:r>
              <a:rPr lang="en-US" dirty="0"/>
              <a:t> </a:t>
            </a:r>
          </a:p>
          <a:p>
            <a:r>
              <a:rPr lang="en-US" dirty="0"/>
              <a:t>processing fluorescence data from the image.</a:t>
            </a:r>
          </a:p>
        </p:txBody>
      </p:sp>
    </p:spTree>
    <p:extLst>
      <p:ext uri="{BB962C8B-B14F-4D97-AF65-F5344CB8AC3E}">
        <p14:creationId xmlns:p14="http://schemas.microsoft.com/office/powerpoint/2010/main" val="731283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1000"/>
            <a:ext cx="4572000" cy="646331"/>
          </a:xfrm>
          <a:prstGeom prst="rect">
            <a:avLst/>
          </a:prstGeom>
        </p:spPr>
        <p:txBody>
          <a:bodyPr>
            <a:spAutoFit/>
          </a:bodyPr>
          <a:lstStyle/>
          <a:p>
            <a:pPr hangingPunct="0"/>
            <a:r>
              <a:rPr lang="en-US" b="1" dirty="0"/>
              <a:t>University of Utah Research Foundation- Another thicket player</a:t>
            </a:r>
            <a:endParaRPr lang="en-US" dirty="0"/>
          </a:p>
        </p:txBody>
      </p:sp>
      <p:sp>
        <p:nvSpPr>
          <p:cNvPr id="3" name="Rectangle 2"/>
          <p:cNvSpPr/>
          <p:nvPr/>
        </p:nvSpPr>
        <p:spPr>
          <a:xfrm>
            <a:off x="228600" y="1024890"/>
            <a:ext cx="8534400" cy="5909310"/>
          </a:xfrm>
          <a:prstGeom prst="rect">
            <a:avLst/>
          </a:prstGeom>
        </p:spPr>
        <p:txBody>
          <a:bodyPr wrap="square">
            <a:spAutoFit/>
          </a:bodyPr>
          <a:lstStyle/>
          <a:p>
            <a:pPr lvl="0" hangingPunct="0"/>
            <a:r>
              <a:rPr lang="en-US" sz="1400" dirty="0"/>
              <a:t>US7238321 </a:t>
            </a:r>
          </a:p>
          <a:p>
            <a:pPr lvl="0" hangingPunct="0"/>
            <a:r>
              <a:rPr lang="en-US" sz="1400" dirty="0"/>
              <a:t>Filed 7/13/2004, Earliest Non-</a:t>
            </a:r>
            <a:r>
              <a:rPr lang="en-US" sz="1400" dirty="0" err="1"/>
              <a:t>Prov</a:t>
            </a:r>
            <a:r>
              <a:rPr lang="en-US" sz="1400" dirty="0"/>
              <a:t> 6/4/1990 </a:t>
            </a:r>
          </a:p>
          <a:p>
            <a:pPr lvl="0" hangingPunct="0"/>
            <a:r>
              <a:rPr lang="en-US" sz="1400" dirty="0"/>
              <a:t>Related to US5455175 (3), US5935522 (3), US6787338 (3), US7273749 (3) </a:t>
            </a:r>
          </a:p>
          <a:p>
            <a:pPr lvl="0" hangingPunct="0"/>
            <a:r>
              <a:rPr lang="en-US" sz="1400" dirty="0"/>
              <a:t>TD to 5,455,175 (Filed 1/10/1994, Issued 10/3/1995) </a:t>
            </a:r>
            <a:r>
              <a:rPr lang="en-US" sz="1400" b="1" dirty="0"/>
              <a:t>(Expires 2011)</a:t>
            </a:r>
            <a:r>
              <a:rPr lang="en-US" sz="1400" dirty="0"/>
              <a:t> </a:t>
            </a:r>
          </a:p>
          <a:p>
            <a:pPr lvl="0" hangingPunct="0"/>
            <a:r>
              <a:rPr lang="en-US" sz="1400" dirty="0"/>
              <a:t>No EP </a:t>
            </a:r>
            <a:r>
              <a:rPr lang="en-US" sz="1400" dirty="0" smtClean="0"/>
              <a:t>detected</a:t>
            </a:r>
            <a:r>
              <a:rPr lang="en-US" sz="1400" dirty="0"/>
              <a:t> </a:t>
            </a:r>
          </a:p>
          <a:p>
            <a:pPr lvl="0" hangingPunct="0"/>
            <a:r>
              <a:rPr lang="en-US" sz="1400" dirty="0"/>
              <a:t>Independent claims </a:t>
            </a:r>
          </a:p>
          <a:p>
            <a:r>
              <a:rPr lang="en-US" sz="1400" dirty="0"/>
              <a:t> </a:t>
            </a:r>
          </a:p>
          <a:p>
            <a:pPr hangingPunct="0"/>
            <a:r>
              <a:rPr lang="en-US" sz="1400" dirty="0"/>
              <a:t>– 1. A thermal cycler for amplifying a nucleic acid comprising: a housing comprising a chamber;</a:t>
            </a:r>
          </a:p>
          <a:p>
            <a:r>
              <a:rPr lang="en-US" sz="1400" dirty="0"/>
              <a:t> </a:t>
            </a:r>
          </a:p>
          <a:p>
            <a:pPr hangingPunct="0"/>
            <a:r>
              <a:rPr lang="en-US" sz="1400" u="sng" dirty="0"/>
              <a:t>a port in said housing</a:t>
            </a:r>
            <a:r>
              <a:rPr lang="en-US" sz="1400" dirty="0"/>
              <a:t> for receiving at least one polymerase chain reaction (PCR) sample holder in said chamber;</a:t>
            </a:r>
          </a:p>
          <a:p>
            <a:r>
              <a:rPr lang="en-US" sz="1400" dirty="0"/>
              <a:t> </a:t>
            </a:r>
          </a:p>
          <a:p>
            <a:pPr hangingPunct="0"/>
            <a:r>
              <a:rPr lang="en-US" sz="1400" u="sng" dirty="0"/>
              <a:t>a heating assembly</a:t>
            </a:r>
            <a:r>
              <a:rPr lang="en-US" sz="1400" dirty="0"/>
              <a:t> for heating a sample comprising a nucleic acid contained in said sample holder, wherein said heating assembly is in thermal communication with said PCR sample holder when said sample holder is present in said chamber;</a:t>
            </a:r>
          </a:p>
          <a:p>
            <a:r>
              <a:rPr lang="en-US" sz="1400" dirty="0"/>
              <a:t> </a:t>
            </a:r>
          </a:p>
          <a:p>
            <a:pPr hangingPunct="0"/>
            <a:r>
              <a:rPr lang="en-US" sz="1400" u="sng" dirty="0"/>
              <a:t>a cooling assembly</a:t>
            </a:r>
            <a:r>
              <a:rPr lang="en-US" sz="1400" dirty="0"/>
              <a:t> for cooling said sample, wherein said cooling assembly is in thermal communication with said PCR sample holder when said PCR sample holder is present in said chamber; and</a:t>
            </a:r>
          </a:p>
          <a:p>
            <a:r>
              <a:rPr lang="en-US" sz="1400" dirty="0"/>
              <a:t> </a:t>
            </a:r>
          </a:p>
          <a:p>
            <a:pPr hangingPunct="0"/>
            <a:r>
              <a:rPr lang="en-US" sz="1400" dirty="0"/>
              <a:t>a controller programmed to control said heating and said cooling assemblies to cycle said sample holder and said sample through a predetermined temperature cycle corresponding to the denaturation, annealing and e</a:t>
            </a:r>
            <a:r>
              <a:rPr lang="en-US" sz="1400" b="1" dirty="0"/>
              <a:t>longation steps of a polymerase chain reaction within a time range of 30-60 seconds</a:t>
            </a:r>
            <a:r>
              <a:rPr lang="en-US" sz="1400" b="1" dirty="0" smtClean="0"/>
              <a:t>;</a:t>
            </a:r>
            <a:endParaRPr lang="en-US" sz="1400" dirty="0" smtClean="0"/>
          </a:p>
          <a:p>
            <a:pPr hangingPunct="0"/>
            <a:endParaRPr lang="en-US" sz="1400" dirty="0"/>
          </a:p>
          <a:p>
            <a:pPr hangingPunct="0"/>
            <a:r>
              <a:rPr lang="en-US" sz="1400" dirty="0"/>
              <a:t>wherein said PCR sample holder has a thermal mass which provides for completing said cycle of said polymerase chain reaction within said time range</a:t>
            </a:r>
            <a:r>
              <a:rPr lang="en-US" sz="1400" dirty="0" smtClean="0"/>
              <a:t>.</a:t>
            </a:r>
          </a:p>
          <a:p>
            <a:pPr hangingPunct="0"/>
            <a:endParaRPr lang="en-US" sz="1400" dirty="0"/>
          </a:p>
          <a:p>
            <a:pPr lvl="0" hangingPunct="0"/>
            <a:r>
              <a:rPr lang="en-US" sz="1400" dirty="0"/>
              <a:t>Licensed to Idaho technologies </a:t>
            </a:r>
          </a:p>
        </p:txBody>
      </p:sp>
    </p:spTree>
    <p:extLst>
      <p:ext uri="{BB962C8B-B14F-4D97-AF65-F5344CB8AC3E}">
        <p14:creationId xmlns:p14="http://schemas.microsoft.com/office/powerpoint/2010/main" val="3690361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4082271" cy="369332"/>
          </a:xfrm>
          <a:prstGeom prst="rect">
            <a:avLst/>
          </a:prstGeom>
        </p:spPr>
        <p:txBody>
          <a:bodyPr wrap="none">
            <a:spAutoFit/>
          </a:bodyPr>
          <a:lstStyle/>
          <a:p>
            <a:r>
              <a:rPr lang="en-US" b="1" dirty="0" err="1"/>
              <a:t>Stratagene</a:t>
            </a:r>
            <a:r>
              <a:rPr lang="en-US" b="1" dirty="0"/>
              <a:t>- Another player in the thicket</a:t>
            </a:r>
            <a:endParaRPr lang="en-US" dirty="0"/>
          </a:p>
        </p:txBody>
      </p:sp>
      <p:sp>
        <p:nvSpPr>
          <p:cNvPr id="3" name="Rectangle 2"/>
          <p:cNvSpPr/>
          <p:nvPr/>
        </p:nvSpPr>
        <p:spPr>
          <a:xfrm>
            <a:off x="304800" y="914400"/>
            <a:ext cx="8686800" cy="5586145"/>
          </a:xfrm>
          <a:prstGeom prst="rect">
            <a:avLst/>
          </a:prstGeom>
        </p:spPr>
        <p:txBody>
          <a:bodyPr wrap="square">
            <a:spAutoFit/>
          </a:bodyPr>
          <a:lstStyle/>
          <a:p>
            <a:pPr lvl="0" hangingPunct="0"/>
            <a:r>
              <a:rPr lang="en-US" dirty="0"/>
              <a:t>US2006289786 </a:t>
            </a:r>
            <a:endParaRPr lang="en-US" sz="1100" dirty="0"/>
          </a:p>
          <a:p>
            <a:pPr lvl="0" hangingPunct="0"/>
            <a:r>
              <a:rPr lang="en-US" dirty="0"/>
              <a:t>Filed:05/02/2006 </a:t>
            </a:r>
            <a:endParaRPr lang="en-US" sz="1100" dirty="0"/>
          </a:p>
          <a:p>
            <a:pPr lvl="0" hangingPunct="0"/>
            <a:r>
              <a:rPr lang="en-US" dirty="0"/>
              <a:t>Calculated to Expire:05/02/2026 </a:t>
            </a:r>
            <a:endParaRPr lang="en-US" sz="1100" dirty="0"/>
          </a:p>
          <a:p>
            <a:r>
              <a:rPr lang="en-US" dirty="0"/>
              <a:t> </a:t>
            </a:r>
            <a:endParaRPr lang="en-US" sz="1100" dirty="0"/>
          </a:p>
          <a:p>
            <a:pPr lvl="0" hangingPunct="0"/>
            <a:r>
              <a:rPr lang="en-US" dirty="0"/>
              <a:t>1. An apparatus for sampling at least one sample of a biological material comprising: </a:t>
            </a:r>
            <a:endParaRPr lang="en-US" sz="1100" dirty="0"/>
          </a:p>
          <a:p>
            <a:endParaRPr lang="en-US" sz="1100" dirty="0"/>
          </a:p>
          <a:p>
            <a:pPr hangingPunct="0"/>
            <a:r>
              <a:rPr lang="en-US" dirty="0"/>
              <a:t>– at least one light source that emits an excitation light at defined intervals, wherein the excitation light interacts with the at least one sample; and </a:t>
            </a:r>
            <a:endParaRPr lang="en-US" sz="1100" dirty="0"/>
          </a:p>
          <a:p>
            <a:endParaRPr lang="en-US" sz="1100" dirty="0"/>
          </a:p>
          <a:p>
            <a:pPr hangingPunct="0"/>
            <a:r>
              <a:rPr lang="en-US" dirty="0"/>
              <a:t>– a detector sensitive to fluorescence emitted from the at least one sample; </a:t>
            </a:r>
            <a:r>
              <a:rPr lang="en-US" u="sng" dirty="0"/>
              <a:t>wherein the detector is continuously on</a:t>
            </a:r>
            <a:r>
              <a:rPr lang="en-US" dirty="0"/>
              <a:t>. </a:t>
            </a:r>
            <a:endParaRPr lang="en-US" sz="1100" dirty="0"/>
          </a:p>
          <a:p>
            <a:r>
              <a:rPr lang="en-US" dirty="0"/>
              <a:t> </a:t>
            </a:r>
            <a:endParaRPr lang="en-US" sz="1100" dirty="0"/>
          </a:p>
          <a:p>
            <a:pPr lvl="0" hangingPunct="0"/>
            <a:r>
              <a:rPr lang="en-US" dirty="0"/>
              <a:t>Status: Under final 103 rejection </a:t>
            </a:r>
            <a:endParaRPr lang="en-US" sz="1100" dirty="0"/>
          </a:p>
          <a:p>
            <a:pPr lvl="0" hangingPunct="0"/>
            <a:r>
              <a:rPr lang="en-US" dirty="0"/>
              <a:t>Family: No US children; </a:t>
            </a:r>
            <a:endParaRPr lang="en-US" sz="1100" dirty="0"/>
          </a:p>
          <a:p>
            <a:r>
              <a:rPr lang="en-US" dirty="0"/>
              <a:t> </a:t>
            </a:r>
            <a:endParaRPr lang="en-US" sz="1100" dirty="0"/>
          </a:p>
          <a:p>
            <a:pPr hangingPunct="0"/>
            <a:r>
              <a:rPr lang="en-US" dirty="0"/>
              <a:t>–  EP1880175A1 </a:t>
            </a:r>
            <a:endParaRPr lang="en-US" sz="1100" dirty="0"/>
          </a:p>
          <a:p>
            <a:r>
              <a:rPr lang="en-US" dirty="0"/>
              <a:t> </a:t>
            </a:r>
            <a:endParaRPr lang="en-US" sz="1100" dirty="0"/>
          </a:p>
          <a:p>
            <a:pPr lvl="2" hangingPunct="0"/>
            <a:r>
              <a:rPr lang="en-US" dirty="0"/>
              <a:t>Claims have similar scope </a:t>
            </a:r>
            <a:endParaRPr lang="en-US" sz="1200" dirty="0"/>
          </a:p>
          <a:p>
            <a:r>
              <a:rPr lang="en-US" dirty="0"/>
              <a:t> </a:t>
            </a:r>
            <a:endParaRPr lang="en-US" sz="1200" dirty="0"/>
          </a:p>
          <a:p>
            <a:pPr lvl="2" hangingPunct="0"/>
            <a:r>
              <a:rPr lang="en-US" dirty="0"/>
              <a:t>Status: No action yet by the EPO; the ISR cited X and Y art over all the claims </a:t>
            </a:r>
            <a:endParaRPr lang="en-US" sz="1200" dirty="0"/>
          </a:p>
        </p:txBody>
      </p:sp>
    </p:spTree>
    <p:extLst>
      <p:ext uri="{BB962C8B-B14F-4D97-AF65-F5344CB8AC3E}">
        <p14:creationId xmlns:p14="http://schemas.microsoft.com/office/powerpoint/2010/main" val="3967878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6248400" cy="369332"/>
          </a:xfrm>
          <a:prstGeom prst="rect">
            <a:avLst/>
          </a:prstGeom>
        </p:spPr>
        <p:txBody>
          <a:bodyPr wrap="square">
            <a:spAutoFit/>
          </a:bodyPr>
          <a:lstStyle/>
          <a:p>
            <a:r>
              <a:rPr lang="en-US" b="1" dirty="0"/>
              <a:t>Even in the thicket, there are many subtle points</a:t>
            </a:r>
            <a:endParaRPr lang="en-US" dirty="0"/>
          </a:p>
        </p:txBody>
      </p:sp>
      <p:sp>
        <p:nvSpPr>
          <p:cNvPr id="3" name="Rectangle 2"/>
          <p:cNvSpPr/>
          <p:nvPr/>
        </p:nvSpPr>
        <p:spPr>
          <a:xfrm>
            <a:off x="609600" y="990600"/>
            <a:ext cx="8229600" cy="4801314"/>
          </a:xfrm>
          <a:prstGeom prst="rect">
            <a:avLst/>
          </a:prstGeom>
        </p:spPr>
        <p:txBody>
          <a:bodyPr wrap="square">
            <a:spAutoFit/>
          </a:bodyPr>
          <a:lstStyle/>
          <a:p>
            <a:r>
              <a:rPr lang="en-US" b="1" dirty="0"/>
              <a:t>THE REAL TIME METHOD PATENT</a:t>
            </a:r>
            <a:endParaRPr lang="en-US" dirty="0"/>
          </a:p>
          <a:p>
            <a:r>
              <a:rPr lang="en-US" dirty="0"/>
              <a:t> </a:t>
            </a:r>
          </a:p>
          <a:p>
            <a:pPr hangingPunct="0"/>
            <a:r>
              <a:rPr lang="en-US" b="1" dirty="0"/>
              <a:t>An instrument for use in monitoring a nucleic acid amplification reaction comprising multiple thermal cycles, comprising:</a:t>
            </a:r>
            <a:endParaRPr lang="en-US" dirty="0"/>
          </a:p>
          <a:p>
            <a:r>
              <a:rPr lang="en-US" dirty="0"/>
              <a:t> </a:t>
            </a:r>
          </a:p>
          <a:p>
            <a:r>
              <a:rPr lang="en-US" dirty="0"/>
              <a:t> </a:t>
            </a:r>
          </a:p>
          <a:p>
            <a:pPr lvl="0" hangingPunct="0"/>
            <a:r>
              <a:rPr lang="en-US" b="1" dirty="0"/>
              <a:t>an automated thermal cycler capable of alternately heating and cooling, and adapted to receive, at least one reaction vessel containing an amplification reaction mixture comprising a target nucleic acid, reagents for nucleic acid amplification, and a </a:t>
            </a:r>
            <a:r>
              <a:rPr lang="en-US" b="1" u="sng" dirty="0"/>
              <a:t>detectable nucleic acid</a:t>
            </a:r>
            <a:r>
              <a:rPr lang="en-US" b="1" dirty="0"/>
              <a:t> </a:t>
            </a:r>
            <a:r>
              <a:rPr lang="en-US" b="1" u="sng" dirty="0"/>
              <a:t>binding agent</a:t>
            </a:r>
            <a:r>
              <a:rPr lang="en-US" b="1" dirty="0"/>
              <a:t>; and </a:t>
            </a:r>
            <a:endParaRPr lang="en-US" dirty="0"/>
          </a:p>
          <a:p>
            <a:r>
              <a:rPr lang="en-US" b="1" dirty="0"/>
              <a:t> </a:t>
            </a:r>
            <a:endParaRPr lang="en-US" dirty="0"/>
          </a:p>
          <a:p>
            <a:r>
              <a:rPr lang="en-US" b="1" dirty="0"/>
              <a:t> </a:t>
            </a:r>
            <a:endParaRPr lang="en-US" dirty="0"/>
          </a:p>
          <a:p>
            <a:pPr lvl="0" hangingPunct="0"/>
            <a:r>
              <a:rPr lang="en-US" b="1" dirty="0"/>
              <a:t>a detector operable to detect a fluorescence optical signal while the amplification reaction is in progress and without opening the at least one reaction vessel, which fluorescence optical signal is related to the </a:t>
            </a:r>
            <a:endParaRPr lang="en-US" dirty="0"/>
          </a:p>
          <a:p>
            <a:r>
              <a:rPr lang="en-US" dirty="0"/>
              <a:t> </a:t>
            </a:r>
          </a:p>
          <a:p>
            <a:r>
              <a:rPr lang="en-US" b="1" dirty="0"/>
              <a:t>amount of amplified nucleic acid in the reaction vessel.</a:t>
            </a:r>
            <a:endParaRPr lang="en-US" dirty="0"/>
          </a:p>
        </p:txBody>
      </p:sp>
    </p:spTree>
    <p:extLst>
      <p:ext uri="{BB962C8B-B14F-4D97-AF65-F5344CB8AC3E}">
        <p14:creationId xmlns:p14="http://schemas.microsoft.com/office/powerpoint/2010/main" val="1289837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33400"/>
            <a:ext cx="4024948" cy="369332"/>
          </a:xfrm>
          <a:prstGeom prst="rect">
            <a:avLst/>
          </a:prstGeom>
        </p:spPr>
        <p:txBody>
          <a:bodyPr wrap="none">
            <a:spAutoFit/>
          </a:bodyPr>
          <a:lstStyle/>
          <a:p>
            <a:r>
              <a:rPr lang="en-US" b="1" dirty="0"/>
              <a:t>Higuchi Real-Time </a:t>
            </a:r>
            <a:r>
              <a:rPr lang="en-US" b="1" dirty="0" err="1"/>
              <a:t>Thermocylcer</a:t>
            </a:r>
            <a:r>
              <a:rPr lang="en-US" b="1" dirty="0"/>
              <a:t> Patents</a:t>
            </a:r>
            <a:endParaRPr lang="en-US" dirty="0"/>
          </a:p>
        </p:txBody>
      </p:sp>
      <p:sp>
        <p:nvSpPr>
          <p:cNvPr id="7" name="Rectangle 6"/>
          <p:cNvSpPr/>
          <p:nvPr/>
        </p:nvSpPr>
        <p:spPr>
          <a:xfrm>
            <a:off x="2286000" y="1443841"/>
            <a:ext cx="4572000" cy="3970318"/>
          </a:xfrm>
          <a:prstGeom prst="rect">
            <a:avLst/>
          </a:prstGeom>
        </p:spPr>
        <p:txBody>
          <a:bodyPr>
            <a:spAutoFit/>
          </a:bodyPr>
          <a:lstStyle/>
          <a:p>
            <a:r>
              <a:rPr lang="en-US" dirty="0" smtClean="0"/>
              <a:t>The Higuchi specification indicates:</a:t>
            </a:r>
          </a:p>
          <a:p>
            <a:endParaRPr lang="en-US" dirty="0" smtClean="0"/>
          </a:p>
          <a:p>
            <a:endParaRPr lang="en-US" dirty="0" smtClean="0"/>
          </a:p>
          <a:p>
            <a:r>
              <a:rPr lang="en-US" dirty="0" smtClean="0"/>
              <a:t>“prior to the present invention, nucleic acid detection methods required a third oligonucleotide reagent as a probe…. The present invention eliminates the need for using a hybridizing probe reagent or a capture procedure for detecting the amplified target.” Col. 5, 48-57</a:t>
            </a:r>
          </a:p>
          <a:p>
            <a:endParaRPr lang="en-US" dirty="0" smtClean="0"/>
          </a:p>
          <a:p>
            <a:endParaRPr lang="en-US" dirty="0" smtClean="0"/>
          </a:p>
          <a:p>
            <a:r>
              <a:rPr lang="en-US" dirty="0" smtClean="0"/>
              <a:t>[emphasis added]</a:t>
            </a:r>
          </a:p>
          <a:p>
            <a:endParaRPr lang="en-US" dirty="0"/>
          </a:p>
        </p:txBody>
      </p:sp>
    </p:spTree>
    <p:extLst>
      <p:ext uri="{BB962C8B-B14F-4D97-AF65-F5344CB8AC3E}">
        <p14:creationId xmlns:p14="http://schemas.microsoft.com/office/powerpoint/2010/main" val="305172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811248" cy="369332"/>
          </a:xfrm>
          <a:prstGeom prst="rect">
            <a:avLst/>
          </a:prstGeom>
        </p:spPr>
        <p:txBody>
          <a:bodyPr wrap="none">
            <a:spAutoFit/>
          </a:bodyPr>
          <a:lstStyle/>
          <a:p>
            <a:r>
              <a:rPr lang="en-US" b="1" dirty="0"/>
              <a:t>SO......</a:t>
            </a:r>
            <a:endParaRPr lang="en-US" dirty="0"/>
          </a:p>
        </p:txBody>
      </p:sp>
      <p:sp>
        <p:nvSpPr>
          <p:cNvPr id="3" name="Rectangle 2"/>
          <p:cNvSpPr/>
          <p:nvPr/>
        </p:nvSpPr>
        <p:spPr>
          <a:xfrm>
            <a:off x="381000" y="1371600"/>
            <a:ext cx="8305800" cy="4524315"/>
          </a:xfrm>
          <a:prstGeom prst="rect">
            <a:avLst/>
          </a:prstGeom>
        </p:spPr>
        <p:txBody>
          <a:bodyPr wrap="square">
            <a:spAutoFit/>
          </a:bodyPr>
          <a:lstStyle/>
          <a:p>
            <a:pPr lvl="0" hangingPunct="0"/>
            <a:r>
              <a:rPr lang="en-US" dirty="0"/>
              <a:t>Basic PCR is now an open field </a:t>
            </a:r>
            <a:endParaRPr lang="en-US" sz="1050" dirty="0"/>
          </a:p>
          <a:p>
            <a:r>
              <a:rPr lang="en-US" dirty="0"/>
              <a:t> </a:t>
            </a:r>
            <a:endParaRPr lang="en-US" sz="1050" dirty="0"/>
          </a:p>
          <a:p>
            <a:pPr lvl="0" hangingPunct="0"/>
            <a:r>
              <a:rPr lang="en-US" dirty="0"/>
              <a:t>Many “tweak” patents exist </a:t>
            </a:r>
            <a:endParaRPr lang="en-US" sz="1050" dirty="0"/>
          </a:p>
          <a:p>
            <a:r>
              <a:rPr lang="en-US" dirty="0"/>
              <a:t> </a:t>
            </a:r>
            <a:endParaRPr lang="en-US" sz="1050" dirty="0"/>
          </a:p>
          <a:p>
            <a:pPr hangingPunct="0"/>
            <a:r>
              <a:rPr lang="en-US" dirty="0"/>
              <a:t>– Some are available via licenses that have been issued for purchase of reagents </a:t>
            </a:r>
            <a:endParaRPr lang="en-US" sz="1050" dirty="0"/>
          </a:p>
          <a:p>
            <a:r>
              <a:rPr lang="en-US" dirty="0"/>
              <a:t> </a:t>
            </a:r>
            <a:endParaRPr lang="en-US" sz="1050" dirty="0"/>
          </a:p>
          <a:p>
            <a:pPr lvl="2" hangingPunct="0"/>
            <a:r>
              <a:rPr lang="en-US" dirty="0"/>
              <a:t>Of those, some are not available for diagnostics </a:t>
            </a:r>
            <a:endParaRPr lang="en-US" sz="1050" dirty="0"/>
          </a:p>
          <a:p>
            <a:r>
              <a:rPr lang="en-US" dirty="0"/>
              <a:t> </a:t>
            </a:r>
            <a:endParaRPr lang="en-US" sz="1050" dirty="0"/>
          </a:p>
          <a:p>
            <a:pPr hangingPunct="0"/>
            <a:r>
              <a:rPr lang="en-US" dirty="0"/>
              <a:t>– Some have subtle points that require very detailed analysis </a:t>
            </a:r>
            <a:endParaRPr lang="en-US" sz="1050" dirty="0"/>
          </a:p>
          <a:p>
            <a:r>
              <a:rPr lang="en-US" dirty="0"/>
              <a:t> </a:t>
            </a:r>
            <a:endParaRPr lang="en-US" sz="1050" dirty="0"/>
          </a:p>
          <a:p>
            <a:pPr hangingPunct="0"/>
            <a:r>
              <a:rPr lang="en-US" dirty="0"/>
              <a:t>– Many patents must be carefully reviewed to make sure a particular product is clear </a:t>
            </a:r>
            <a:endParaRPr lang="en-US" sz="1050" dirty="0"/>
          </a:p>
          <a:p>
            <a:r>
              <a:rPr lang="en-US" dirty="0"/>
              <a:t> </a:t>
            </a:r>
            <a:endParaRPr lang="en-US" sz="1050" dirty="0"/>
          </a:p>
          <a:p>
            <a:pPr hangingPunct="0"/>
            <a:r>
              <a:rPr lang="en-US" dirty="0"/>
              <a:t>– A large number of the “tweak” patents expire in the next 2 years, and present minimal business risk </a:t>
            </a:r>
            <a:endParaRPr lang="en-US" sz="1050" dirty="0"/>
          </a:p>
          <a:p>
            <a:r>
              <a:rPr lang="en-US" dirty="0"/>
              <a:t> </a:t>
            </a:r>
            <a:endParaRPr lang="en-US" sz="1050" dirty="0"/>
          </a:p>
          <a:p>
            <a:pPr lvl="0" hangingPunct="0"/>
            <a:r>
              <a:rPr lang="en-US" dirty="0"/>
              <a:t>In some cases, the situation in the US differs significantly from other countries </a:t>
            </a:r>
            <a:endParaRPr lang="en-US" sz="1050" dirty="0"/>
          </a:p>
        </p:txBody>
      </p:sp>
    </p:spTree>
    <p:extLst>
      <p:ext uri="{BB962C8B-B14F-4D97-AF65-F5344CB8AC3E}">
        <p14:creationId xmlns:p14="http://schemas.microsoft.com/office/powerpoint/2010/main" val="603256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14363" y="1328738"/>
            <a:ext cx="2463800" cy="1700212"/>
          </a:xfrm>
          <a:prstGeom prst="rect">
            <a:avLst/>
          </a:prstGeom>
          <a:noFill/>
          <a:ln w="9525">
            <a:noFill/>
            <a:miter lim="800000"/>
            <a:headEnd/>
            <a:tailEnd/>
          </a:ln>
        </p:spPr>
      </p:pic>
      <p:sp>
        <p:nvSpPr>
          <p:cNvPr id="5" name="TextBox 11"/>
          <p:cNvSpPr txBox="1">
            <a:spLocks noChangeArrowheads="1"/>
          </p:cNvSpPr>
          <p:nvPr/>
        </p:nvSpPr>
        <p:spPr bwMode="auto">
          <a:xfrm>
            <a:off x="3271838" y="1447800"/>
            <a:ext cx="5643562" cy="1338828"/>
          </a:xfrm>
          <a:prstGeom prst="rect">
            <a:avLst/>
          </a:prstGeom>
          <a:noFill/>
          <a:ln w="9525">
            <a:noFill/>
            <a:miter lim="800000"/>
            <a:headEnd/>
            <a:tailEnd/>
          </a:ln>
        </p:spPr>
        <p:txBody>
          <a:bodyPr wrap="square">
            <a:spAutoFit/>
          </a:bodyPr>
          <a:lstStyle/>
          <a:p>
            <a:pPr marL="404813" indent="-404813" algn="just">
              <a:buFont typeface="Wingdings" pitchFamily="2" charset="2"/>
              <a:buChar char="v"/>
            </a:pPr>
            <a:r>
              <a:rPr lang="en-US" sz="2500" dirty="0" smtClean="0">
                <a:latin typeface="Calibri" pitchFamily="34" charset="0"/>
              </a:rPr>
              <a:t>Nobel Prize - One </a:t>
            </a:r>
            <a:r>
              <a:rPr lang="en-US" sz="2500" dirty="0">
                <a:latin typeface="Calibri" pitchFamily="34" charset="0"/>
              </a:rPr>
              <a:t>of the most cited </a:t>
            </a:r>
            <a:r>
              <a:rPr lang="en-US" sz="2500" dirty="0" smtClean="0">
                <a:latin typeface="Calibri" pitchFamily="34" charset="0"/>
              </a:rPr>
              <a:t>papers </a:t>
            </a:r>
            <a:r>
              <a:rPr lang="en-US" sz="2500" dirty="0">
                <a:latin typeface="Calibri" pitchFamily="34" charset="0"/>
              </a:rPr>
              <a:t>in Science </a:t>
            </a:r>
            <a:r>
              <a:rPr lang="en-US" sz="2500" dirty="0" smtClean="0">
                <a:latin typeface="Calibri" pitchFamily="34" charset="0"/>
              </a:rPr>
              <a:t>journal (</a:t>
            </a:r>
            <a:r>
              <a:rPr lang="en-US" sz="2800" dirty="0" smtClean="0">
                <a:solidFill>
                  <a:srgbClr val="000099"/>
                </a:solidFill>
                <a:latin typeface="Calibri" pitchFamily="34" charset="0"/>
              </a:rPr>
              <a:t>~17000 in 26 years</a:t>
            </a:r>
            <a:r>
              <a:rPr lang="en-US" sz="2500" dirty="0" smtClean="0">
                <a:latin typeface="Calibri" pitchFamily="34" charset="0"/>
              </a:rPr>
              <a:t>)</a:t>
            </a:r>
            <a:endParaRPr lang="en-US" sz="2500" dirty="0">
              <a:latin typeface="Calibri" pitchFamily="34" charset="0"/>
            </a:endParaRPr>
          </a:p>
        </p:txBody>
      </p:sp>
      <p:pic>
        <p:nvPicPr>
          <p:cNvPr id="6" name="Picture 3"/>
          <p:cNvPicPr>
            <a:picLocks noChangeAspect="1" noChangeArrowheads="1"/>
          </p:cNvPicPr>
          <p:nvPr/>
        </p:nvPicPr>
        <p:blipFill>
          <a:blip r:embed="rId3" cstate="print"/>
          <a:srcRect/>
          <a:stretch>
            <a:fillRect/>
          </a:stretch>
        </p:blipFill>
        <p:spPr bwMode="auto">
          <a:xfrm>
            <a:off x="6629400" y="3400425"/>
            <a:ext cx="2476500" cy="2009775"/>
          </a:xfrm>
          <a:prstGeom prst="rect">
            <a:avLst/>
          </a:prstGeom>
          <a:noFill/>
          <a:ln w="9525">
            <a:noFill/>
            <a:miter lim="800000"/>
            <a:headEnd/>
            <a:tailEnd/>
          </a:ln>
        </p:spPr>
      </p:pic>
      <p:sp>
        <p:nvSpPr>
          <p:cNvPr id="7" name="Rectangle 12"/>
          <p:cNvSpPr>
            <a:spLocks noChangeArrowheads="1"/>
          </p:cNvSpPr>
          <p:nvPr/>
        </p:nvSpPr>
        <p:spPr bwMode="auto">
          <a:xfrm>
            <a:off x="0" y="3429000"/>
            <a:ext cx="6858000" cy="2785378"/>
          </a:xfrm>
          <a:prstGeom prst="rect">
            <a:avLst/>
          </a:prstGeom>
          <a:noFill/>
          <a:ln w="9525">
            <a:noFill/>
            <a:miter lim="800000"/>
            <a:headEnd/>
            <a:tailEnd/>
          </a:ln>
        </p:spPr>
        <p:txBody>
          <a:bodyPr wrap="square">
            <a:spAutoFit/>
          </a:bodyPr>
          <a:lstStyle/>
          <a:p>
            <a:pPr marL="509588" indent="-509588">
              <a:buFont typeface="Wingdings" pitchFamily="2" charset="2"/>
              <a:buChar char="v"/>
            </a:pPr>
            <a:r>
              <a:rPr lang="en-US" sz="2500" dirty="0" smtClean="0">
                <a:latin typeface="Calibri" pitchFamily="34" charset="0"/>
              </a:rPr>
              <a:t>Central technology of modern microbiology.</a:t>
            </a:r>
          </a:p>
          <a:p>
            <a:pPr marL="509588" indent="-509588"/>
            <a:endParaRPr lang="en-US" sz="2500" dirty="0" smtClean="0">
              <a:latin typeface="Calibri" pitchFamily="34" charset="0"/>
            </a:endParaRPr>
          </a:p>
          <a:p>
            <a:pPr marL="509588" indent="-509588">
              <a:buFont typeface="Wingdings" pitchFamily="2" charset="2"/>
              <a:buChar char="v"/>
            </a:pPr>
            <a:r>
              <a:rPr lang="en-US" sz="2500" dirty="0" smtClean="0">
                <a:solidFill>
                  <a:srgbClr val="000099"/>
                </a:solidFill>
                <a:latin typeface="Calibri" pitchFamily="34" charset="0"/>
              </a:rPr>
              <a:t>Diagnosis</a:t>
            </a:r>
            <a:r>
              <a:rPr lang="en-US" sz="2500" dirty="0">
                <a:latin typeface="Calibri" pitchFamily="34" charset="0"/>
              </a:rPr>
              <a:t>,  Genome </a:t>
            </a:r>
            <a:r>
              <a:rPr lang="en-US" sz="2500" dirty="0">
                <a:solidFill>
                  <a:srgbClr val="000099"/>
                </a:solidFill>
                <a:latin typeface="Calibri" pitchFamily="34" charset="0"/>
              </a:rPr>
              <a:t>Sequencing</a:t>
            </a:r>
            <a:r>
              <a:rPr lang="en-US" sz="2500" dirty="0">
                <a:latin typeface="Calibri" pitchFamily="34" charset="0"/>
              </a:rPr>
              <a:t>, </a:t>
            </a:r>
            <a:r>
              <a:rPr lang="en-US" sz="2500" dirty="0" smtClean="0">
                <a:latin typeface="Calibri" pitchFamily="34" charset="0"/>
              </a:rPr>
              <a:t>Personalized </a:t>
            </a:r>
            <a:r>
              <a:rPr lang="en-US" sz="2500" dirty="0" smtClean="0">
                <a:solidFill>
                  <a:srgbClr val="000099"/>
                </a:solidFill>
                <a:latin typeface="Calibri" pitchFamily="34" charset="0"/>
              </a:rPr>
              <a:t>Medicine</a:t>
            </a:r>
            <a:r>
              <a:rPr lang="en-US" sz="2500" dirty="0" smtClean="0">
                <a:latin typeface="Calibri" pitchFamily="34" charset="0"/>
              </a:rPr>
              <a:t>, Evolutionary </a:t>
            </a:r>
            <a:r>
              <a:rPr lang="en-US" sz="2500" dirty="0">
                <a:latin typeface="Calibri" pitchFamily="34" charset="0"/>
              </a:rPr>
              <a:t>Studies etc</a:t>
            </a:r>
            <a:r>
              <a:rPr lang="en-US" sz="2500" dirty="0" smtClean="0">
                <a:latin typeface="Calibri" pitchFamily="34" charset="0"/>
              </a:rPr>
              <a:t>.</a:t>
            </a:r>
          </a:p>
          <a:p>
            <a:pPr marL="509588" indent="-509588">
              <a:buFont typeface="Wingdings" pitchFamily="2" charset="2"/>
              <a:buChar char="v"/>
            </a:pPr>
            <a:endParaRPr lang="en-US" sz="2500" dirty="0" smtClean="0">
              <a:latin typeface="Calibri" pitchFamily="34" charset="0"/>
            </a:endParaRPr>
          </a:p>
          <a:p>
            <a:pPr marL="509588" indent="-509588">
              <a:buFont typeface="Wingdings" pitchFamily="2" charset="2"/>
              <a:buChar char="v"/>
            </a:pPr>
            <a:r>
              <a:rPr lang="en-US" sz="2500" dirty="0" smtClean="0">
                <a:latin typeface="Calibri" pitchFamily="34" charset="0"/>
              </a:rPr>
              <a:t>Global market - </a:t>
            </a:r>
            <a:r>
              <a:rPr lang="en-US" sz="2500" b="1" dirty="0" smtClean="0">
                <a:solidFill>
                  <a:srgbClr val="000099"/>
                </a:solidFill>
                <a:latin typeface="Calibri" pitchFamily="34" charset="0"/>
              </a:rPr>
              <a:t>$27.4 billion</a:t>
            </a:r>
            <a:r>
              <a:rPr lang="en-US" sz="2500" dirty="0" smtClean="0">
                <a:solidFill>
                  <a:srgbClr val="000099"/>
                </a:solidFill>
                <a:latin typeface="Calibri" pitchFamily="34" charset="0"/>
              </a:rPr>
              <a:t> </a:t>
            </a:r>
            <a:r>
              <a:rPr lang="en-US" sz="2500" dirty="0" smtClean="0">
                <a:latin typeface="Calibri" pitchFamily="34" charset="0"/>
              </a:rPr>
              <a:t>by 2015</a:t>
            </a:r>
            <a:r>
              <a:rPr lang="en-US" sz="2500" baseline="30000" dirty="0" smtClean="0">
                <a:latin typeface="Calibri" pitchFamily="34" charset="0"/>
              </a:rPr>
              <a:t>*</a:t>
            </a:r>
            <a:r>
              <a:rPr lang="en-US" sz="2500" dirty="0" smtClean="0">
                <a:latin typeface="Calibri" pitchFamily="34" charset="0"/>
              </a:rPr>
              <a:t>.</a:t>
            </a:r>
          </a:p>
          <a:p>
            <a:pPr marL="509588" indent="-509588">
              <a:buFont typeface="Wingdings" pitchFamily="2" charset="2"/>
              <a:buChar char="v"/>
            </a:pPr>
            <a:endParaRPr lang="en-US" sz="2500" dirty="0">
              <a:latin typeface="Calibri" pitchFamily="34" charset="0"/>
            </a:endParaRPr>
          </a:p>
        </p:txBody>
      </p:sp>
      <p:sp>
        <p:nvSpPr>
          <p:cNvPr id="8" name="TextBox 7"/>
          <p:cNvSpPr txBox="1"/>
          <p:nvPr/>
        </p:nvSpPr>
        <p:spPr>
          <a:xfrm>
            <a:off x="28575" y="-76200"/>
            <a:ext cx="7591425" cy="630942"/>
          </a:xfrm>
          <a:prstGeom prst="rect">
            <a:avLst/>
          </a:prstGeom>
          <a:noFill/>
        </p:spPr>
        <p:txBody>
          <a:bodyPr wrap="square">
            <a:spAutoFit/>
          </a:bodyPr>
          <a:lstStyle/>
          <a:p>
            <a:pPr fontAlgn="auto">
              <a:spcBef>
                <a:spcPts val="0"/>
              </a:spcBef>
              <a:spcAft>
                <a:spcPts val="0"/>
              </a:spcAft>
              <a:defRPr/>
            </a:pPr>
            <a:r>
              <a:rPr lang="en-US" sz="3500" b="1" dirty="0" smtClean="0">
                <a:solidFill>
                  <a:srgbClr val="0000CC"/>
                </a:solidFill>
                <a:effectLst>
                  <a:outerShdw blurRad="38100" dist="38100" dir="2700000" algn="tl">
                    <a:srgbClr val="000000">
                      <a:alpha val="43137"/>
                    </a:srgbClr>
                  </a:outerShdw>
                </a:effectLst>
                <a:latin typeface="+mj-lt"/>
              </a:rPr>
              <a:t>Polymerase Chain </a:t>
            </a:r>
            <a:r>
              <a:rPr lang="en-US" sz="3500" b="1" dirty="0" smtClean="0">
                <a:solidFill>
                  <a:srgbClr val="0000CC"/>
                </a:solidFill>
                <a:effectLst>
                  <a:outerShdw blurRad="38100" dist="38100" dir="2700000" algn="tl">
                    <a:srgbClr val="000000">
                      <a:alpha val="43137"/>
                    </a:srgbClr>
                  </a:outerShdw>
                </a:effectLst>
                <a:latin typeface="+mj-lt"/>
              </a:rPr>
              <a:t>Reaction</a:t>
            </a:r>
            <a:endParaRPr lang="en-US" sz="3500" b="1" dirty="0" smtClean="0">
              <a:solidFill>
                <a:srgbClr val="0000CC"/>
              </a:solidFill>
              <a:effectLst>
                <a:outerShdw blurRad="38100" dist="38100" dir="2700000" algn="tl">
                  <a:srgbClr val="000000">
                    <a:alpha val="43137"/>
                  </a:srgbClr>
                </a:outerShdw>
              </a:effectLst>
              <a:latin typeface="+mj-lt"/>
              <a:cs typeface="+mn-cs"/>
            </a:endParaRPr>
          </a:p>
        </p:txBody>
      </p:sp>
      <p:sp>
        <p:nvSpPr>
          <p:cNvPr id="9" name="TextBox 8"/>
          <p:cNvSpPr txBox="1"/>
          <p:nvPr/>
        </p:nvSpPr>
        <p:spPr>
          <a:xfrm>
            <a:off x="2286000" y="6096000"/>
            <a:ext cx="6324600" cy="369332"/>
          </a:xfrm>
          <a:prstGeom prst="rect">
            <a:avLst/>
          </a:prstGeom>
          <a:noFill/>
        </p:spPr>
        <p:txBody>
          <a:bodyPr wrap="square" rtlCol="0">
            <a:spAutoFit/>
          </a:bodyPr>
          <a:lstStyle/>
          <a:p>
            <a:r>
              <a:rPr lang="en-US" dirty="0" smtClean="0"/>
              <a:t>* On line summary of PCR in medical application – (2009 – 2015)</a:t>
            </a:r>
            <a:endParaRPr lang="en-US" dirty="0"/>
          </a:p>
        </p:txBody>
      </p:sp>
    </p:spTree>
    <p:extLst>
      <p:ext uri="{BB962C8B-B14F-4D97-AF65-F5344CB8AC3E}">
        <p14:creationId xmlns:p14="http://schemas.microsoft.com/office/powerpoint/2010/main" val="403854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PCR IP Landscape 2009-2014</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Original PCR Patents have expired, Real-Time PCR IP (Roche) – with its Diagnostics applications – dominates IP Landscape prior to 2009</a:t>
            </a:r>
          </a:p>
          <a:p>
            <a:r>
              <a:rPr lang="en-US" dirty="0" smtClean="0"/>
              <a:t>Next Generation PCR technologies Such as COLD PCR and Digital PCR have now emerged, offering advantages in the context of growing Diagnostics market</a:t>
            </a:r>
          </a:p>
          <a:p>
            <a:r>
              <a:rPr lang="en-US" dirty="0" smtClean="0"/>
              <a:t>Still no overarching PCR technology IP that can be used in any application</a:t>
            </a:r>
          </a:p>
          <a:p>
            <a:r>
              <a:rPr lang="en-US" dirty="0" smtClean="0"/>
              <a:t>Enter Optimally Controlled PCR</a:t>
            </a:r>
            <a:endParaRPr lang="en-US" dirty="0"/>
          </a:p>
        </p:txBody>
      </p:sp>
    </p:spTree>
    <p:extLst>
      <p:ext uri="{BB962C8B-B14F-4D97-AF65-F5344CB8AC3E}">
        <p14:creationId xmlns:p14="http://schemas.microsoft.com/office/powerpoint/2010/main" val="4221722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3200" dirty="0" smtClean="0"/>
              <a:t>Digital PCR significant IP and commercialization</a:t>
            </a:r>
            <a:endParaRPr lang="en-US" sz="3200" dirty="0"/>
          </a:p>
        </p:txBody>
      </p:sp>
      <p:sp>
        <p:nvSpPr>
          <p:cNvPr id="3" name="Content Placeholder 2"/>
          <p:cNvSpPr>
            <a:spLocks noGrp="1"/>
          </p:cNvSpPr>
          <p:nvPr>
            <p:ph idx="1"/>
          </p:nvPr>
        </p:nvSpPr>
        <p:spPr>
          <a:xfrm>
            <a:off x="457200" y="1295400"/>
            <a:ext cx="8229600" cy="4830763"/>
          </a:xfrm>
        </p:spPr>
        <p:txBody>
          <a:bodyPr>
            <a:normAutofit fontScale="62500" lnSpcReduction="20000"/>
          </a:bodyPr>
          <a:lstStyle/>
          <a:p>
            <a:r>
              <a:rPr lang="en-US" dirty="0" smtClean="0"/>
              <a:t>1997 U.S. Patent “Method of sampling, amplifying and quantifying segment of nucleic acid, polymerase chain reaction assembly having </a:t>
            </a:r>
            <a:r>
              <a:rPr lang="en-US" dirty="0" err="1" smtClean="0"/>
              <a:t>nanoliter</a:t>
            </a:r>
            <a:r>
              <a:rPr lang="en-US" dirty="0" smtClean="0"/>
              <a:t>-sized sample chambers, and method of filling assembly”</a:t>
            </a:r>
            <a:r>
              <a:rPr lang="en-US" dirty="0"/>
              <a:t> </a:t>
            </a:r>
            <a:r>
              <a:rPr lang="en-US" dirty="0" smtClean="0"/>
              <a:t>by Brown at </a:t>
            </a:r>
            <a:r>
              <a:rPr lang="en-US" dirty="0" err="1" smtClean="0"/>
              <a:t>Cytonix</a:t>
            </a:r>
            <a:r>
              <a:rPr lang="en-US" dirty="0" smtClean="0"/>
              <a:t> and Silver at the National Institutes of Health</a:t>
            </a:r>
          </a:p>
          <a:p>
            <a:r>
              <a:rPr lang="en-US" dirty="0" smtClean="0"/>
              <a:t>1999 U.S. Patent “Digital Amplification” by  Vogelstein and </a:t>
            </a:r>
            <a:r>
              <a:rPr lang="en-US" dirty="0" err="1" smtClean="0"/>
              <a:t>Kinzler</a:t>
            </a:r>
            <a:r>
              <a:rPr lang="en-US" dirty="0" smtClean="0"/>
              <a:t> at Johns Hopkins University</a:t>
            </a:r>
          </a:p>
          <a:p>
            <a:r>
              <a:rPr lang="en-US" dirty="0" smtClean="0"/>
              <a:t>2004 U.S. Patent “Method and compositions for detection and enumeration of genetic variations” by </a:t>
            </a:r>
            <a:r>
              <a:rPr lang="en-US" dirty="0" err="1" smtClean="0"/>
              <a:t>Dressman</a:t>
            </a:r>
            <a:r>
              <a:rPr lang="en-US" dirty="0" smtClean="0"/>
              <a:t>,  et al. at </a:t>
            </a:r>
            <a:r>
              <a:rPr lang="en-US" dirty="0" smtClean="0"/>
              <a:t>Johns Hopkins University</a:t>
            </a:r>
          </a:p>
          <a:p>
            <a:r>
              <a:rPr lang="en-US" dirty="0" smtClean="0"/>
              <a:t>In 2006 </a:t>
            </a:r>
            <a:r>
              <a:rPr lang="en-US" dirty="0" err="1" smtClean="0"/>
              <a:t>Fluidigm</a:t>
            </a:r>
            <a:r>
              <a:rPr lang="en-US" dirty="0" smtClean="0"/>
              <a:t> introduced the first commercial system for digital PCR based on integrated fluidic circuits </a:t>
            </a:r>
          </a:p>
          <a:p>
            <a:r>
              <a:rPr lang="en-US" dirty="0" smtClean="0"/>
              <a:t>In 2008, </a:t>
            </a:r>
            <a:r>
              <a:rPr lang="en-US" dirty="0" err="1" smtClean="0"/>
              <a:t>Inostics</a:t>
            </a:r>
            <a:r>
              <a:rPr lang="en-US" dirty="0" smtClean="0"/>
              <a:t> started to provide </a:t>
            </a:r>
            <a:r>
              <a:rPr lang="en-US" dirty="0" err="1" smtClean="0"/>
              <a:t>BEAMing</a:t>
            </a:r>
            <a:r>
              <a:rPr lang="en-US" dirty="0" smtClean="0"/>
              <a:t> digital PCR services for the detection of mutations in plasma/serum and tissue.</a:t>
            </a:r>
          </a:p>
          <a:p>
            <a:r>
              <a:rPr lang="en-US" dirty="0" smtClean="0"/>
              <a:t>In 2013, </a:t>
            </a:r>
            <a:r>
              <a:rPr lang="en-US" dirty="0" err="1" smtClean="0"/>
              <a:t>RainDance</a:t>
            </a:r>
            <a:r>
              <a:rPr lang="en-US" dirty="0" smtClean="0"/>
              <a:t> Technologies launched a digital PCR platform based on its </a:t>
            </a:r>
            <a:r>
              <a:rPr lang="en-US" dirty="0" err="1" smtClean="0"/>
              <a:t>picoliter</a:t>
            </a:r>
            <a:r>
              <a:rPr lang="en-US" dirty="0" smtClean="0"/>
              <a:t>-scale droplet technology</a:t>
            </a:r>
          </a:p>
          <a:p>
            <a:r>
              <a:rPr lang="en-US" dirty="0" smtClean="0"/>
              <a:t>Bio-Rad's QX100 Droplet Digital PCR emerged as the future leader in the digital polymerase chain reaction (</a:t>
            </a:r>
            <a:r>
              <a:rPr lang="en-US" dirty="0" err="1" smtClean="0"/>
              <a:t>dPCR</a:t>
            </a:r>
            <a:r>
              <a:rPr lang="en-US" dirty="0" smtClean="0"/>
              <a:t>)</a:t>
            </a:r>
            <a:endParaRPr lang="en-US" dirty="0"/>
          </a:p>
        </p:txBody>
      </p:sp>
    </p:spTree>
    <p:extLst>
      <p:ext uri="{BB962C8B-B14F-4D97-AF65-F5344CB8AC3E}">
        <p14:creationId xmlns:p14="http://schemas.microsoft.com/office/powerpoint/2010/main" val="3953529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98490768"/>
              </p:ext>
            </p:extLst>
          </p:nvPr>
        </p:nvGraphicFramePr>
        <p:xfrm>
          <a:off x="101866" y="152400"/>
          <a:ext cx="8965934" cy="6487938"/>
        </p:xfrm>
        <a:graphic>
          <a:graphicData uri="http://schemas.openxmlformats.org/drawingml/2006/table">
            <a:tbl>
              <a:tblPr/>
              <a:tblGrid>
                <a:gridCol w="493076"/>
                <a:gridCol w="2435192"/>
                <a:gridCol w="925775"/>
                <a:gridCol w="573579"/>
                <a:gridCol w="563515"/>
                <a:gridCol w="986152"/>
                <a:gridCol w="1116968"/>
                <a:gridCol w="1871677"/>
              </a:tblGrid>
              <a:tr h="212984">
                <a:tc>
                  <a:txBody>
                    <a:bodyPr/>
                    <a:lstStyle/>
                    <a:p>
                      <a:pPr algn="r" fontAlgn="t"/>
                      <a:r>
                        <a:rPr lang="en-US" sz="800" b="0" i="0" u="none" strike="noStrike">
                          <a:solidFill>
                            <a:srgbClr val="000000"/>
                          </a:solidFill>
                          <a:effectLst/>
                          <a:latin typeface="Arial"/>
                        </a:rPr>
                        <a:t>1</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1" i="0" u="none" strike="noStrike">
                          <a:solidFill>
                            <a:srgbClr val="222222"/>
                          </a:solidFill>
                          <a:effectLst/>
                          <a:latin typeface="Arial"/>
                        </a:rPr>
                        <a:t>Digital analyte analysis</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222222"/>
                          </a:solidFill>
                          <a:effectLst/>
                          <a:latin typeface="Arial"/>
                        </a:rPr>
                        <a:t>WO2011100604 A3</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800" b="0" i="0" u="none" strike="noStrike">
                          <a:solidFill>
                            <a:srgbClr val="222222"/>
                          </a:solidFill>
                          <a:effectLst/>
                          <a:latin typeface="Arial"/>
                        </a:rPr>
                        <a:t>11-Feb-11</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800" b="0" i="0" u="none" strike="noStrike">
                          <a:solidFill>
                            <a:srgbClr val="222222"/>
                          </a:solidFill>
                          <a:effectLst/>
                          <a:latin typeface="Arial"/>
                        </a:rPr>
                        <a:t>27-Mar-14</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222222"/>
                          </a:solidFill>
                          <a:effectLst/>
                          <a:latin typeface="Arial"/>
                        </a:rPr>
                        <a:t>PCT/US2011/024615</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222222"/>
                          </a:solidFill>
                          <a:effectLst/>
                          <a:latin typeface="Arial"/>
                        </a:rPr>
                        <a:t>Jonathan William Larson, Qun Zhong, Darren Roy Link</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222222"/>
                          </a:solidFill>
                          <a:effectLst/>
                          <a:latin typeface="Arial"/>
                        </a:rPr>
                        <a:t>Jonathan William Larson, Qun Zhong, Darren Roy Link</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4204">
                <a:tc>
                  <a:txBody>
                    <a:bodyPr/>
                    <a:lstStyle/>
                    <a:p>
                      <a:pPr algn="l" fontAlgn="ctr"/>
                      <a:r>
                        <a:rPr lang="en-US" sz="800" b="0" i="0" u="none" strike="noStrike">
                          <a:solidFill>
                            <a:srgbClr val="000000"/>
                          </a:solidFill>
                          <a:effectLst/>
                          <a:latin typeface="Arial"/>
                        </a:rPr>
                        <a:t> </a:t>
                      </a:r>
                    </a:p>
                  </a:txBody>
                  <a:tcPr marL="6927" marR="6927" marT="6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l" fontAlgn="t"/>
                      <a:r>
                        <a:rPr lang="en-US" sz="800" b="0" i="0" u="none" strike="noStrike">
                          <a:solidFill>
                            <a:srgbClr val="222222"/>
                          </a:solidFill>
                          <a:effectLst/>
                          <a:latin typeface="Arial"/>
                        </a:rPr>
                        <a:t>The invention generally relates to droplet based digital PCR and methods for analyzing a target nucleic acid using the same. </a:t>
                      </a:r>
                      <a:br>
                        <a:rPr lang="en-US" sz="800" b="0" i="0" u="none" strike="noStrike">
                          <a:solidFill>
                            <a:srgbClr val="222222"/>
                          </a:solidFill>
                          <a:effectLst/>
                          <a:latin typeface="Arial"/>
                        </a:rPr>
                      </a:br>
                      <a:r>
                        <a:rPr lang="en-US" sz="800" b="0" i="0" u="none" strike="noStrike">
                          <a:solidFill>
                            <a:srgbClr val="222222"/>
                          </a:solidFill>
                          <a:effectLst/>
                          <a:latin typeface="Arial"/>
                        </a:rPr>
                        <a:t>In certain embodiments, methods of the invention involve forming sample droplets containing, on average, a single target nucleic acid, amplifying the target in the droplets, excluding droplets containing amplicon from the target and amplicon from a variant of the target, and analyzing target amplicons.</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6597">
                <a:tc>
                  <a:txBody>
                    <a:bodyPr/>
                    <a:lstStyle/>
                    <a:p>
                      <a:pPr algn="r" fontAlgn="b"/>
                      <a:r>
                        <a:rPr lang="en-US" sz="800" b="0" i="0" u="none" strike="noStrike">
                          <a:solidFill>
                            <a:srgbClr val="000000"/>
                          </a:solidFill>
                          <a:effectLst/>
                          <a:latin typeface="Arial"/>
                        </a:rPr>
                        <a:t>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effectLst/>
                          <a:latin typeface="Arial"/>
                        </a:rPr>
                        <a:t>Methods for analyzing dna</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US20140113300 A1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a:rPr>
                        <a:t>21-Oct-13</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a:rPr>
                        <a:t>24-Apr-14</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US 14/058,799</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Michael Samuels</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Raindance Technologies, Inc.</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1977">
                <a:tc>
                  <a:txBody>
                    <a:bodyPr/>
                    <a:lstStyle/>
                    <a:p>
                      <a:pPr algn="l" fontAlgn="b"/>
                      <a:r>
                        <a:rPr lang="en-US" sz="800" b="0" i="0" u="none" strike="noStrike">
                          <a:solidFill>
                            <a:srgbClr val="000000"/>
                          </a:solidFill>
                          <a:effectLst/>
                          <a:latin typeface="Arial"/>
                        </a:rPr>
                        <a:t> </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l" fontAlgn="t"/>
                      <a:r>
                        <a:rPr lang="en-US" sz="800" b="0" i="0" u="none" strike="noStrike">
                          <a:solidFill>
                            <a:srgbClr val="222222"/>
                          </a:solidFill>
                          <a:effectLst/>
                          <a:latin typeface="Arial"/>
                        </a:rPr>
                        <a:t>The invention generally relates to methods for increasing the amount of DNA available for analysis when using partitioned samples and parallel processing. </a:t>
                      </a:r>
                      <a:br>
                        <a:rPr lang="en-US" sz="800" b="0" i="0" u="none" strike="noStrike">
                          <a:solidFill>
                            <a:srgbClr val="222222"/>
                          </a:solidFill>
                          <a:effectLst/>
                          <a:latin typeface="Arial"/>
                        </a:rPr>
                      </a:br>
                      <a:r>
                        <a:rPr lang="en-US" sz="800" b="0" i="0" u="none" strike="noStrike">
                          <a:solidFill>
                            <a:srgbClr val="222222"/>
                          </a:solidFill>
                          <a:effectLst/>
                          <a:latin typeface="Arial"/>
                        </a:rPr>
                        <a:t>For example, double-stranded DNA can be dissociated into two single-stranded components, and the single strands partitioned into different droplets prior to analysis. The disclosed methods are useful for performing digital PCR analysis on samples where the target DNA is not in abundance, for example when the sample originates from a body fluid or an FFPE sample.</a:t>
                      </a:r>
                    </a:p>
                  </a:txBody>
                  <a:tcPr marL="6927" marR="6927" marT="692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9791">
                <a:tc>
                  <a:txBody>
                    <a:bodyPr/>
                    <a:lstStyle/>
                    <a:p>
                      <a:pPr algn="r" fontAlgn="t"/>
                      <a:r>
                        <a:rPr lang="en-US" sz="800" b="0" i="0" u="none" strike="noStrike">
                          <a:solidFill>
                            <a:srgbClr val="000000"/>
                          </a:solidFill>
                          <a:effectLst/>
                          <a:latin typeface="Arial"/>
                        </a:rPr>
                        <a:t>3</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Arial"/>
                        </a:rPr>
                        <a:t>Methods for sequencing nucleic acid</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effectLst/>
                          <a:latin typeface="Arial"/>
                        </a:rPr>
                        <a:t>US20130210638 A1</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800" b="0" i="0" u="none" strike="noStrike">
                          <a:solidFill>
                            <a:srgbClr val="000000"/>
                          </a:solidFill>
                          <a:effectLst/>
                          <a:latin typeface="Arial"/>
                        </a:rPr>
                        <a:t>8-Feb-13</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800" b="0" i="0" u="none" strike="noStrike">
                          <a:solidFill>
                            <a:srgbClr val="000000"/>
                          </a:solidFill>
                          <a:effectLst/>
                          <a:latin typeface="Arial"/>
                        </a:rPr>
                        <a:t>15-Aug-13</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effectLst/>
                          <a:latin typeface="Arial"/>
                        </a:rPr>
                        <a:t>US 13/762,843</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effectLst/>
                          <a:latin typeface="Arial"/>
                        </a:rPr>
                        <a:t>Jeffrey Charles Olson, </a:t>
                      </a:r>
                      <a:br>
                        <a:rPr lang="en-US" sz="800" b="0" i="0" u="none" strike="noStrike">
                          <a:solidFill>
                            <a:srgbClr val="000000"/>
                          </a:solidFill>
                          <a:effectLst/>
                          <a:latin typeface="Arial"/>
                        </a:rPr>
                      </a:br>
                      <a:r>
                        <a:rPr lang="en-US" sz="800" b="0" i="0" u="none" strike="noStrike">
                          <a:solidFill>
                            <a:srgbClr val="000000"/>
                          </a:solidFill>
                          <a:effectLst/>
                          <a:latin typeface="Arial"/>
                        </a:rPr>
                        <a:t>James Brayer, Andrew Watson</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effectLst/>
                          <a:latin typeface="Arial"/>
                        </a:rPr>
                        <a:t>Jeffrey Charles Olson, </a:t>
                      </a:r>
                      <a:br>
                        <a:rPr lang="en-US" sz="800" b="0" i="0" u="none" strike="noStrike">
                          <a:solidFill>
                            <a:srgbClr val="000000"/>
                          </a:solidFill>
                          <a:effectLst/>
                          <a:latin typeface="Arial"/>
                        </a:rPr>
                      </a:br>
                      <a:r>
                        <a:rPr lang="en-US" sz="800" b="0" i="0" u="none" strike="noStrike">
                          <a:solidFill>
                            <a:srgbClr val="000000"/>
                          </a:solidFill>
                          <a:effectLst/>
                          <a:latin typeface="Arial"/>
                        </a:rPr>
                        <a:t>James Brayer, Andrew Watson</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22902">
                <a:tc>
                  <a:txBody>
                    <a:bodyPr/>
                    <a:lstStyle/>
                    <a:p>
                      <a:pPr algn="l" fontAlgn="b"/>
                      <a:r>
                        <a:rPr lang="en-US" sz="800" b="0" i="0" u="none" strike="noStrike">
                          <a:solidFill>
                            <a:srgbClr val="000000"/>
                          </a:solidFill>
                          <a:effectLst/>
                          <a:latin typeface="Arial"/>
                        </a:rPr>
                        <a:t> </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l" fontAlgn="t"/>
                      <a:r>
                        <a:rPr lang="en-US" sz="800" b="0" i="0" u="none" strike="noStrike">
                          <a:solidFill>
                            <a:srgbClr val="222222"/>
                          </a:solidFill>
                          <a:effectLst/>
                          <a:latin typeface="Arial"/>
                        </a:rPr>
                        <a:t>The invention generally relates to methods for sequencing a nucleic acid template from both a 5′ and a 3′ end in a single sequencing reaction.</a:t>
                      </a:r>
                      <a:br>
                        <a:rPr lang="en-US" sz="800" b="0" i="0" u="none" strike="noStrike">
                          <a:solidFill>
                            <a:srgbClr val="222222"/>
                          </a:solidFill>
                          <a:effectLst/>
                          <a:latin typeface="Arial"/>
                        </a:rPr>
                      </a:br>
                      <a:r>
                        <a:rPr lang="en-US" sz="800" b="0" i="0" u="none" strike="noStrike">
                          <a:solidFill>
                            <a:srgbClr val="222222"/>
                          </a:solidFill>
                          <a:effectLst/>
                          <a:latin typeface="Arial"/>
                        </a:rPr>
                        <a:t> In certain embodiments, methods of the invention involve amplifying a nucleic acid template to produce a plurality of amplicons, splitting the amplicons into first and second portions, attaching a first oligonucleotide including a first universal primer site to a 5′ end of the amplicons in the first portion, and attaching a second oligonucleotide including a second universal primer site to a 3′ end of the amplicons in the second portion. The first and second primer sites may be the same or may be different. The method additionally involves pooling the first and second portions, and sequencing the pooled amplicons, thereby sequencing a nucleic acid template from both a 5′ and a 3′ end in a single sequencing reaction.</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6597">
                <a:tc>
                  <a:txBody>
                    <a:bodyPr/>
                    <a:lstStyle/>
                    <a:p>
                      <a:pPr algn="r" fontAlgn="b"/>
                      <a:r>
                        <a:rPr lang="en-US" sz="800" b="0" i="0" u="none" strike="noStrike">
                          <a:solidFill>
                            <a:srgbClr val="000000"/>
                          </a:solidFill>
                          <a:effectLst/>
                          <a:latin typeface="Arial"/>
                        </a:rPr>
                        <a:t>4</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effectLst/>
                          <a:latin typeface="Arial"/>
                        </a:rPr>
                        <a:t>Methods and compositions to enable multiplex cold-pcr</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US20140051087 A1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a:rPr>
                        <a:t>30-Mar-12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a:rPr>
                        <a:t>20-Feb-14</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US 14/007,173</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Gerassimos Makrigiorgos</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Dana-Farber Cancer Institute, Inc.</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0800">
                <a:tc>
                  <a:txBody>
                    <a:bodyPr/>
                    <a:lstStyle/>
                    <a:p>
                      <a:pPr algn="l" fontAlgn="b"/>
                      <a:r>
                        <a:rPr lang="en-US" sz="800" b="0" i="0" u="none" strike="noStrike">
                          <a:solidFill>
                            <a:srgbClr val="000000"/>
                          </a:solidFill>
                          <a:effectLst/>
                          <a:latin typeface="Arial"/>
                        </a:rPr>
                        <a:t> </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l" fontAlgn="b"/>
                      <a:r>
                        <a:rPr lang="en-US" sz="800" b="0" i="0" u="none" strike="noStrike">
                          <a:solidFill>
                            <a:srgbClr val="000000"/>
                          </a:solidFill>
                          <a:effectLst/>
                          <a:latin typeface="Arial"/>
                        </a:rPr>
                        <a:t>The present invention is directed to methods, compositions and reaction mixtures for multiplexing COLD-PCR/ice-COLD-PCR to enrich simultaneously </a:t>
                      </a:r>
                      <a:br>
                        <a:rPr lang="en-US" sz="800" b="0" i="0" u="none" strike="noStrike">
                          <a:solidFill>
                            <a:srgbClr val="000000"/>
                          </a:solidFill>
                          <a:effectLst/>
                          <a:latin typeface="Arial"/>
                        </a:rPr>
                      </a:br>
                      <a:r>
                        <a:rPr lang="en-US" sz="800" b="0" i="0" u="none" strike="noStrike">
                          <a:solidFill>
                            <a:srgbClr val="000000"/>
                          </a:solidFill>
                          <a:effectLst/>
                          <a:latin typeface="Arial"/>
                        </a:rPr>
                        <a:t>several low abundance alleles (mutant target sequences) from a sample. The invention also involves COLD-PCR/ice-COLD-PCR amplification performed on DNA fragments that have different melting temperatures, and therefore different critical denaturation temperatures, in a graded temperature approach such that mutation enrichment is achieved on all diverse DNA fragments simultaneously (temperature-independent COLD-PCR or TI-COLD-PCR). The invention also involves methods for enabling identification of variant-sequence alleles in the presence of a large excess of non-variant alleles in nucleic acids without the complication of polymerase-introduced errors or other primer-introduced artifacts.</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6597">
                <a:tc>
                  <a:txBody>
                    <a:bodyPr/>
                    <a:lstStyle/>
                    <a:p>
                      <a:pPr algn="r" fontAlgn="b"/>
                      <a:r>
                        <a:rPr lang="en-US" sz="800" b="0" i="0" u="none" strike="noStrike">
                          <a:solidFill>
                            <a:srgbClr val="000000"/>
                          </a:solidFill>
                          <a:effectLst/>
                          <a:latin typeface="Arial"/>
                        </a:rPr>
                        <a:t>5</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effectLst/>
                          <a:latin typeface="Arial"/>
                        </a:rPr>
                        <a:t>Step-up method for cold-pcr enrichment</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US20130309724 A1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a:rPr>
                        <a:t>15-Mar-13</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a:rPr>
                        <a:t>21-Nov-13</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US 13/834,167</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Reyes Candau-Cachon</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Transgenomic, Inc.</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061">
                <a:tc>
                  <a:txBody>
                    <a:bodyPr/>
                    <a:lstStyle/>
                    <a:p>
                      <a:pPr algn="l" fontAlgn="b"/>
                      <a:r>
                        <a:rPr lang="en-US" sz="800" b="0" i="0" u="none" strike="noStrike">
                          <a:solidFill>
                            <a:srgbClr val="000000"/>
                          </a:solidFill>
                          <a:effectLst/>
                          <a:latin typeface="Arial"/>
                        </a:rPr>
                        <a:t> </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l" fontAlgn="t"/>
                      <a:r>
                        <a:rPr lang="en-US" sz="800" b="0" i="0" u="none" strike="noStrike">
                          <a:solidFill>
                            <a:srgbClr val="000000"/>
                          </a:solidFill>
                          <a:effectLst/>
                          <a:latin typeface="Arial"/>
                        </a:rPr>
                        <a:t>Methods of using polymerase chain reactions to enrich a target sequence in a sample containing reference sequences and target sequences having high homology and amplifiable by the same primer pair are provided herein. </a:t>
                      </a:r>
                      <a:br>
                        <a:rPr lang="en-US" sz="800" b="0" i="0" u="none" strike="noStrike">
                          <a:solidFill>
                            <a:srgbClr val="000000"/>
                          </a:solidFill>
                          <a:effectLst/>
                          <a:latin typeface="Arial"/>
                        </a:rPr>
                      </a:br>
                      <a:r>
                        <a:rPr lang="en-US" sz="800" b="0" i="0" u="none" strike="noStrike">
                          <a:solidFill>
                            <a:srgbClr val="000000"/>
                          </a:solidFill>
                          <a:effectLst/>
                          <a:latin typeface="Arial"/>
                        </a:rPr>
                        <a:t>In particular the methods provide a robust means to improve the fold enrichment of the target sequence and minimize reaction-to-reaction, well-to-well and run-to-run variations in the enrichment methods.</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6597">
                <a:tc>
                  <a:txBody>
                    <a:bodyPr/>
                    <a:lstStyle/>
                    <a:p>
                      <a:pPr algn="r" fontAlgn="b"/>
                      <a:r>
                        <a:rPr lang="en-US" sz="800" b="0" i="0" u="none" strike="noStrike">
                          <a:solidFill>
                            <a:srgbClr val="000000"/>
                          </a:solidFill>
                          <a:effectLst/>
                          <a:latin typeface="Arial"/>
                        </a:rPr>
                        <a:t>6</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effectLst/>
                          <a:latin typeface="Arial"/>
                        </a:rPr>
                        <a:t>Full cold-PCR enrichment with reference blocking sequence</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US8623603 B2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a:rPr>
                        <a:t>8-Mar-11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a:rPr>
                        <a:t>7-Jan-14</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US 13/042,549</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Gerassimos Makrigiorgos</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Dana-Farber Cancer Institute, Inc.</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5590">
                <a:tc>
                  <a:txBody>
                    <a:bodyPr/>
                    <a:lstStyle/>
                    <a:p>
                      <a:pPr algn="l" fontAlgn="b"/>
                      <a:r>
                        <a:rPr lang="en-US" sz="800" b="0" i="0" u="none" strike="noStrike">
                          <a:solidFill>
                            <a:srgbClr val="000000"/>
                          </a:solidFill>
                          <a:effectLst/>
                          <a:latin typeface="Arial"/>
                        </a:rPr>
                        <a:t> </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l" fontAlgn="t"/>
                      <a:r>
                        <a:rPr lang="en-US" sz="800" b="0" i="0" u="none" strike="noStrike">
                          <a:solidFill>
                            <a:srgbClr val="000000"/>
                          </a:solidFill>
                          <a:effectLst/>
                          <a:latin typeface="Arial"/>
                        </a:rPr>
                        <a:t>The present invention is directed to methods, compositions and software for enriching low abundance alleles in a sample. It is directed in particular to the use of an excess amount of reference blocking sequence in an amplification reaction</a:t>
                      </a:r>
                      <a:br>
                        <a:rPr lang="en-US" sz="800" b="0" i="0" u="none" strike="noStrike">
                          <a:solidFill>
                            <a:srgbClr val="000000"/>
                          </a:solidFill>
                          <a:effectLst/>
                          <a:latin typeface="Arial"/>
                        </a:rPr>
                      </a:br>
                      <a:r>
                        <a:rPr lang="en-US" sz="800" b="0" i="0" u="none" strike="noStrike">
                          <a:solidFill>
                            <a:srgbClr val="000000"/>
                          </a:solidFill>
                          <a:effectLst/>
                          <a:latin typeface="Arial"/>
                        </a:rPr>
                        <a:t> mixture in order to improve the enrichment efficiency, and reduce cycle time, of full COLD-PCR.</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2061">
                <a:tc>
                  <a:txBody>
                    <a:bodyPr/>
                    <a:lstStyle/>
                    <a:p>
                      <a:pPr algn="r" fontAlgn="t"/>
                      <a:r>
                        <a:rPr lang="en-US" sz="800" b="0" i="0" u="none" strike="noStrike">
                          <a:solidFill>
                            <a:srgbClr val="000000"/>
                          </a:solidFill>
                          <a:effectLst/>
                          <a:latin typeface="Arial"/>
                        </a:rPr>
                        <a:t>7</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Arial"/>
                        </a:rPr>
                        <a:t>Enrichment of a target sequence</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effectLst/>
                          <a:latin typeface="Arial"/>
                        </a:rPr>
                        <a:t>WO2009017784 A2</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800" b="0" i="0" u="none" strike="noStrike">
                          <a:solidFill>
                            <a:srgbClr val="000000"/>
                          </a:solidFill>
                          <a:effectLst/>
                          <a:latin typeface="Arial"/>
                        </a:rPr>
                        <a:t>31-Jul-08</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800" b="0" i="0" u="none" strike="noStrike">
                          <a:solidFill>
                            <a:srgbClr val="000000"/>
                          </a:solidFill>
                          <a:effectLst/>
                          <a:latin typeface="Arial"/>
                        </a:rPr>
                        <a:t>5-Feb-09</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effectLst/>
                          <a:latin typeface="Arial"/>
                        </a:rPr>
                        <a:t>PCT/US2008/009248</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Gerassimos Makrigiorgos</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Dana-Farber Cancer Institute, Inc.</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061">
                <a:tc>
                  <a:txBody>
                    <a:bodyPr/>
                    <a:lstStyle/>
                    <a:p>
                      <a:pPr algn="l" fontAlgn="t"/>
                      <a:r>
                        <a:rPr lang="en-US" sz="800" b="0" i="0" u="none" strike="noStrike">
                          <a:solidFill>
                            <a:srgbClr val="000000"/>
                          </a:solidFill>
                          <a:effectLst/>
                          <a:latin typeface="Arial"/>
                        </a:rPr>
                        <a:t> </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l" fontAlgn="t"/>
                      <a:r>
                        <a:rPr lang="en-US" sz="800" b="0" i="0" u="none" strike="noStrike">
                          <a:solidFill>
                            <a:srgbClr val="000000"/>
                          </a:solidFill>
                          <a:effectLst/>
                          <a:latin typeface="Arial"/>
                        </a:rPr>
                        <a:t>The present invention is directed to methods, compositions, software and devices for enriching low abundance alleles from a sample. The method is based in part on a modified nucleic acid amplification protocol that includes incubating the reaction mixture at a critical denaturing temperature or 'Tc'. By employing the present invention the current detection limits of all PCR-based technologies are greatly improved.</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66388">
                <a:tc>
                  <a:txBody>
                    <a:bodyPr/>
                    <a:lstStyle/>
                    <a:p>
                      <a:pPr algn="r" fontAlgn="t"/>
                      <a:r>
                        <a:rPr lang="en-US" sz="800" b="0" i="0" u="none" strike="noStrike">
                          <a:solidFill>
                            <a:srgbClr val="000000"/>
                          </a:solidFill>
                          <a:effectLst/>
                          <a:latin typeface="Arial"/>
                        </a:rPr>
                        <a:t>8</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Arial"/>
                        </a:rPr>
                        <a:t>Microvesicle-based assays</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effectLst/>
                          <a:latin typeface="Arial"/>
                        </a:rPr>
                        <a:t>CA2814507 A1</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800" b="0" i="0" u="none" strike="noStrike">
                          <a:solidFill>
                            <a:srgbClr val="000000"/>
                          </a:solidFill>
                          <a:effectLst/>
                          <a:latin typeface="Arial"/>
                        </a:rPr>
                        <a:t>17-Oct-11</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800" b="0" i="0" u="none" strike="noStrike">
                          <a:solidFill>
                            <a:srgbClr val="000000"/>
                          </a:solidFill>
                          <a:effectLst/>
                          <a:latin typeface="Arial"/>
                        </a:rPr>
                        <a:t>19-Apr-12</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effectLst/>
                          <a:latin typeface="Arial"/>
                        </a:rPr>
                        <a:t>CA 2814507</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effectLst/>
                          <a:latin typeface="Arial"/>
                        </a:rPr>
                        <a:t>Walter Chen, </a:t>
                      </a:r>
                      <a:br>
                        <a:rPr lang="en-US" sz="800" b="0" i="0" u="none" strike="noStrike">
                          <a:solidFill>
                            <a:srgbClr val="000000"/>
                          </a:solidFill>
                          <a:effectLst/>
                          <a:latin typeface="Arial"/>
                        </a:rPr>
                      </a:br>
                      <a:r>
                        <a:rPr lang="en-US" sz="800" b="0" i="0" u="none" strike="noStrike">
                          <a:solidFill>
                            <a:srgbClr val="000000"/>
                          </a:solidFill>
                          <a:effectLst/>
                          <a:latin typeface="Arial"/>
                        </a:rPr>
                        <a:t>Xandra O. Breakefield, </a:t>
                      </a:r>
                      <a:br>
                        <a:rPr lang="en-US" sz="800" b="0" i="0" u="none" strike="noStrike">
                          <a:solidFill>
                            <a:srgbClr val="000000"/>
                          </a:solidFill>
                          <a:effectLst/>
                          <a:latin typeface="Arial"/>
                        </a:rPr>
                      </a:br>
                      <a:r>
                        <a:rPr lang="en-US" sz="800" b="0" i="0" u="none" strike="noStrike">
                          <a:solidFill>
                            <a:srgbClr val="000000"/>
                          </a:solidFill>
                          <a:effectLst/>
                          <a:latin typeface="Arial"/>
                        </a:rPr>
                        <a:t>Leonora Balaj, </a:t>
                      </a:r>
                      <a:br>
                        <a:rPr lang="en-US" sz="800" b="0" i="0" u="none" strike="noStrike">
                          <a:solidFill>
                            <a:srgbClr val="000000"/>
                          </a:solidFill>
                          <a:effectLst/>
                          <a:latin typeface="Arial"/>
                        </a:rPr>
                      </a:br>
                      <a:r>
                        <a:rPr lang="en-US" sz="800" b="0" i="0" u="none" strike="noStrike">
                          <a:solidFill>
                            <a:srgbClr val="000000"/>
                          </a:solidFill>
                          <a:effectLst/>
                          <a:latin typeface="Arial"/>
                        </a:rPr>
                        <a:t>Johan Karl Olov Skog</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effectLst/>
                          <a:latin typeface="Arial"/>
                        </a:rPr>
                        <a:t>The General Hospital Corporation</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8195">
                <a:tc>
                  <a:txBody>
                    <a:bodyPr/>
                    <a:lstStyle/>
                    <a:p>
                      <a:pPr algn="l" fontAlgn="t"/>
                      <a:r>
                        <a:rPr lang="en-US" sz="800" b="0" i="0" u="none" strike="noStrike">
                          <a:solidFill>
                            <a:srgbClr val="000000"/>
                          </a:solidFill>
                          <a:effectLst/>
                          <a:latin typeface="Arial"/>
                        </a:rPr>
                        <a:t> </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l" fontAlgn="t"/>
                      <a:r>
                        <a:rPr lang="en-US" sz="800" b="0" i="0" u="none" strike="noStrike" dirty="0">
                          <a:solidFill>
                            <a:srgbClr val="000000"/>
                          </a:solidFill>
                          <a:effectLst/>
                          <a:latin typeface="Arial"/>
                        </a:rPr>
                        <a:t>Methods are disclosed herein for assaying a biological sample or a bodily fluid obtained from a subject by isolating, obtaining or using a </a:t>
                      </a:r>
                      <a:r>
                        <a:rPr lang="en-US" sz="800" b="0" i="0" u="none" strike="noStrike" dirty="0" err="1">
                          <a:solidFill>
                            <a:srgbClr val="000000"/>
                          </a:solidFill>
                          <a:effectLst/>
                          <a:latin typeface="Arial"/>
                        </a:rPr>
                        <a:t>microvesicle</a:t>
                      </a:r>
                      <a:r>
                        <a:rPr lang="en-US" sz="800" b="0" i="0" u="none" strike="noStrike" dirty="0">
                          <a:solidFill>
                            <a:srgbClr val="000000"/>
                          </a:solidFill>
                          <a:effectLst/>
                          <a:latin typeface="Arial"/>
                        </a:rPr>
                        <a:t> fraction from the biological sample or bodily fluid and detecting in the </a:t>
                      </a:r>
                      <a:r>
                        <a:rPr lang="en-US" sz="800" b="0" i="0" u="none" strike="noStrike" dirty="0" err="1">
                          <a:solidFill>
                            <a:srgbClr val="000000"/>
                          </a:solidFill>
                          <a:effectLst/>
                          <a:latin typeface="Arial"/>
                        </a:rPr>
                        <a:t>microvesicle</a:t>
                      </a:r>
                      <a:r>
                        <a:rPr lang="en-US" sz="800" b="0" i="0" u="none" strike="noStrike" dirty="0">
                          <a:solidFill>
                            <a:srgbClr val="000000"/>
                          </a:solidFill>
                          <a:effectLst/>
                          <a:latin typeface="Arial"/>
                        </a:rPr>
                        <a:t> fraction</a:t>
                      </a:r>
                      <a:br>
                        <a:rPr lang="en-US" sz="800" b="0" i="0" u="none" strike="noStrike" dirty="0">
                          <a:solidFill>
                            <a:srgbClr val="000000"/>
                          </a:solidFill>
                          <a:effectLst/>
                          <a:latin typeface="Arial"/>
                        </a:rPr>
                      </a:br>
                      <a:r>
                        <a:rPr lang="en-US" sz="800" b="0" i="0" u="none" strike="noStrike" dirty="0">
                          <a:solidFill>
                            <a:srgbClr val="000000"/>
                          </a:solidFill>
                          <a:effectLst/>
                          <a:latin typeface="Arial"/>
                        </a:rPr>
                        <a:t>the presence or absence of a genetic aberration in an IDH1, IDH2, TP53, PTEN, CDKN2A, NF1, EGFR, RB1, PIK3CA, or BRAF gene. The methods may be used for aiding the diagnosis, prognosis, monitoring, or therapy selection in relation to a disease or other medical condition (e.g., a </a:t>
                      </a:r>
                      <a:r>
                        <a:rPr lang="en-US" sz="800" b="0" i="0" u="none" strike="noStrike" dirty="0" err="1">
                          <a:solidFill>
                            <a:srgbClr val="000000"/>
                          </a:solidFill>
                          <a:effectLst/>
                          <a:latin typeface="Arial"/>
                        </a:rPr>
                        <a:t>glioma</a:t>
                      </a:r>
                      <a:r>
                        <a:rPr lang="en-US" sz="800" b="0" i="0" u="none" strike="noStrike" dirty="0">
                          <a:solidFill>
                            <a:srgbClr val="000000"/>
                          </a:solidFill>
                          <a:effectLst/>
                          <a:latin typeface="Arial"/>
                        </a:rPr>
                        <a:t>) in a subject.</a:t>
                      </a:r>
                    </a:p>
                  </a:txBody>
                  <a:tcPr marL="6927" marR="6927" marT="69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4063000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48175" cy="6898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48175" y="228600"/>
            <a:ext cx="26793825" cy="4708981"/>
          </a:xfrm>
          <a:prstGeom prst="rect">
            <a:avLst/>
          </a:prstGeom>
          <a:noFill/>
        </p:spPr>
        <p:txBody>
          <a:bodyPr wrap="square" rtlCol="0">
            <a:spAutoFit/>
          </a:bodyPr>
          <a:lstStyle/>
          <a:p>
            <a:r>
              <a:rPr lang="en-US" sz="1000" dirty="0" smtClean="0"/>
              <a:t>1. A method comprising: </a:t>
            </a:r>
          </a:p>
          <a:p>
            <a:r>
              <a:rPr lang="en-US" sz="1000" dirty="0" smtClean="0"/>
              <a:t>providing a sample containing at least one target nucleic acid molecule to be amplified and constituents for enabling amplification of the target nucleic acid molecule; </a:t>
            </a:r>
          </a:p>
          <a:p>
            <a:r>
              <a:rPr lang="en-US" sz="1000" dirty="0" smtClean="0"/>
              <a:t>loading the sample into a device, said device having multiple sample chambers; </a:t>
            </a:r>
          </a:p>
          <a:p>
            <a:r>
              <a:rPr lang="en-US" sz="1000" dirty="0" smtClean="0"/>
              <a:t>subdividing the sample in the device into a plurality of sample portions, one sample portion in each of the multiple sample chambers, wherein at least one of said sample portions loaded into a respective sample chamber includes said at least one target nucleic acid molecule; </a:t>
            </a:r>
          </a:p>
          <a:p>
            <a:r>
              <a:rPr lang="en-US" sz="1000" dirty="0" smtClean="0"/>
              <a:t>subjecting the sample portions loaded into the respective sample chambers to a homogeneous assay for detecting the amplified product including conditions under which amplification of said at least one target nucleic acid molecule occurs and a detectable amplified product of each target molecule in the sample chambers is formed; </a:t>
            </a:r>
          </a:p>
          <a:p>
            <a:r>
              <a:rPr lang="en-US" sz="1000" dirty="0" smtClean="0"/>
              <a:t>detecting amplified product in said sample chambers; and </a:t>
            </a:r>
          </a:p>
          <a:p>
            <a:r>
              <a:rPr lang="en-US" sz="1000" dirty="0" smtClean="0"/>
              <a:t>determining the number of said sample chambers that contain a sample portion from which said amplified product is formed, wherein </a:t>
            </a:r>
          </a:p>
          <a:p>
            <a:r>
              <a:rPr lang="en-US" sz="1000" dirty="0" smtClean="0"/>
              <a:t>said sample chambers each have one or more dimensions such that the sample chambers that contain at least one target molecule before amplification attain a detectable concentration of amplified product in said sample chambers after a single round of amplification. </a:t>
            </a:r>
          </a:p>
          <a:p>
            <a:r>
              <a:rPr lang="en-US" sz="1000" dirty="0" smtClean="0"/>
              <a:t>2. A method as claimed in claim 1, wherein said constituents include at least one probe that hybridizes to amplified target molecules and has a fluorescence property that changes upon hybridization or as a consequence of hybridizations, and wherein determining the number of said sample chambers that contain a sample portion from which said amplified product is formed comprises detecting the fluorescence change consequence to hybridization of said at least one probe. </a:t>
            </a:r>
          </a:p>
          <a:p>
            <a:r>
              <a:rPr lang="en-US" sz="1000" dirty="0" smtClean="0"/>
              <a:t>3. A method as claimed in claim 1 wherein said sample chambers have volumes of about 1 .</a:t>
            </a:r>
            <a:r>
              <a:rPr lang="en-US" sz="1000" dirty="0" err="1" smtClean="0"/>
              <a:t>mu.l</a:t>
            </a:r>
            <a:r>
              <a:rPr lang="en-US" sz="1000" dirty="0" smtClean="0"/>
              <a:t> or less. </a:t>
            </a:r>
          </a:p>
          <a:p>
            <a:r>
              <a:rPr lang="en-US" sz="1000" dirty="0" smtClean="0"/>
              <a:t>4. A method as claimed in claim 1 wherein said sample chambers have volumes of about 10 </a:t>
            </a:r>
            <a:r>
              <a:rPr lang="en-US" sz="1000" dirty="0" err="1" smtClean="0"/>
              <a:t>nl</a:t>
            </a:r>
            <a:r>
              <a:rPr lang="en-US" sz="1000" dirty="0" smtClean="0"/>
              <a:t> or less. </a:t>
            </a:r>
          </a:p>
          <a:p>
            <a:r>
              <a:rPr lang="en-US" sz="1000" dirty="0" smtClean="0"/>
              <a:t>5. The method of claim 1, wherein said device comprises an assembly comprising: said plurality of sample chambers each confined in at least one dimension by opposing barriers separated by about 500 microns or less; means for sealing said plurality of sample chambers to prevent evaporation and contamination of sample constituents confined within said plurality of sample chambers; and means for restraining amplification product. </a:t>
            </a:r>
          </a:p>
          <a:p>
            <a:r>
              <a:rPr lang="en-US" sz="1000" dirty="0" smtClean="0"/>
              <a:t>6. The method of claim 5, wherein said opposing barriers are separated by 100 microns or less. </a:t>
            </a:r>
          </a:p>
          <a:p>
            <a:r>
              <a:rPr lang="en-US" sz="1000" dirty="0" smtClean="0"/>
              <a:t>7. The method of claim 1, wherein said device comprises an assembly, said assembly comprising: said plurality of sample chambers, each sample chamber being confined in at least one dimension by opposing barriers separated by about 500 microns or less; means for sealing said plurality of sample chambers to prevent evaporation and contamination of sample constituents confined within said plurality of sample chambers; and means for restraining amplification product comprising a patterned layer disposed on at least one of said opposing barriers and which at least partially defines said plurality of sample chambers. </a:t>
            </a:r>
          </a:p>
          <a:p>
            <a:r>
              <a:rPr lang="en-US" sz="1000" dirty="0" smtClean="0"/>
              <a:t>8. The method of claim 7, wherein said opposing barriers are separated by 100 microns or less. </a:t>
            </a:r>
          </a:p>
          <a:p>
            <a:r>
              <a:rPr lang="en-US" sz="1000" dirty="0" smtClean="0"/>
              <a:t>9. The method of claim 1, wherein said device comprises an assembly, said assembly comprising: </a:t>
            </a:r>
          </a:p>
          <a:p>
            <a:r>
              <a:rPr lang="en-US" sz="1000" dirty="0" smtClean="0"/>
              <a:t>a substrate and a cover having facing surfaces spaced from one another, the facing surface of at least one of said substrate and said cover comprising a first material; a flow-through channel between said substrate and said cover; and one of said sample chambers bounded on at least one side thereof by said first material and being in communication with said flow-through channel, said sample chamber having a first affinity to said sample and a second affinity to a displacing fluid, said flow-through channel having a third affinity to the sample and a fourth affinity to said displacing fluid, wherein said first, second, third and fourth affinities are such that said one or more sample chambers retains a sample portion loaded into the assembly while the displacing fluid displaces sample from the flow-through channel without substantially displacing said sample portions from the sample chambers. </a:t>
            </a:r>
          </a:p>
          <a:p>
            <a:r>
              <a:rPr lang="en-US" sz="1000" dirty="0" smtClean="0"/>
              <a:t>10. The method of claim 9, wherein each of said one or more sample chambers is confined in at least one dimension by opposing barriers separated by a dimension of about 100 microns or less. </a:t>
            </a:r>
          </a:p>
          <a:p>
            <a:r>
              <a:rPr lang="en-US" sz="1000" dirty="0" smtClean="0"/>
              <a:t>11. The method of claim 9, wherein each of said one or more sample chambers has a volume of about 1 ml or less. </a:t>
            </a:r>
          </a:p>
          <a:p>
            <a:r>
              <a:rPr lang="en-US" sz="1000" dirty="0" smtClean="0"/>
              <a:t>12. The method of claim 9, wherein each of said one or more sample chambers has a volume of about 10 </a:t>
            </a:r>
            <a:r>
              <a:rPr lang="en-US" sz="1000" dirty="0" err="1" smtClean="0"/>
              <a:t>nl</a:t>
            </a:r>
            <a:r>
              <a:rPr lang="en-US" sz="1000" dirty="0" smtClean="0"/>
              <a:t> or less. </a:t>
            </a:r>
          </a:p>
          <a:p>
            <a:r>
              <a:rPr lang="en-US" sz="1000" dirty="0" smtClean="0"/>
              <a:t>13. The method of claim 9 wherein said flow-through channel contains a curable displacing fluid which isolates and seals off each of said one or more sample chambers and prevents evaporation of said sample portions from said one or more sample chambers. </a:t>
            </a:r>
          </a:p>
          <a:p>
            <a:r>
              <a:rPr lang="en-US" sz="1000" dirty="0" smtClean="0"/>
              <a:t>14. The method of claim 1, wherein said sample chambers each include at cavity having an open upper end and a volume of about 1 ml or less, and said device includes: </a:t>
            </a:r>
          </a:p>
          <a:p>
            <a:r>
              <a:rPr lang="en-US" sz="1000" dirty="0" smtClean="0"/>
              <a:t>means for loading said sample portions into said sample chambers; </a:t>
            </a:r>
          </a:p>
          <a:p>
            <a:r>
              <a:rPr lang="en-US" sz="1000" dirty="0" smtClean="0"/>
              <a:t>means for displacing sample away from the open upper ends of said sample chambers to isolate said sample portions within said cavities; and </a:t>
            </a:r>
          </a:p>
          <a:p>
            <a:r>
              <a:rPr lang="en-US" sz="1000" dirty="0" smtClean="0"/>
              <a:t>means for sealing the open upper ends of said cavities immediately after displacing sample fluid away from said open upper ends. </a:t>
            </a:r>
          </a:p>
          <a:p>
            <a:r>
              <a:rPr lang="en-US" sz="1000" dirty="0" smtClean="0"/>
              <a:t>15. The method of claim 14, wherein each of said cavities has a volume of about 10 </a:t>
            </a:r>
            <a:r>
              <a:rPr lang="en-US" sz="1000" dirty="0" err="1" smtClean="0"/>
              <a:t>nl</a:t>
            </a:r>
            <a:r>
              <a:rPr lang="en-US" sz="1000" dirty="0" smtClean="0"/>
              <a:t> or less. </a:t>
            </a:r>
          </a:p>
          <a:p>
            <a:r>
              <a:rPr lang="en-US" sz="1000" dirty="0" smtClean="0"/>
              <a:t>16. The method of claim 14, wherein said means for displacing comprises a curable adhesive. </a:t>
            </a:r>
          </a:p>
          <a:p>
            <a:r>
              <a:rPr lang="en-US" sz="1000" dirty="0" smtClean="0"/>
              <a:t>17. The method of claim 14, wherein said means for displacing and said means for sealing both comprise a common single surface.</a:t>
            </a:r>
            <a:endParaRPr lang="en-US" sz="1000" dirty="0"/>
          </a:p>
        </p:txBody>
      </p:sp>
    </p:spTree>
    <p:extLst>
      <p:ext uri="{BB962C8B-B14F-4D97-AF65-F5344CB8AC3E}">
        <p14:creationId xmlns:p14="http://schemas.microsoft.com/office/powerpoint/2010/main" val="108514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348162" cy="680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48162" y="76200"/>
            <a:ext cx="38966116" cy="8217634"/>
          </a:xfrm>
          <a:prstGeom prst="rect">
            <a:avLst/>
          </a:prstGeom>
          <a:noFill/>
        </p:spPr>
        <p:txBody>
          <a:bodyPr wrap="none" rtlCol="0">
            <a:spAutoFit/>
          </a:bodyPr>
          <a:lstStyle/>
          <a:p>
            <a:r>
              <a:rPr lang="en-US" sz="800" dirty="0" smtClean="0"/>
              <a:t>1. A method for determining the ratio of a selected genetic sequence in a population of genetic sequences, comprising the steps of: diluting nucleic acid template molecules in a biological sample to form a set comprising a plurality of assay samples; amplifying the template molecules within the assay samples to form a population of amplified molecules in the assay samples of the set; analyzing the amplified molecules in the assay samples of the set to determine a first number of assay samples which contain the selected genetic sequence and a second number of assay samples which contain a reference genetic sequence; comparing the first number to the second number to ascertain a ratio which reflects the composition of the biological sample. </a:t>
            </a:r>
          </a:p>
          <a:p>
            <a:r>
              <a:rPr lang="en-US" sz="800" dirty="0" smtClean="0"/>
              <a:t>2. The method of claim 1 wherein the step of diluting is performed until at least one-tenth of the assay samples in the set comprise a number (N) of molecules such that 1/N is larger than the ratio of selected genetic sequences to total genetic sequences required for the step of analyzing to determine the presence of the selected genetic sequence. </a:t>
            </a:r>
          </a:p>
          <a:p>
            <a:r>
              <a:rPr lang="en-US" sz="800" dirty="0" smtClean="0"/>
              <a:t>3. The method of claim 1 wherein the step of diluting is performed until between 0.1 and 0.9 of the assay samples yield an amplification product when subjected to a polymerase chain reaction. </a:t>
            </a:r>
          </a:p>
          <a:p>
            <a:r>
              <a:rPr lang="en-US" sz="800" dirty="0" smtClean="0"/>
              <a:t>4. The method of claim 1 wherein the step of diluting is performed until all of the assay samples yield an amplification product when subjected to a polymerase chain reaction and each assay sample contains less than 10 nucleic acid template molecules containing the reference genetic sequence. </a:t>
            </a:r>
          </a:p>
          <a:p>
            <a:r>
              <a:rPr lang="en-US" sz="800" dirty="0" smtClean="0"/>
              <a:t>5. The method of claim 1 wherein the step of diluting is performed until all of the assay samples yield an amplification product when subjected to a polymerase chain reaction and each assay sample contains less than 100 nucleic acid template molecules containing the reference genetic sequence. </a:t>
            </a:r>
          </a:p>
          <a:p>
            <a:r>
              <a:rPr lang="en-US" sz="800" dirty="0" smtClean="0"/>
              <a:t>6. The method of claim 1 wherein the biological sample is cell-free. </a:t>
            </a:r>
          </a:p>
          <a:p>
            <a:r>
              <a:rPr lang="en-US" sz="800" dirty="0" smtClean="0"/>
              <a:t>7. The method of claim 1 wherein the number of assay samples within the set is greater than 10. </a:t>
            </a:r>
          </a:p>
          <a:p>
            <a:r>
              <a:rPr lang="en-US" sz="800" dirty="0" smtClean="0"/>
              <a:t>8. The method of claim 1 wherein the number of assay samples within the set is greater than 50. </a:t>
            </a:r>
          </a:p>
          <a:p>
            <a:r>
              <a:rPr lang="en-US" sz="800" dirty="0" smtClean="0"/>
              <a:t>9. The method of claim 1 wherein the number of assay samples within the set is greater than 100. </a:t>
            </a:r>
          </a:p>
          <a:p>
            <a:r>
              <a:rPr lang="en-US" sz="800" dirty="0" smtClean="0"/>
              <a:t>10. The method of claim 1 wherein the number of assay samples within the set is greater than 500. </a:t>
            </a:r>
          </a:p>
          <a:p>
            <a:r>
              <a:rPr lang="en-US" sz="800" dirty="0" smtClean="0"/>
              <a:t>11. The method of claim 1 wherein the number of assay samples within the set is greater than 1000. </a:t>
            </a:r>
          </a:p>
          <a:p>
            <a:r>
              <a:rPr lang="en-US" sz="800" dirty="0" smtClean="0"/>
              <a:t>12. The method of claim 1 wherein the step of amplifying and the step of analyzing are performed on assay samples in the same receptacle. </a:t>
            </a:r>
          </a:p>
          <a:p>
            <a:r>
              <a:rPr lang="en-US" sz="800" dirty="0" smtClean="0"/>
              <a:t>13. The method of claim 1 wherein a molecular beacon probe is used in the step of analyzing, wherein a molecular beacon probe is an oligonucleotide with a stem-loop structure having a </a:t>
            </a:r>
            <a:r>
              <a:rPr lang="en-US" sz="800" dirty="0" err="1" smtClean="0"/>
              <a:t>photoluminescent</a:t>
            </a:r>
            <a:r>
              <a:rPr lang="en-US" sz="800" dirty="0" smtClean="0"/>
              <a:t> dye at one of the 5' or 3' ends and a quenching agent at the opposite 5' or 3' end. </a:t>
            </a:r>
          </a:p>
          <a:p>
            <a:r>
              <a:rPr lang="en-US" sz="800" dirty="0" smtClean="0"/>
              <a:t>14. The method of claim 1 wherein the step of analyzing employs gel electrophoresis. </a:t>
            </a:r>
          </a:p>
          <a:p>
            <a:r>
              <a:rPr lang="en-US" sz="800" dirty="0" smtClean="0"/>
              <a:t>15. The method of claim 1 wherein the step of analyzing employs hybridization to at least one nucleic acid probe. </a:t>
            </a:r>
          </a:p>
          <a:p>
            <a:r>
              <a:rPr lang="en-US" sz="800" dirty="0" smtClean="0"/>
              <a:t>16. The method of claim 1 wherein the step of analyzing employs hybridization to at least two nucleic acid probe. </a:t>
            </a:r>
          </a:p>
          <a:p>
            <a:r>
              <a:rPr lang="en-US" sz="800" dirty="0" smtClean="0"/>
              <a:t>17. The method of claim 13 wherein two molecular beacon probes are used, each having a different </a:t>
            </a:r>
            <a:r>
              <a:rPr lang="en-US" sz="800" dirty="0" err="1" smtClean="0"/>
              <a:t>photoluminescent</a:t>
            </a:r>
            <a:r>
              <a:rPr lang="en-US" sz="800" dirty="0" smtClean="0"/>
              <a:t> dye. </a:t>
            </a:r>
          </a:p>
          <a:p>
            <a:r>
              <a:rPr lang="en-US" sz="800" dirty="0" smtClean="0"/>
              <a:t>18. The method of claim 13 wherein the molecular beacon probe detects a wild-type selected genetic sequence better than a mutant selected genetic sequence. </a:t>
            </a:r>
          </a:p>
          <a:p>
            <a:r>
              <a:rPr lang="en-US" sz="800" dirty="0" smtClean="0"/>
              <a:t>19. The method of claim 1 wherein the step of amplifying employs a single pair of primers. </a:t>
            </a:r>
          </a:p>
          <a:p>
            <a:r>
              <a:rPr lang="en-US" sz="800" dirty="0" smtClean="0"/>
              <a:t>20. The method of claim 1 wherein the step of amplifying employs a polymerase which is activated only after heating. </a:t>
            </a:r>
          </a:p>
          <a:p>
            <a:r>
              <a:rPr lang="en-US" sz="800" dirty="0" smtClean="0"/>
              <a:t>21. The method of claim 1 wherein the step of amplifying employs at least 40 cycles of heating and cooling. </a:t>
            </a:r>
          </a:p>
          <a:p>
            <a:r>
              <a:rPr lang="en-US" sz="800" dirty="0" smtClean="0"/>
              <a:t>22. The method of claim 1 wherein the step of amplifying employs at least 50 cycles of heating and cooling. </a:t>
            </a:r>
          </a:p>
          <a:p>
            <a:r>
              <a:rPr lang="en-US" sz="800" dirty="0" smtClean="0"/>
              <a:t>23. The method of claim 1 wherein the step of amplifying employs at least 60 cycles of heating and cooling. </a:t>
            </a:r>
          </a:p>
          <a:p>
            <a:r>
              <a:rPr lang="en-US" sz="800" dirty="0" smtClean="0"/>
              <a:t>24. The method of claim 1 wherein the biological sample is selected from the group consisting of stool, blood, and lymph nodes. </a:t>
            </a:r>
          </a:p>
          <a:p>
            <a:r>
              <a:rPr lang="en-US" sz="800" dirty="0" smtClean="0"/>
              <a:t>25. The method of claim 1 wherein the biological sample is blood or bone marrow of a leukemia or lymphoma patient who has received anti-cancer therapy. </a:t>
            </a:r>
          </a:p>
          <a:p>
            <a:r>
              <a:rPr lang="en-US" sz="800" dirty="0" smtClean="0"/>
              <a:t>26. The method of claim 1 wherein the selected genetic sequence is a </a:t>
            </a:r>
            <a:r>
              <a:rPr lang="en-US" sz="800" dirty="0" err="1" smtClean="0"/>
              <a:t>translocated</a:t>
            </a:r>
            <a:r>
              <a:rPr lang="en-US" sz="800" dirty="0" smtClean="0"/>
              <a:t> allele. </a:t>
            </a:r>
          </a:p>
          <a:p>
            <a:r>
              <a:rPr lang="en-US" sz="800" dirty="0" smtClean="0"/>
              <a:t>27. The method of claim 1 wherein the selected genetic sequence is a wild-type allele. </a:t>
            </a:r>
          </a:p>
          <a:p>
            <a:r>
              <a:rPr lang="en-US" sz="800" dirty="0" smtClean="0"/>
              <a:t>28. The method of claim 1 wherein the selected genetic sequence is within an </a:t>
            </a:r>
            <a:r>
              <a:rPr lang="en-US" sz="800" dirty="0" err="1" smtClean="0"/>
              <a:t>amplicon</a:t>
            </a:r>
            <a:r>
              <a:rPr lang="en-US" sz="800" dirty="0" smtClean="0"/>
              <a:t> which is amplified during neoplastic development. </a:t>
            </a:r>
          </a:p>
          <a:p>
            <a:r>
              <a:rPr lang="en-US" sz="800" dirty="0" smtClean="0"/>
              <a:t>29. The method of claim 1 wherein the selected genetic sequence is a rare exon sequence. </a:t>
            </a:r>
          </a:p>
          <a:p>
            <a:r>
              <a:rPr lang="en-US" sz="800" dirty="0" smtClean="0"/>
              <a:t>30. The method of claim 1 wherein the nucleic acid template molecules comprise </a:t>
            </a:r>
            <a:r>
              <a:rPr lang="en-US" sz="800" dirty="0" err="1" smtClean="0"/>
              <a:t>cDNA</a:t>
            </a:r>
            <a:r>
              <a:rPr lang="en-US" sz="800" dirty="0" smtClean="0"/>
              <a:t> of RNA transcripts and the selected genetic sequence is present on a </a:t>
            </a:r>
            <a:r>
              <a:rPr lang="en-US" sz="800" dirty="0" err="1" smtClean="0"/>
              <a:t>cDNA</a:t>
            </a:r>
            <a:r>
              <a:rPr lang="en-US" sz="800" dirty="0" smtClean="0"/>
              <a:t> of a first transcript and the reference genetic sequence is present on a </a:t>
            </a:r>
            <a:r>
              <a:rPr lang="en-US" sz="800" dirty="0" err="1" smtClean="0"/>
              <a:t>cDNA</a:t>
            </a:r>
            <a:r>
              <a:rPr lang="en-US" sz="800" dirty="0" smtClean="0"/>
              <a:t> of a second transcript. </a:t>
            </a:r>
          </a:p>
          <a:p>
            <a:r>
              <a:rPr lang="en-US" sz="800" dirty="0" smtClean="0"/>
              <a:t>31. The method of claim 1 wherein the selected genetic sequence comprises a first mutation and the reference genetic sequence comprises a second mutation. </a:t>
            </a:r>
          </a:p>
          <a:p>
            <a:r>
              <a:rPr lang="en-US" sz="800" dirty="0" smtClean="0"/>
              <a:t>32. The method of claim 1 wherein the selected genetic sequence and the reference genetic sequence are on distinct chromosomes. </a:t>
            </a:r>
          </a:p>
          <a:p>
            <a:r>
              <a:rPr lang="en-US" sz="800" dirty="0" smtClean="0"/>
              <a:t>33. A molecular beacon probe comprising: an oligonucleotide with a stem-loop structure having a </a:t>
            </a:r>
            <a:r>
              <a:rPr lang="en-US" sz="800" dirty="0" err="1" smtClean="0"/>
              <a:t>photoluminescent</a:t>
            </a:r>
            <a:r>
              <a:rPr lang="en-US" sz="800" dirty="0" smtClean="0"/>
              <a:t> dye at one of the 5' or 3' ends and a quenching agent at the opposite 5' or 3' end, wherein the loop consists of 16 base pairs, wherein the loop has a </a:t>
            </a:r>
            <a:r>
              <a:rPr lang="en-US" sz="800" dirty="0" err="1" smtClean="0"/>
              <a:t>T.sub.m</a:t>
            </a:r>
            <a:r>
              <a:rPr lang="en-US" sz="800" dirty="0" smtClean="0"/>
              <a:t> of 50-51.degree. C. and the stem consists of 4 base pairs having a sequence 5'-CACG-3'. </a:t>
            </a:r>
          </a:p>
          <a:p>
            <a:r>
              <a:rPr lang="en-US" sz="800" dirty="0" smtClean="0"/>
              <a:t>34. The probe of claim 33 wherein the molecular beacon probe detects a wild-type selected genetic sequence better than a mutant selected genetic sequence. </a:t>
            </a:r>
          </a:p>
          <a:p>
            <a:r>
              <a:rPr lang="en-US" sz="800" dirty="0" smtClean="0"/>
              <a:t>35. The probe of claim 33 wherein the molecular beacon probe detects a mutant genetic sequence better than a wild-type genetic sequence. </a:t>
            </a:r>
          </a:p>
          <a:p>
            <a:r>
              <a:rPr lang="en-US" sz="800" dirty="0" smtClean="0"/>
              <a:t>36. A molecular beacon probe comprising: an oligonucleotide with a stem-loop structure having a </a:t>
            </a:r>
            <a:r>
              <a:rPr lang="en-US" sz="800" dirty="0" err="1" smtClean="0"/>
              <a:t>photoluminescent</a:t>
            </a:r>
            <a:r>
              <a:rPr lang="en-US" sz="800" dirty="0" smtClean="0"/>
              <a:t> dye at one of the 5' or 3' ends and a quenching agent at the opposite 5' or 3' end, wherein the loop consists of 19-20 base pairs, wherein the loop has a </a:t>
            </a:r>
            <a:r>
              <a:rPr lang="en-US" sz="800" dirty="0" err="1" smtClean="0"/>
              <a:t>T.sub.m</a:t>
            </a:r>
            <a:r>
              <a:rPr lang="en-US" sz="800" dirty="0" smtClean="0"/>
              <a:t> of 54-56.degree. C. and the stem consists of 4 base pairs having a sequence 5'-CACG-3'. </a:t>
            </a:r>
          </a:p>
          <a:p>
            <a:r>
              <a:rPr lang="en-US" sz="800" dirty="0" smtClean="0"/>
              <a:t>37. A pair of molecular beacon probes comprising: a first molecular beacon probe which is an oligonucleotide with a stem-loop structure having a first </a:t>
            </a:r>
            <a:r>
              <a:rPr lang="en-US" sz="800" dirty="0" err="1" smtClean="0"/>
              <a:t>photoluminescent</a:t>
            </a:r>
            <a:r>
              <a:rPr lang="en-US" sz="800" dirty="0" smtClean="0"/>
              <a:t> dye at one of the 5' or 3' ends and a quenching agent at the opposite 5' or 3' end, wherein the loop consists of 16 base pairs having a </a:t>
            </a:r>
            <a:r>
              <a:rPr lang="en-US" sz="800" dirty="0" err="1" smtClean="0"/>
              <a:t>T.sub.m</a:t>
            </a:r>
            <a:r>
              <a:rPr lang="en-US" sz="800" dirty="0" smtClean="0"/>
              <a:t> of 50-51.degree. C. and the stem consists of 4 base pairs having a sequence 5'-CACG-3'; and a second molecular beacon probe which is an oligonucleotide with a stem-loop structure having a second </a:t>
            </a:r>
            <a:r>
              <a:rPr lang="en-US" sz="800" dirty="0" err="1" smtClean="0"/>
              <a:t>photoluminescent</a:t>
            </a:r>
            <a:r>
              <a:rPr lang="en-US" sz="800" dirty="0" smtClean="0"/>
              <a:t> dye at one of the 5' or 3' ends and a quenching agent at the opposite 5' or 3' end, wherein the loop consists of 19-20 base pairs having a </a:t>
            </a:r>
            <a:r>
              <a:rPr lang="en-US" sz="800" dirty="0" err="1" smtClean="0"/>
              <a:t>T.sub.m</a:t>
            </a:r>
            <a:r>
              <a:rPr lang="en-US" sz="800" dirty="0" smtClean="0"/>
              <a:t> of 54-56.degree. C. and the stem consists of 4 base pairs having a sequence 5'-CACG-3'; wherein the first and the second </a:t>
            </a:r>
            <a:r>
              <a:rPr lang="en-US" sz="800" dirty="0" err="1" smtClean="0"/>
              <a:t>photoluminescent</a:t>
            </a:r>
            <a:r>
              <a:rPr lang="en-US" sz="800" dirty="0" smtClean="0"/>
              <a:t> dyes are distinct. </a:t>
            </a:r>
          </a:p>
          <a:p>
            <a:r>
              <a:rPr lang="en-US" sz="800" dirty="0" smtClean="0"/>
              <a:t>38. A method for determining the ratio of a selected genetic sequence in a population of genetic sequences, comprising the steps of: amplifying template molecules within a set comprising a plurality of assay samples to form a population of amplified molecules in each of the assay samples of the set; analyzing the amplified molecules in the assay samples of the set to determine a first number of assay samples which contain the selected genetic sequence and a second number of assay samples which contain a reference genetic sequence, wherein at least one-fiftieth of the assay samples in the set comprise a number (N) of molecules such that 1/N is larger than the ratio of selected genetic sequences to total genetic sequences required to determine the presence of the selected genetic sequence; comparing the first number to the second number to ascertain a ratio which reflects the composition of the biological sample. </a:t>
            </a:r>
          </a:p>
          <a:p>
            <a:r>
              <a:rPr lang="en-US" sz="800" dirty="0" smtClean="0"/>
              <a:t>39. The method of claim 38 wherein the number of assay samples within the set is greater than 10. </a:t>
            </a:r>
          </a:p>
          <a:p>
            <a:r>
              <a:rPr lang="en-US" sz="800" dirty="0" smtClean="0"/>
              <a:t>40. The method of claim 38 wherein the number of assay samples within the set is greater than 50. </a:t>
            </a:r>
          </a:p>
          <a:p>
            <a:r>
              <a:rPr lang="en-US" sz="800" dirty="0" smtClean="0"/>
              <a:t>41. The method of claim 38 wherein the number of assay samples within the set is greater than 100. </a:t>
            </a:r>
          </a:p>
          <a:p>
            <a:r>
              <a:rPr lang="en-US" sz="800" dirty="0" smtClean="0"/>
              <a:t>42. The method of claim 38 wherein the number of assay samples within the set is greater than 500. </a:t>
            </a:r>
          </a:p>
          <a:p>
            <a:r>
              <a:rPr lang="en-US" sz="800" dirty="0" smtClean="0"/>
              <a:t>43. The method of claim 38 wherein the number of assay samples within the set is greater than 1000. </a:t>
            </a:r>
          </a:p>
          <a:p>
            <a:r>
              <a:rPr lang="en-US" sz="800" dirty="0" smtClean="0"/>
              <a:t>44. The method of claim 38 wherein the step of amplifying and the step of analyzing are performed on assay samples in the same receptacle. </a:t>
            </a:r>
          </a:p>
          <a:p>
            <a:r>
              <a:rPr lang="en-US" sz="800" dirty="0" smtClean="0"/>
              <a:t>45. The method of claim 38 wherein a molecular beacon probe is used in the step of analyzing, wherein a molecular beacon probe is an oligonucleotide with a stem-loop structure having a </a:t>
            </a:r>
            <a:r>
              <a:rPr lang="en-US" sz="800" dirty="0" err="1" smtClean="0"/>
              <a:t>photoluminescent</a:t>
            </a:r>
            <a:r>
              <a:rPr lang="en-US" sz="800" dirty="0" smtClean="0"/>
              <a:t> dye at one of the 5' or 3' ends and a quenching agent at the opposite 5' or 3' end. </a:t>
            </a:r>
          </a:p>
          <a:p>
            <a:r>
              <a:rPr lang="en-US" sz="800" dirty="0" smtClean="0"/>
              <a:t>46. The method of claim 38 wherein the step of analyzing employs gel electrophoresis. </a:t>
            </a:r>
          </a:p>
          <a:p>
            <a:r>
              <a:rPr lang="en-US" sz="800" dirty="0" smtClean="0"/>
              <a:t>47. The method of claim 38 wherein the step of analyzing employs hybridization to at least one nucleic acid probe. </a:t>
            </a:r>
          </a:p>
          <a:p>
            <a:r>
              <a:rPr lang="en-US" sz="800" dirty="0" smtClean="0"/>
              <a:t>48. The method of claim 38 wherein the step of analyzing employs hybridization to at least two nucleic acid probe. </a:t>
            </a:r>
          </a:p>
          <a:p>
            <a:r>
              <a:rPr lang="en-US" sz="800" dirty="0" smtClean="0"/>
              <a:t>49. The method of claim 45 wherein two molecular beacon probes are used, each having a different </a:t>
            </a:r>
            <a:r>
              <a:rPr lang="en-US" sz="800" dirty="0" err="1" smtClean="0"/>
              <a:t>photoluminescent</a:t>
            </a:r>
            <a:r>
              <a:rPr lang="en-US" sz="800" dirty="0" smtClean="0"/>
              <a:t> dye. </a:t>
            </a:r>
          </a:p>
          <a:p>
            <a:r>
              <a:rPr lang="en-US" sz="800" dirty="0" smtClean="0"/>
              <a:t>50. The method of claim 45 wherein the molecular beacon probe detects a wild-type selected genetic sequence better than a mutant selected genetic sequence. </a:t>
            </a:r>
          </a:p>
          <a:p>
            <a:r>
              <a:rPr lang="en-US" sz="800" dirty="0" smtClean="0"/>
              <a:t>51. The method of claim 38 wherein the step of amplifying employs a single pair of primers. </a:t>
            </a:r>
          </a:p>
          <a:p>
            <a:r>
              <a:rPr lang="en-US" sz="800" dirty="0" smtClean="0"/>
              <a:t>52. The method of claim 38 wherein the step of amplifying employs a polymerase which is activated only after heating. </a:t>
            </a:r>
          </a:p>
          <a:p>
            <a:r>
              <a:rPr lang="en-US" sz="800" dirty="0" smtClean="0"/>
              <a:t>53. The method of claim 38 wherein the step of amplifying employs at least 40 cycles of heating and cooling. </a:t>
            </a:r>
          </a:p>
          <a:p>
            <a:r>
              <a:rPr lang="en-US" sz="800" dirty="0" smtClean="0"/>
              <a:t>54. The method of claim 38 wherein the step of amplifying employs at least 50 cycles of heating and cooling. </a:t>
            </a:r>
          </a:p>
          <a:p>
            <a:r>
              <a:rPr lang="en-US" sz="800" dirty="0" smtClean="0"/>
              <a:t>55. The method of claim 38 wherein the step of amplifying employs at least 60 cycles of heating and cooling. </a:t>
            </a:r>
          </a:p>
          <a:p>
            <a:r>
              <a:rPr lang="en-US" sz="800" dirty="0" smtClean="0"/>
              <a:t>56. The method of claim 38 wherein the template molecules are obtained from a body sample selected from the group consisting of stool, blood, and lymph nodes. </a:t>
            </a:r>
          </a:p>
          <a:p>
            <a:r>
              <a:rPr lang="en-US" sz="800" dirty="0" smtClean="0"/>
              <a:t>57. The method of claim 38 wherein the template molecules are obtained from a body sample of a leukemia or lymphoma patient who has received anti-cancer therapy, said body sample being selected from the group consisting of blood and bone marrow. </a:t>
            </a:r>
          </a:p>
          <a:p>
            <a:r>
              <a:rPr lang="en-US" sz="800" dirty="0" smtClean="0"/>
              <a:t>58. The method of claim 38 wherein the selected genetic sequence is a </a:t>
            </a:r>
            <a:r>
              <a:rPr lang="en-US" sz="800" dirty="0" err="1" smtClean="0"/>
              <a:t>translocated</a:t>
            </a:r>
            <a:r>
              <a:rPr lang="en-US" sz="800" dirty="0" smtClean="0"/>
              <a:t> allele. </a:t>
            </a:r>
          </a:p>
          <a:p>
            <a:r>
              <a:rPr lang="en-US" sz="800" dirty="0" smtClean="0"/>
              <a:t>59. The method of claim 38 wherein the selected genetic sequence is a wild-type allele. </a:t>
            </a:r>
          </a:p>
          <a:p>
            <a:r>
              <a:rPr lang="en-US" sz="800" dirty="0" smtClean="0"/>
              <a:t>60. The method of claim 38 wherein the selected genetic sequence is within an </a:t>
            </a:r>
            <a:r>
              <a:rPr lang="en-US" sz="800" dirty="0" err="1" smtClean="0"/>
              <a:t>amplicon</a:t>
            </a:r>
            <a:r>
              <a:rPr lang="en-US" sz="800" dirty="0" smtClean="0"/>
              <a:t> which is amplified during neoplastic development. </a:t>
            </a:r>
          </a:p>
          <a:p>
            <a:r>
              <a:rPr lang="en-US" sz="800" dirty="0" smtClean="0"/>
              <a:t>61. The method of claim 38 wherein the selected genetic sequence is a rare exon sequence. </a:t>
            </a:r>
          </a:p>
          <a:p>
            <a:r>
              <a:rPr lang="en-US" sz="800" dirty="0" smtClean="0"/>
              <a:t>62. The method of claim 38 wherein the nucleic acid template molecules comprise </a:t>
            </a:r>
            <a:r>
              <a:rPr lang="en-US" sz="800" dirty="0" err="1" smtClean="0"/>
              <a:t>cDNA</a:t>
            </a:r>
            <a:r>
              <a:rPr lang="en-US" sz="800" dirty="0" smtClean="0"/>
              <a:t> of RNA transcripts and the selected genetic sequence is present on a </a:t>
            </a:r>
            <a:r>
              <a:rPr lang="en-US" sz="800" dirty="0" err="1" smtClean="0"/>
              <a:t>cDNA</a:t>
            </a:r>
            <a:r>
              <a:rPr lang="en-US" sz="800" dirty="0" smtClean="0"/>
              <a:t> of a first transcript and the reference genetic sequence is present on a </a:t>
            </a:r>
            <a:r>
              <a:rPr lang="en-US" sz="800" dirty="0" err="1" smtClean="0"/>
              <a:t>cDNA</a:t>
            </a:r>
            <a:r>
              <a:rPr lang="en-US" sz="800" dirty="0" smtClean="0"/>
              <a:t> of a second transcript. </a:t>
            </a:r>
          </a:p>
          <a:p>
            <a:r>
              <a:rPr lang="en-US" sz="800" dirty="0" smtClean="0"/>
              <a:t>63. The method of claim 38 wherein the selected genetic sequence comprises a first mutation and the reference genetic sequence comprises a second mutation. </a:t>
            </a:r>
          </a:p>
          <a:p>
            <a:r>
              <a:rPr lang="en-US" sz="800" dirty="0" smtClean="0"/>
              <a:t>64. The method of claim 38 wherein the selected genetic sequence and the reference genetic sequence are on distinct chromosomes.</a:t>
            </a:r>
            <a:endParaRPr lang="en-US" sz="800" dirty="0"/>
          </a:p>
        </p:txBody>
      </p:sp>
    </p:spTree>
    <p:extLst>
      <p:ext uri="{BB962C8B-B14F-4D97-AF65-F5344CB8AC3E}">
        <p14:creationId xmlns:p14="http://schemas.microsoft.com/office/powerpoint/2010/main" val="178340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4381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0" y="228600"/>
            <a:ext cx="57015929" cy="3323987"/>
          </a:xfrm>
          <a:prstGeom prst="rect">
            <a:avLst/>
          </a:prstGeom>
          <a:noFill/>
        </p:spPr>
        <p:txBody>
          <a:bodyPr wrap="none" rtlCol="0">
            <a:spAutoFit/>
          </a:bodyPr>
          <a:lstStyle/>
          <a:p>
            <a:r>
              <a:rPr lang="en-US" sz="1000" dirty="0" smtClean="0"/>
              <a:t>1. A method for analyzing nucleotide sequences, comprising: forming </a:t>
            </a:r>
            <a:r>
              <a:rPr lang="en-US" sz="1000" dirty="0" err="1" smtClean="0"/>
              <a:t>microemulsions</a:t>
            </a:r>
            <a:r>
              <a:rPr lang="en-US" sz="1000" dirty="0" smtClean="0"/>
              <a:t> comprising more than one species of </a:t>
            </a:r>
            <a:r>
              <a:rPr lang="en-US" sz="1000" dirty="0" err="1" smtClean="0"/>
              <a:t>analyte</a:t>
            </a:r>
            <a:r>
              <a:rPr lang="en-US" sz="1000" dirty="0" smtClean="0"/>
              <a:t> DNA molecules, such that a plurality of aqueous compartments comprise a single species of </a:t>
            </a:r>
            <a:r>
              <a:rPr lang="en-US" sz="1000" dirty="0" err="1" smtClean="0"/>
              <a:t>analyte</a:t>
            </a:r>
            <a:r>
              <a:rPr lang="en-US" sz="1000" dirty="0" smtClean="0"/>
              <a:t> DNA molecule; amplifying </a:t>
            </a:r>
            <a:r>
              <a:rPr lang="en-US" sz="1000" dirty="0" err="1" smtClean="0"/>
              <a:t>analyte</a:t>
            </a:r>
            <a:r>
              <a:rPr lang="en-US" sz="1000" dirty="0" smtClean="0"/>
              <a:t> DNA molecules in the </a:t>
            </a:r>
            <a:r>
              <a:rPr lang="en-US" sz="1000" dirty="0" err="1" smtClean="0"/>
              <a:t>microemulsions</a:t>
            </a:r>
            <a:r>
              <a:rPr lang="en-US" sz="1000" dirty="0" smtClean="0"/>
              <a:t> in the presence of reagent beads, wherein the reagent beads are bound to a plurality of molecules of a primer for amplifying the </a:t>
            </a:r>
            <a:r>
              <a:rPr lang="en-US" sz="1000" dirty="0" err="1" smtClean="0"/>
              <a:t>analyte</a:t>
            </a:r>
            <a:r>
              <a:rPr lang="en-US" sz="1000" dirty="0" smtClean="0"/>
              <a:t> DNA molecules, whereby product beads are formed which are bound to a plurality of copies of the single species of </a:t>
            </a:r>
            <a:r>
              <a:rPr lang="en-US" sz="1000" dirty="0" err="1" smtClean="0"/>
              <a:t>analyte</a:t>
            </a:r>
            <a:r>
              <a:rPr lang="en-US" sz="1000" dirty="0" smtClean="0"/>
              <a:t> DNA molecule; separating the product beads from </a:t>
            </a:r>
            <a:r>
              <a:rPr lang="en-US" sz="1000" dirty="0" err="1" smtClean="0"/>
              <a:t>analyte</a:t>
            </a:r>
            <a:r>
              <a:rPr lang="en-US" sz="1000" dirty="0" smtClean="0"/>
              <a:t> DNA molecules which are not bound to product beads; determining a sequence feature of the single species of </a:t>
            </a:r>
            <a:r>
              <a:rPr lang="en-US" sz="1000" dirty="0" err="1" smtClean="0"/>
              <a:t>analyte</a:t>
            </a:r>
            <a:r>
              <a:rPr lang="en-US" sz="1000" dirty="0" smtClean="0"/>
              <a:t> DNA molecule which is bound to the product beads by flow </a:t>
            </a:r>
            <a:r>
              <a:rPr lang="en-US" sz="1000" dirty="0" err="1" smtClean="0"/>
              <a:t>cytometry</a:t>
            </a:r>
            <a:r>
              <a:rPr lang="en-US" sz="1000" dirty="0" smtClean="0"/>
              <a:t>. </a:t>
            </a:r>
          </a:p>
          <a:p>
            <a:r>
              <a:rPr lang="en-US" sz="1000" dirty="0" smtClean="0"/>
              <a:t>2. The method of claim 1 wherein the </a:t>
            </a:r>
            <a:r>
              <a:rPr lang="en-US" sz="1000" dirty="0" err="1" smtClean="0"/>
              <a:t>analyte</a:t>
            </a:r>
            <a:r>
              <a:rPr lang="en-US" sz="1000" dirty="0" smtClean="0"/>
              <a:t> DNA molecules are in a sample selected from the group consisting of urine, blood, sputum, stool, tissue, and saliva, of a eukaryotic organism. </a:t>
            </a:r>
          </a:p>
          <a:p>
            <a:r>
              <a:rPr lang="en-US" sz="1000" dirty="0" smtClean="0"/>
              <a:t>3. A method for analyzing nucleotide sequences, comprising: forming </a:t>
            </a:r>
            <a:r>
              <a:rPr lang="en-US" sz="1000" dirty="0" err="1" smtClean="0"/>
              <a:t>microemulsions</a:t>
            </a:r>
            <a:r>
              <a:rPr lang="en-US" sz="1000" dirty="0" smtClean="0"/>
              <a:t> comprising more than one species of </a:t>
            </a:r>
            <a:r>
              <a:rPr lang="en-US" sz="1000" dirty="0" err="1" smtClean="0"/>
              <a:t>analyte</a:t>
            </a:r>
            <a:r>
              <a:rPr lang="en-US" sz="1000" dirty="0" smtClean="0"/>
              <a:t> DNA molecules, such that a plurality of aqueous compartments comprise a single species of </a:t>
            </a:r>
            <a:r>
              <a:rPr lang="en-US" sz="1000" dirty="0" err="1" smtClean="0"/>
              <a:t>analyte</a:t>
            </a:r>
            <a:r>
              <a:rPr lang="en-US" sz="1000" dirty="0" smtClean="0"/>
              <a:t> DNA molecule; amplifying </a:t>
            </a:r>
            <a:r>
              <a:rPr lang="en-US" sz="1000" dirty="0" err="1" smtClean="0"/>
              <a:t>analyte</a:t>
            </a:r>
            <a:r>
              <a:rPr lang="en-US" sz="1000" dirty="0" smtClean="0"/>
              <a:t> DNA molecules in the </a:t>
            </a:r>
            <a:r>
              <a:rPr lang="en-US" sz="1000" dirty="0" err="1" smtClean="0"/>
              <a:t>microemulsions</a:t>
            </a:r>
            <a:r>
              <a:rPr lang="en-US" sz="1000" dirty="0" smtClean="0"/>
              <a:t> in the presence of reagent beads, wherein the reagent beads are bound to a plurality of molecules of a primer for amplifying the </a:t>
            </a:r>
            <a:r>
              <a:rPr lang="en-US" sz="1000" dirty="0" err="1" smtClean="0"/>
              <a:t>analyte</a:t>
            </a:r>
            <a:r>
              <a:rPr lang="en-US" sz="1000" dirty="0" smtClean="0"/>
              <a:t> DNA molecules, whereby product beads are formed which are bound to a plurality of copies of the single species of </a:t>
            </a:r>
            <a:r>
              <a:rPr lang="en-US" sz="1000" dirty="0" err="1" smtClean="0"/>
              <a:t>analyte</a:t>
            </a:r>
            <a:r>
              <a:rPr lang="en-US" sz="1000" dirty="0" smtClean="0"/>
              <a:t> DNA molecule; separating the product beads from </a:t>
            </a:r>
            <a:r>
              <a:rPr lang="en-US" sz="1000" dirty="0" err="1" smtClean="0"/>
              <a:t>analyte</a:t>
            </a:r>
            <a:r>
              <a:rPr lang="en-US" sz="1000" dirty="0" smtClean="0"/>
              <a:t> DNA molecules which are not bound to product beads; determining a sequence feature of the single species of </a:t>
            </a:r>
            <a:r>
              <a:rPr lang="en-US" sz="1000" dirty="0" err="1" smtClean="0"/>
              <a:t>analyte</a:t>
            </a:r>
            <a:r>
              <a:rPr lang="en-US" sz="1000" dirty="0" smtClean="0"/>
              <a:t> DNA molecule which is bound to the product beads; isolating product beads which are bound to a plurality of copies of the single species of </a:t>
            </a:r>
            <a:r>
              <a:rPr lang="en-US" sz="1000" dirty="0" err="1" smtClean="0"/>
              <a:t>analyte</a:t>
            </a:r>
            <a:r>
              <a:rPr lang="en-US" sz="1000" dirty="0" smtClean="0"/>
              <a:t> DNA; amplifying the single species of </a:t>
            </a:r>
            <a:r>
              <a:rPr lang="en-US" sz="1000" dirty="0" err="1" smtClean="0"/>
              <a:t>analyte</a:t>
            </a:r>
            <a:r>
              <a:rPr lang="en-US" sz="1000" dirty="0" smtClean="0"/>
              <a:t> DNA molecule from the isolated product beads. </a:t>
            </a:r>
          </a:p>
          <a:p>
            <a:r>
              <a:rPr lang="en-US" sz="1000" dirty="0" smtClean="0"/>
              <a:t>4. The method of claim 3 wherein the </a:t>
            </a:r>
            <a:r>
              <a:rPr lang="en-US" sz="1000" dirty="0" err="1" smtClean="0"/>
              <a:t>analyte</a:t>
            </a:r>
            <a:r>
              <a:rPr lang="en-US" sz="1000" dirty="0" smtClean="0"/>
              <a:t> DNA molecules are in a sample selected from the group consisting of urine, blood, sputum, stool, tissue, and saliva, of a eukaryotic organism. </a:t>
            </a:r>
          </a:p>
          <a:p>
            <a:r>
              <a:rPr lang="en-US" sz="1000" dirty="0" smtClean="0"/>
              <a:t>5. A method for analyzing nucleotide sequences, comprising: forming </a:t>
            </a:r>
            <a:r>
              <a:rPr lang="en-US" sz="1000" dirty="0" err="1" smtClean="0"/>
              <a:t>microemulsions</a:t>
            </a:r>
            <a:r>
              <a:rPr lang="en-US" sz="1000" dirty="0" smtClean="0"/>
              <a:t> comprising more than one species of </a:t>
            </a:r>
            <a:r>
              <a:rPr lang="en-US" sz="1000" dirty="0" err="1" smtClean="0"/>
              <a:t>analyte</a:t>
            </a:r>
            <a:r>
              <a:rPr lang="en-US" sz="1000" dirty="0" smtClean="0"/>
              <a:t> DNA molecules, such that a plurality of aqueous compartments comprise a single species of </a:t>
            </a:r>
            <a:r>
              <a:rPr lang="en-US" sz="1000" dirty="0" err="1" smtClean="0"/>
              <a:t>analyte</a:t>
            </a:r>
            <a:r>
              <a:rPr lang="en-US" sz="1000" dirty="0" smtClean="0"/>
              <a:t> DNA molecule; amplifying </a:t>
            </a:r>
            <a:r>
              <a:rPr lang="en-US" sz="1000" dirty="0" err="1" smtClean="0"/>
              <a:t>analyte</a:t>
            </a:r>
            <a:r>
              <a:rPr lang="en-US" sz="1000" dirty="0" smtClean="0"/>
              <a:t> DNA molecules in the </a:t>
            </a:r>
            <a:r>
              <a:rPr lang="en-US" sz="1000" dirty="0" err="1" smtClean="0"/>
              <a:t>microemulsions</a:t>
            </a:r>
            <a:r>
              <a:rPr lang="en-US" sz="1000" dirty="0" smtClean="0"/>
              <a:t> in the presence of reagent beads, wherein the reagent beads are bound to a plurality of molecules of a primer for amplifying the </a:t>
            </a:r>
            <a:r>
              <a:rPr lang="en-US" sz="1000" dirty="0" err="1" smtClean="0"/>
              <a:t>analyte</a:t>
            </a:r>
            <a:r>
              <a:rPr lang="en-US" sz="1000" dirty="0" smtClean="0"/>
              <a:t> DNA molecules, whereby product beads are formed which are bound to a plurality of copies of the single species of </a:t>
            </a:r>
            <a:r>
              <a:rPr lang="en-US" sz="1000" dirty="0" err="1" smtClean="0"/>
              <a:t>analyte</a:t>
            </a:r>
            <a:r>
              <a:rPr lang="en-US" sz="1000" dirty="0" smtClean="0"/>
              <a:t> DNA molecule; separating the product beads from </a:t>
            </a:r>
            <a:r>
              <a:rPr lang="en-US" sz="1000" dirty="0" err="1" smtClean="0"/>
              <a:t>analyte</a:t>
            </a:r>
            <a:r>
              <a:rPr lang="en-US" sz="1000" dirty="0" smtClean="0"/>
              <a:t> DNA molecules which are not bound to product beads; determining a sequence feature of the single species of </a:t>
            </a:r>
            <a:r>
              <a:rPr lang="en-US" sz="1000" dirty="0" err="1" smtClean="0"/>
              <a:t>analyte</a:t>
            </a:r>
            <a:r>
              <a:rPr lang="en-US" sz="1000" dirty="0" smtClean="0"/>
              <a:t> DNA molecule which is bound to the product beads by hybridization to oligonucleotide probes which are differentially labeled. </a:t>
            </a:r>
          </a:p>
          <a:p>
            <a:r>
              <a:rPr lang="en-US" sz="1000" dirty="0" smtClean="0"/>
              <a:t>6. The method of claim 5 wherein the </a:t>
            </a:r>
            <a:r>
              <a:rPr lang="en-US" sz="1000" dirty="0" err="1" smtClean="0"/>
              <a:t>analyte</a:t>
            </a:r>
            <a:r>
              <a:rPr lang="en-US" sz="1000" dirty="0" smtClean="0"/>
              <a:t> DNA molecules are in a sample selected from the group consisting of urine, blood, sputum, stool, tissue, and saliva, of a eukaryotic organism. </a:t>
            </a:r>
          </a:p>
          <a:p>
            <a:r>
              <a:rPr lang="en-US" sz="1000" dirty="0" smtClean="0"/>
              <a:t>7. A method for analyzing nucleotide sequences, comprising: forming </a:t>
            </a:r>
            <a:r>
              <a:rPr lang="en-US" sz="1000" dirty="0" err="1" smtClean="0"/>
              <a:t>microemulsions</a:t>
            </a:r>
            <a:r>
              <a:rPr lang="en-US" sz="1000" dirty="0" smtClean="0"/>
              <a:t> comprising more than one species of </a:t>
            </a:r>
            <a:r>
              <a:rPr lang="en-US" sz="1000" dirty="0" err="1" smtClean="0"/>
              <a:t>analyte</a:t>
            </a:r>
            <a:r>
              <a:rPr lang="en-US" sz="1000" dirty="0" smtClean="0"/>
              <a:t> DNA molecules, such that a plurality of aqueous compartments comprise a single species of </a:t>
            </a:r>
            <a:r>
              <a:rPr lang="en-US" sz="1000" dirty="0" err="1" smtClean="0"/>
              <a:t>analyte</a:t>
            </a:r>
            <a:r>
              <a:rPr lang="en-US" sz="1000" dirty="0" smtClean="0"/>
              <a:t> DNA molecule; amplifying </a:t>
            </a:r>
            <a:r>
              <a:rPr lang="en-US" sz="1000" dirty="0" err="1" smtClean="0"/>
              <a:t>analyte</a:t>
            </a:r>
            <a:r>
              <a:rPr lang="en-US" sz="1000" dirty="0" smtClean="0"/>
              <a:t> DNA molecules in the </a:t>
            </a:r>
            <a:r>
              <a:rPr lang="en-US" sz="1000" dirty="0" err="1" smtClean="0"/>
              <a:t>microemulsions</a:t>
            </a:r>
            <a:r>
              <a:rPr lang="en-US" sz="1000" dirty="0" smtClean="0"/>
              <a:t> in the presence of reagent beads, wherein the reagent beads are bound to a plurality of molecules of a primer for amplifying the </a:t>
            </a:r>
            <a:r>
              <a:rPr lang="en-US" sz="1000" dirty="0" err="1" smtClean="0"/>
              <a:t>analyte</a:t>
            </a:r>
            <a:r>
              <a:rPr lang="en-US" sz="1000" dirty="0" smtClean="0"/>
              <a:t> DNA molecules, whereby product beads are formed which are bound to a plurality of copies of the single species of </a:t>
            </a:r>
            <a:r>
              <a:rPr lang="en-US" sz="1000" dirty="0" err="1" smtClean="0"/>
              <a:t>analyte</a:t>
            </a:r>
            <a:r>
              <a:rPr lang="en-US" sz="1000" dirty="0" smtClean="0"/>
              <a:t> DNA molecule; separating the product beads from </a:t>
            </a:r>
            <a:r>
              <a:rPr lang="en-US" sz="1000" dirty="0" err="1" smtClean="0"/>
              <a:t>analyte</a:t>
            </a:r>
            <a:r>
              <a:rPr lang="en-US" sz="1000" dirty="0" smtClean="0"/>
              <a:t> DNA molecules which are not bound to product beads; determining using flow </a:t>
            </a:r>
            <a:r>
              <a:rPr lang="en-US" sz="1000" dirty="0" err="1" smtClean="0"/>
              <a:t>cytometry</a:t>
            </a:r>
            <a:r>
              <a:rPr lang="en-US" sz="1000" dirty="0" smtClean="0"/>
              <a:t> an amount of product beads comprising the single species of </a:t>
            </a:r>
            <a:r>
              <a:rPr lang="en-US" sz="1000" dirty="0" err="1" smtClean="0"/>
              <a:t>analyte</a:t>
            </a:r>
            <a:r>
              <a:rPr lang="en-US" sz="1000" dirty="0" smtClean="0"/>
              <a:t> DNA molecule as a fraction of product beads. </a:t>
            </a:r>
          </a:p>
          <a:p>
            <a:r>
              <a:rPr lang="en-US" sz="1000" dirty="0" smtClean="0"/>
              <a:t>8. The method of claim 7 wherein the </a:t>
            </a:r>
            <a:r>
              <a:rPr lang="en-US" sz="1000" dirty="0" err="1" smtClean="0"/>
              <a:t>analyte</a:t>
            </a:r>
            <a:r>
              <a:rPr lang="en-US" sz="1000" dirty="0" smtClean="0"/>
              <a:t> DNA molecules are in a sample selected from the group consisting of urine, blood, sputum, stool, tissue, and saliva, of a eukaryotic organism. </a:t>
            </a:r>
          </a:p>
          <a:p>
            <a:r>
              <a:rPr lang="en-US" sz="1000" dirty="0" smtClean="0"/>
              <a:t>9. A method for isolating nucleotide sequences, comprising: forming </a:t>
            </a:r>
            <a:r>
              <a:rPr lang="en-US" sz="1000" dirty="0" err="1" smtClean="0"/>
              <a:t>microemulsions</a:t>
            </a:r>
            <a:r>
              <a:rPr lang="en-US" sz="1000" dirty="0" smtClean="0"/>
              <a:t> comprising more than one species of </a:t>
            </a:r>
            <a:r>
              <a:rPr lang="en-US" sz="1000" dirty="0" err="1" smtClean="0"/>
              <a:t>analyte</a:t>
            </a:r>
            <a:r>
              <a:rPr lang="en-US" sz="1000" dirty="0" smtClean="0"/>
              <a:t> DNA molecules, such that a plurality of aqueous compartments comprise a single species of </a:t>
            </a:r>
            <a:r>
              <a:rPr lang="en-US" sz="1000" dirty="0" err="1" smtClean="0"/>
              <a:t>analyte</a:t>
            </a:r>
            <a:r>
              <a:rPr lang="en-US" sz="1000" dirty="0" smtClean="0"/>
              <a:t> DNA molecule; amplifying </a:t>
            </a:r>
            <a:r>
              <a:rPr lang="en-US" sz="1000" dirty="0" err="1" smtClean="0"/>
              <a:t>analyte</a:t>
            </a:r>
            <a:r>
              <a:rPr lang="en-US" sz="1000" dirty="0" smtClean="0"/>
              <a:t> DNA molecules in the </a:t>
            </a:r>
            <a:r>
              <a:rPr lang="en-US" sz="1000" dirty="0" err="1" smtClean="0"/>
              <a:t>microemulsions</a:t>
            </a:r>
            <a:r>
              <a:rPr lang="en-US" sz="1000" dirty="0" smtClean="0"/>
              <a:t> in the presence of reagent beads, wherein the reagent beads are bound to a plurality of molecules of a primer for amplifying the </a:t>
            </a:r>
            <a:r>
              <a:rPr lang="en-US" sz="1000" dirty="0" err="1" smtClean="0"/>
              <a:t>analyte</a:t>
            </a:r>
            <a:r>
              <a:rPr lang="en-US" sz="1000" dirty="0" smtClean="0"/>
              <a:t> DNA molecules, whereby product beads are formed which are bound to a plurality of copies of the single species of </a:t>
            </a:r>
            <a:r>
              <a:rPr lang="en-US" sz="1000" dirty="0" err="1" smtClean="0"/>
              <a:t>analyte</a:t>
            </a:r>
            <a:r>
              <a:rPr lang="en-US" sz="1000" dirty="0" smtClean="0"/>
              <a:t> DNA molecule; separating the product beads from </a:t>
            </a:r>
            <a:r>
              <a:rPr lang="en-US" sz="1000" dirty="0" err="1" smtClean="0"/>
              <a:t>analyte</a:t>
            </a:r>
            <a:r>
              <a:rPr lang="en-US" sz="1000" dirty="0" smtClean="0"/>
              <a:t> DNA molecules which are not bound to product beads; isolating using fluorescence activated cell sorting product beads which are bound to a plurality of copies of the single species of </a:t>
            </a:r>
            <a:r>
              <a:rPr lang="en-US" sz="1000" dirty="0" err="1" smtClean="0"/>
              <a:t>analyte</a:t>
            </a:r>
            <a:r>
              <a:rPr lang="en-US" sz="1000" dirty="0" smtClean="0"/>
              <a:t> DNA molecule from product beads which are bound to a plurality of copies of a second species of </a:t>
            </a:r>
            <a:r>
              <a:rPr lang="en-US" sz="1000" dirty="0" err="1" smtClean="0"/>
              <a:t>analyte</a:t>
            </a:r>
            <a:r>
              <a:rPr lang="en-US" sz="1000" dirty="0" smtClean="0"/>
              <a:t> DNA molecule. </a:t>
            </a:r>
          </a:p>
          <a:p>
            <a:r>
              <a:rPr lang="en-US" sz="1000" dirty="0" smtClean="0"/>
              <a:t>10. The method of claim 9 wherein the </a:t>
            </a:r>
            <a:r>
              <a:rPr lang="en-US" sz="1000" dirty="0" err="1" smtClean="0"/>
              <a:t>analyte</a:t>
            </a:r>
            <a:r>
              <a:rPr lang="en-US" sz="1000" dirty="0" smtClean="0"/>
              <a:t> DNA molecules are in a sample selected from the group consisting of urine, blood, sputum, stool, tissue, and saliva, of a eukaryotic organism. </a:t>
            </a:r>
          </a:p>
          <a:p>
            <a:r>
              <a:rPr lang="en-US" sz="1000" dirty="0" smtClean="0"/>
              <a:t>11. A method for isolating nucleotide sequences, comprising: forming </a:t>
            </a:r>
            <a:r>
              <a:rPr lang="en-US" sz="1000" dirty="0" err="1" smtClean="0"/>
              <a:t>microemulsions</a:t>
            </a:r>
            <a:r>
              <a:rPr lang="en-US" sz="1000" dirty="0" smtClean="0"/>
              <a:t> comprising more than one species of </a:t>
            </a:r>
            <a:r>
              <a:rPr lang="en-US" sz="1000" dirty="0" err="1" smtClean="0"/>
              <a:t>analyte</a:t>
            </a:r>
            <a:r>
              <a:rPr lang="en-US" sz="1000" dirty="0" smtClean="0"/>
              <a:t> DNA molecules, such that a plurality of aqueous compartments comprise a single species of </a:t>
            </a:r>
            <a:r>
              <a:rPr lang="en-US" sz="1000" dirty="0" err="1" smtClean="0"/>
              <a:t>analyte</a:t>
            </a:r>
            <a:r>
              <a:rPr lang="en-US" sz="1000" dirty="0" smtClean="0"/>
              <a:t> DNA molecule; amplifying </a:t>
            </a:r>
            <a:r>
              <a:rPr lang="en-US" sz="1000" dirty="0" err="1" smtClean="0"/>
              <a:t>analyte</a:t>
            </a:r>
            <a:r>
              <a:rPr lang="en-US" sz="1000" dirty="0" smtClean="0"/>
              <a:t> DNA molecules in the </a:t>
            </a:r>
            <a:r>
              <a:rPr lang="en-US" sz="1000" dirty="0" err="1" smtClean="0"/>
              <a:t>microemulsions</a:t>
            </a:r>
            <a:r>
              <a:rPr lang="en-US" sz="1000" dirty="0" smtClean="0"/>
              <a:t> in the presence of reagent beads, wherein the reagent beads are bound to a plurality of molecules of a primer for amplifying the </a:t>
            </a:r>
            <a:r>
              <a:rPr lang="en-US" sz="1000" dirty="0" err="1" smtClean="0"/>
              <a:t>analyte</a:t>
            </a:r>
            <a:r>
              <a:rPr lang="en-US" sz="1000" dirty="0" smtClean="0"/>
              <a:t> DNA molecules, whereby product beads are formed which are bound to a plurality of copies of the single species of </a:t>
            </a:r>
            <a:r>
              <a:rPr lang="en-US" sz="1000" dirty="0" err="1" smtClean="0"/>
              <a:t>analyte</a:t>
            </a:r>
            <a:r>
              <a:rPr lang="en-US" sz="1000" dirty="0" smtClean="0"/>
              <a:t> DNA molecule; separating the product beads from </a:t>
            </a:r>
            <a:r>
              <a:rPr lang="en-US" sz="1000" dirty="0" err="1" smtClean="0"/>
              <a:t>analyte</a:t>
            </a:r>
            <a:r>
              <a:rPr lang="en-US" sz="1000" dirty="0" smtClean="0"/>
              <a:t> DNA molecules which are not bound to product beads; isolating product beads which are bound to a plurality of copies of the single species of </a:t>
            </a:r>
            <a:r>
              <a:rPr lang="en-US" sz="1000" dirty="0" err="1" smtClean="0"/>
              <a:t>analyte</a:t>
            </a:r>
            <a:r>
              <a:rPr lang="en-US" sz="1000" dirty="0" smtClean="0"/>
              <a:t> DNA molecule from product beads which are bound to a plurality of copies of a second species of </a:t>
            </a:r>
            <a:r>
              <a:rPr lang="en-US" sz="1000" dirty="0" err="1" smtClean="0"/>
              <a:t>analyte</a:t>
            </a:r>
            <a:r>
              <a:rPr lang="en-US" sz="1000" dirty="0" smtClean="0"/>
              <a:t> DNA molecule; amplifying the second species of </a:t>
            </a:r>
            <a:r>
              <a:rPr lang="en-US" sz="1000" dirty="0" err="1" smtClean="0"/>
              <a:t>analyte</a:t>
            </a:r>
            <a:r>
              <a:rPr lang="en-US" sz="1000" dirty="0" smtClean="0"/>
              <a:t> DNA molecule from the isolated product beads. </a:t>
            </a:r>
          </a:p>
          <a:p>
            <a:r>
              <a:rPr lang="en-US" sz="1000" dirty="0" smtClean="0"/>
              <a:t>12. The method of claim 11 wherein the </a:t>
            </a:r>
            <a:r>
              <a:rPr lang="en-US" sz="1000" dirty="0" err="1" smtClean="0"/>
              <a:t>analyte</a:t>
            </a:r>
            <a:r>
              <a:rPr lang="en-US" sz="1000" dirty="0" smtClean="0"/>
              <a:t> DNA molecules are in a sample selected from the group consisting of urine, blood, sputum, stool, tissue, and saliva, of a eukaryotic organism. </a:t>
            </a:r>
          </a:p>
          <a:p>
            <a:r>
              <a:rPr lang="en-US" sz="1000" dirty="0" smtClean="0"/>
              <a:t>13. A method for analyzing nucleotide sequences, comprising: forming </a:t>
            </a:r>
            <a:r>
              <a:rPr lang="en-US" sz="1000" dirty="0" err="1" smtClean="0"/>
              <a:t>microemulsions</a:t>
            </a:r>
            <a:r>
              <a:rPr lang="en-US" sz="1000" dirty="0" smtClean="0"/>
              <a:t> comprising more than one species of </a:t>
            </a:r>
            <a:r>
              <a:rPr lang="en-US" sz="1000" dirty="0" err="1" smtClean="0"/>
              <a:t>analyte</a:t>
            </a:r>
            <a:r>
              <a:rPr lang="en-US" sz="1000" dirty="0" smtClean="0"/>
              <a:t> DNA molecules, such that a plurality of aqueous compartments comprise a single species of </a:t>
            </a:r>
            <a:r>
              <a:rPr lang="en-US" sz="1000" dirty="0" err="1" smtClean="0"/>
              <a:t>analyte</a:t>
            </a:r>
            <a:r>
              <a:rPr lang="en-US" sz="1000" dirty="0" smtClean="0"/>
              <a:t> DNA molecule; amplifying </a:t>
            </a:r>
            <a:r>
              <a:rPr lang="en-US" sz="1000" dirty="0" err="1" smtClean="0"/>
              <a:t>analyte</a:t>
            </a:r>
            <a:r>
              <a:rPr lang="en-US" sz="1000" dirty="0" smtClean="0"/>
              <a:t> DNA molecules in the </a:t>
            </a:r>
            <a:r>
              <a:rPr lang="en-US" sz="1000" dirty="0" err="1" smtClean="0"/>
              <a:t>microemulsions</a:t>
            </a:r>
            <a:r>
              <a:rPr lang="en-US" sz="1000" dirty="0" smtClean="0"/>
              <a:t> in the presence of reagent beads, wherein the reagent beads are bound to a plurality of molecules of a primer for amplifying the </a:t>
            </a:r>
            <a:r>
              <a:rPr lang="en-US" sz="1000" dirty="0" err="1" smtClean="0"/>
              <a:t>analyte</a:t>
            </a:r>
            <a:r>
              <a:rPr lang="en-US" sz="1000" dirty="0" smtClean="0"/>
              <a:t> DNA molecules, whereby product beads are formed which are bound to a plurality of copies of the single species of </a:t>
            </a:r>
            <a:r>
              <a:rPr lang="en-US" sz="1000" dirty="0" err="1" smtClean="0"/>
              <a:t>analyte</a:t>
            </a:r>
            <a:r>
              <a:rPr lang="en-US" sz="1000" dirty="0" smtClean="0"/>
              <a:t> DNA molecule; separating the product beads from </a:t>
            </a:r>
            <a:r>
              <a:rPr lang="en-US" sz="1000" dirty="0" err="1" smtClean="0"/>
              <a:t>analyte</a:t>
            </a:r>
            <a:r>
              <a:rPr lang="en-US" sz="1000" dirty="0" smtClean="0"/>
              <a:t> DNA molecules which are not bound to product beads; determining a sequence feature of the single species of </a:t>
            </a:r>
            <a:r>
              <a:rPr lang="en-US" sz="1000" dirty="0" err="1" smtClean="0"/>
              <a:t>analyte</a:t>
            </a:r>
            <a:r>
              <a:rPr lang="en-US" sz="1000" dirty="0" smtClean="0"/>
              <a:t> DNA molecule which is bound to the product beads by a technique selected from the group consisting of: hybridization to a fluorescently labeled oligonucleotide probe; allele specific priming; single nucleotide extension; hybridization to a fluorescein-conjugated oligonucleotide probe; and hybridization to a biotin-conjugated oligonucleotide probe. </a:t>
            </a:r>
          </a:p>
          <a:p>
            <a:r>
              <a:rPr lang="en-US" sz="1000" dirty="0" smtClean="0"/>
              <a:t>14. The method of claim 13 wherein the </a:t>
            </a:r>
            <a:r>
              <a:rPr lang="en-US" sz="1000" dirty="0" err="1" smtClean="0"/>
              <a:t>analyte</a:t>
            </a:r>
            <a:r>
              <a:rPr lang="en-US" sz="1000" dirty="0" smtClean="0"/>
              <a:t> DNA molecules are in a sample selected from the group consisting of urine, blood, sputum, stool, tissue, and saliva, of a eukaryotic organism. </a:t>
            </a:r>
          </a:p>
          <a:p>
            <a:r>
              <a:rPr lang="en-US" sz="1000" dirty="0" smtClean="0"/>
              <a:t>15. The method of claim 13 wherein the technique used for determining is hybridization to a fluorescently labeled oligonucleotide probe. </a:t>
            </a:r>
          </a:p>
          <a:p>
            <a:r>
              <a:rPr lang="en-US" sz="1000" dirty="0" smtClean="0"/>
              <a:t>16. The method of claim 15 wherein the oligonucleotide probe has a stem and loop structure. </a:t>
            </a:r>
          </a:p>
          <a:p>
            <a:r>
              <a:rPr lang="en-US" sz="1000" dirty="0" smtClean="0"/>
              <a:t>17. The method of claim 13 wherein the technique used for determining is allele specific priming. </a:t>
            </a:r>
          </a:p>
          <a:p>
            <a:r>
              <a:rPr lang="en-US" sz="1000" dirty="0" smtClean="0"/>
              <a:t>18. The method of claim 13 wherein the technique used for determining is single nucleotide extension. </a:t>
            </a:r>
          </a:p>
          <a:p>
            <a:r>
              <a:rPr lang="en-US" sz="1000" dirty="0" smtClean="0"/>
              <a:t>19. The method of claim 13 wherein the technique used for determining is hybridization to a fluorescein-conjugated oligonucleotide probe. </a:t>
            </a:r>
          </a:p>
          <a:p>
            <a:r>
              <a:rPr lang="en-US" sz="1000" dirty="0" smtClean="0"/>
              <a:t>20. The method of claim 19 wherein the oligonucleotide probe has a stem and loop structure. </a:t>
            </a:r>
          </a:p>
          <a:p>
            <a:r>
              <a:rPr lang="en-US" sz="1000" dirty="0" smtClean="0"/>
              <a:t>21. The method of claim 13 wherein the technique used for determining is hybridization to a biotin-conjugated oligonucleotide probe.</a:t>
            </a:r>
            <a:endParaRPr lang="en-US" sz="1000" dirty="0"/>
          </a:p>
        </p:txBody>
      </p:sp>
    </p:spTree>
    <p:extLst>
      <p:ext uri="{BB962C8B-B14F-4D97-AF65-F5344CB8AC3E}">
        <p14:creationId xmlns:p14="http://schemas.microsoft.com/office/powerpoint/2010/main" val="11365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4405312" cy="688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6905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
            <a:ext cx="4857750" cy="6902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5029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720840"/>
            <a:ext cx="4572000" cy="3416320"/>
          </a:xfrm>
          <a:prstGeom prst="rect">
            <a:avLst/>
          </a:prstGeom>
        </p:spPr>
        <p:txBody>
          <a:bodyPr>
            <a:spAutoFit/>
          </a:bodyPr>
          <a:lstStyle/>
          <a:p>
            <a:r>
              <a:rPr lang="en-US" dirty="0" smtClean="0"/>
              <a:t>Digital PCR has many applications, including the detection and quantification of low-level pathogens, rare genetic sequences, copy number variations, and relative gene expression in single cells. This method provides the information with accuracy and precision.[neutrality is disputed] Clonal amplification enabled by single-step digital PCR is a key factor in reducing the time and cost of many of the "next-generation sequencing" methods and hence enabling personal genomics</a:t>
            </a:r>
            <a:endParaRPr lang="en-US" dirty="0"/>
          </a:p>
        </p:txBody>
      </p:sp>
    </p:spTree>
    <p:extLst>
      <p:ext uri="{BB962C8B-B14F-4D97-AF65-F5344CB8AC3E}">
        <p14:creationId xmlns:p14="http://schemas.microsoft.com/office/powerpoint/2010/main" val="2134800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136339"/>
            <a:ext cx="4572000" cy="2585323"/>
          </a:xfrm>
          <a:prstGeom prst="rect">
            <a:avLst/>
          </a:prstGeom>
        </p:spPr>
        <p:txBody>
          <a:bodyPr>
            <a:spAutoFit/>
          </a:bodyPr>
          <a:lstStyle/>
          <a:p>
            <a:r>
              <a:rPr lang="en-US" dirty="0" smtClean="0"/>
              <a:t>COLD-PCR (co-amplification at lower denaturation temperature-PCR) is a modified Polymerase Chain Reaction (PCR) protocol that enriches variant alleles from a mixture of </a:t>
            </a:r>
            <a:r>
              <a:rPr lang="en-US" dirty="0" err="1" smtClean="0"/>
              <a:t>wildtype</a:t>
            </a:r>
            <a:r>
              <a:rPr lang="en-US" dirty="0" smtClean="0"/>
              <a:t> and mutation-containing DNA. The ability to preferentially amplify and identify minority alleles and low-level somatic DNA mutations in the presence of excess </a:t>
            </a:r>
            <a:r>
              <a:rPr lang="en-US" dirty="0" err="1" smtClean="0"/>
              <a:t>wildtype</a:t>
            </a:r>
            <a:r>
              <a:rPr lang="en-US" dirty="0" smtClean="0"/>
              <a:t> alleles is useful for the detection of mutations. </a:t>
            </a:r>
            <a:endParaRPr lang="en-US" dirty="0"/>
          </a:p>
        </p:txBody>
      </p:sp>
    </p:spTree>
    <p:extLst>
      <p:ext uri="{BB962C8B-B14F-4D97-AF65-F5344CB8AC3E}">
        <p14:creationId xmlns:p14="http://schemas.microsoft.com/office/powerpoint/2010/main" val="1618391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492875"/>
            <a:ext cx="2133600" cy="365125"/>
          </a:xfrm>
        </p:spPr>
        <p:txBody>
          <a:bodyPr/>
          <a:lstStyle/>
          <a:p>
            <a:fld id="{9E8CB07F-D7C4-4684-B217-CC36169DAC57}" type="datetime1">
              <a:rPr lang="en-US" smtClean="0"/>
              <a:pPr/>
              <a:t>7/16/2014</a:t>
            </a:fld>
            <a:endParaRPr lang="en-US"/>
          </a:p>
        </p:txBody>
      </p:sp>
      <p:sp>
        <p:nvSpPr>
          <p:cNvPr id="3" name="Slide Number Placeholder 4"/>
          <p:cNvSpPr>
            <a:spLocks noGrp="1"/>
          </p:cNvSpPr>
          <p:nvPr>
            <p:ph type="sldNum" sz="quarter" idx="12"/>
          </p:nvPr>
        </p:nvSpPr>
        <p:spPr>
          <a:xfrm>
            <a:off x="6553200" y="6492875"/>
            <a:ext cx="2133600" cy="365125"/>
          </a:xfrm>
        </p:spPr>
        <p:txBody>
          <a:bodyPr/>
          <a:lstStyle/>
          <a:p>
            <a:fld id="{FD149190-0C7B-4CC1-B1D2-3F11E3993638}" type="slidenum">
              <a:rPr lang="en-US" smtClean="0"/>
              <a:pPr/>
              <a:t>3</a:t>
            </a:fld>
            <a:endParaRPr lang="en-US"/>
          </a:p>
        </p:txBody>
      </p:sp>
      <p:sp>
        <p:nvSpPr>
          <p:cNvPr id="4" name="Footer Placeholder 5"/>
          <p:cNvSpPr>
            <a:spLocks noGrp="1"/>
          </p:cNvSpPr>
          <p:nvPr>
            <p:ph type="ftr" sz="quarter" idx="11"/>
          </p:nvPr>
        </p:nvSpPr>
        <p:spPr>
          <a:xfrm>
            <a:off x="3124200" y="6492875"/>
            <a:ext cx="2895600" cy="365125"/>
          </a:xfrm>
        </p:spPr>
        <p:txBody>
          <a:bodyPr/>
          <a:lstStyle/>
          <a:p>
            <a:r>
              <a:rPr lang="en-US" smtClean="0"/>
              <a:t>CAPD, Carnegie Mellon University</a:t>
            </a:r>
            <a:endParaRPr lang="en-US"/>
          </a:p>
        </p:txBody>
      </p:sp>
      <p:pic>
        <p:nvPicPr>
          <p:cNvPr id="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962025" y="1271588"/>
            <a:ext cx="1709738" cy="1271587"/>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2941638" y="4043363"/>
            <a:ext cx="1701800" cy="1027112"/>
          </a:xfrm>
          <a:prstGeom prst="rect">
            <a:avLst/>
          </a:prstGeom>
          <a:noFill/>
          <a:ln w="9525">
            <a:noFill/>
            <a:miter lim="800000"/>
            <a:headEnd/>
            <a:tailEnd/>
          </a:ln>
        </p:spPr>
      </p:pic>
      <p:pic>
        <p:nvPicPr>
          <p:cNvPr id="8" name="Picture 5"/>
          <p:cNvPicPr>
            <a:picLocks noChangeAspect="1" noChangeArrowheads="1"/>
          </p:cNvPicPr>
          <p:nvPr/>
        </p:nvPicPr>
        <p:blipFill>
          <a:blip r:embed="rId6" cstate="print"/>
          <a:srcRect/>
          <a:stretch>
            <a:fillRect/>
          </a:stretch>
        </p:blipFill>
        <p:spPr bwMode="auto">
          <a:xfrm>
            <a:off x="4600575" y="2000250"/>
            <a:ext cx="2047875" cy="776288"/>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6834188" y="2443163"/>
            <a:ext cx="1709737" cy="1271587"/>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a:stretch>
            <a:fillRect/>
          </a:stretch>
        </p:blipFill>
        <p:spPr bwMode="auto">
          <a:xfrm>
            <a:off x="6819900" y="1243013"/>
            <a:ext cx="1709738" cy="1271587"/>
          </a:xfrm>
          <a:prstGeom prst="rect">
            <a:avLst/>
          </a:prstGeom>
          <a:noFill/>
          <a:ln w="9525">
            <a:noFill/>
            <a:miter lim="800000"/>
            <a:headEnd/>
            <a:tailEnd/>
          </a:ln>
        </p:spPr>
      </p:pic>
      <p:sp>
        <p:nvSpPr>
          <p:cNvPr id="11" name="TextBox 14"/>
          <p:cNvSpPr txBox="1">
            <a:spLocks noChangeArrowheads="1"/>
          </p:cNvSpPr>
          <p:nvPr/>
        </p:nvSpPr>
        <p:spPr bwMode="auto">
          <a:xfrm>
            <a:off x="962025" y="2505075"/>
            <a:ext cx="1709738" cy="430213"/>
          </a:xfrm>
          <a:prstGeom prst="rect">
            <a:avLst/>
          </a:prstGeom>
          <a:noFill/>
          <a:ln w="9525">
            <a:noFill/>
            <a:miter lim="800000"/>
            <a:headEnd/>
            <a:tailEnd/>
          </a:ln>
        </p:spPr>
        <p:txBody>
          <a:bodyPr>
            <a:spAutoFit/>
          </a:bodyPr>
          <a:lstStyle/>
          <a:p>
            <a:pPr defTabSz="457200"/>
            <a:r>
              <a:rPr lang="en-US" sz="2200" b="1" dirty="0">
                <a:latin typeface="Calibri" pitchFamily="34" charset="0"/>
                <a:ea typeface="MS PGothic" pitchFamily="34" charset="-128"/>
              </a:rPr>
              <a:t>DNA Melting</a:t>
            </a:r>
          </a:p>
        </p:txBody>
      </p:sp>
      <p:sp>
        <p:nvSpPr>
          <p:cNvPr id="12" name="TextBox 15"/>
          <p:cNvSpPr txBox="1">
            <a:spLocks noChangeArrowheads="1"/>
          </p:cNvSpPr>
          <p:nvPr/>
        </p:nvSpPr>
        <p:spPr bwMode="auto">
          <a:xfrm>
            <a:off x="2943225" y="3443288"/>
            <a:ext cx="1709738" cy="769937"/>
          </a:xfrm>
          <a:prstGeom prst="rect">
            <a:avLst/>
          </a:prstGeom>
          <a:noFill/>
          <a:ln w="9525">
            <a:noFill/>
            <a:miter lim="800000"/>
            <a:headEnd/>
            <a:tailEnd/>
          </a:ln>
        </p:spPr>
        <p:txBody>
          <a:bodyPr>
            <a:spAutoFit/>
          </a:bodyPr>
          <a:lstStyle/>
          <a:p>
            <a:pPr algn="ctr" defTabSz="457200"/>
            <a:r>
              <a:rPr lang="en-US" sz="2200" b="1" dirty="0">
                <a:latin typeface="Calibri" pitchFamily="34" charset="0"/>
                <a:ea typeface="MS PGothic" pitchFamily="34" charset="-128"/>
              </a:rPr>
              <a:t>Primer</a:t>
            </a:r>
          </a:p>
          <a:p>
            <a:pPr algn="ctr" defTabSz="457200"/>
            <a:r>
              <a:rPr lang="en-US" sz="2200" b="1" dirty="0">
                <a:latin typeface="Calibri" pitchFamily="34" charset="0"/>
                <a:ea typeface="MS PGothic" pitchFamily="34" charset="-128"/>
              </a:rPr>
              <a:t>Annealing</a:t>
            </a:r>
          </a:p>
        </p:txBody>
      </p:sp>
      <p:sp>
        <p:nvSpPr>
          <p:cNvPr id="13" name="TextBox 16"/>
          <p:cNvSpPr txBox="1">
            <a:spLocks noChangeArrowheads="1"/>
          </p:cNvSpPr>
          <p:nvPr/>
        </p:nvSpPr>
        <p:spPr bwMode="auto">
          <a:xfrm>
            <a:off x="4910138" y="538163"/>
            <a:ext cx="1709737" cy="1446212"/>
          </a:xfrm>
          <a:prstGeom prst="rect">
            <a:avLst/>
          </a:prstGeom>
          <a:noFill/>
          <a:ln w="9525">
            <a:noFill/>
            <a:miter lim="800000"/>
            <a:headEnd/>
            <a:tailEnd/>
          </a:ln>
        </p:spPr>
        <p:txBody>
          <a:bodyPr>
            <a:spAutoFit/>
          </a:bodyPr>
          <a:lstStyle/>
          <a:p>
            <a:pPr algn="ctr" defTabSz="457200"/>
            <a:r>
              <a:rPr lang="en-US" sz="2200" b="1" dirty="0">
                <a:latin typeface="Calibri" pitchFamily="34" charset="0"/>
                <a:ea typeface="MS PGothic" pitchFamily="34" charset="-128"/>
              </a:rPr>
              <a:t>Single Strand – Primer Duplex</a:t>
            </a:r>
          </a:p>
          <a:p>
            <a:pPr algn="ctr" defTabSz="457200"/>
            <a:r>
              <a:rPr lang="en-US" sz="2200" b="1" dirty="0">
                <a:latin typeface="Calibri" pitchFamily="34" charset="0"/>
                <a:ea typeface="MS PGothic" pitchFamily="34" charset="-128"/>
              </a:rPr>
              <a:t>Extension</a:t>
            </a:r>
          </a:p>
        </p:txBody>
      </p:sp>
      <p:sp>
        <p:nvSpPr>
          <p:cNvPr id="14" name="TextBox 17"/>
          <p:cNvSpPr txBox="1">
            <a:spLocks noChangeArrowheads="1"/>
          </p:cNvSpPr>
          <p:nvPr/>
        </p:nvSpPr>
        <p:spPr bwMode="auto">
          <a:xfrm>
            <a:off x="6891338" y="442913"/>
            <a:ext cx="1709737" cy="769937"/>
          </a:xfrm>
          <a:prstGeom prst="rect">
            <a:avLst/>
          </a:prstGeom>
          <a:noFill/>
          <a:ln w="9525">
            <a:noFill/>
            <a:miter lim="800000"/>
            <a:headEnd/>
            <a:tailEnd/>
          </a:ln>
        </p:spPr>
        <p:txBody>
          <a:bodyPr>
            <a:spAutoFit/>
          </a:bodyPr>
          <a:lstStyle/>
          <a:p>
            <a:pPr defTabSz="457200"/>
            <a:r>
              <a:rPr lang="en-US" sz="2200" b="1" dirty="0">
                <a:latin typeface="Calibri" pitchFamily="34" charset="0"/>
                <a:ea typeface="MS PGothic" pitchFamily="34" charset="-128"/>
              </a:rPr>
              <a:t>DNA Melting</a:t>
            </a:r>
          </a:p>
          <a:p>
            <a:pPr defTabSz="457200"/>
            <a:r>
              <a:rPr lang="en-US" sz="2200" b="1" dirty="0">
                <a:latin typeface="Calibri" pitchFamily="34" charset="0"/>
                <a:ea typeface="MS PGothic" pitchFamily="34" charset="-128"/>
              </a:rPr>
              <a:t>Again</a:t>
            </a:r>
          </a:p>
        </p:txBody>
      </p:sp>
      <p:graphicFrame>
        <p:nvGraphicFramePr>
          <p:cNvPr id="15" name="Content Placeholder 18"/>
          <p:cNvGraphicFramePr>
            <a:graphicFrameLocks noChangeAspect="1"/>
          </p:cNvGraphicFramePr>
          <p:nvPr/>
        </p:nvGraphicFramePr>
        <p:xfrm>
          <a:off x="846138" y="576263"/>
          <a:ext cx="2263775" cy="496887"/>
        </p:xfrm>
        <a:graphic>
          <a:graphicData uri="http://schemas.openxmlformats.org/presentationml/2006/ole">
            <mc:AlternateContent xmlns:mc="http://schemas.openxmlformats.org/markup-compatibility/2006">
              <mc:Choice xmlns:v="urn:schemas-microsoft-com:vml" Requires="v">
                <p:oleObj spid="_x0000_s1041" name="Equation" r:id="rId7" imgW="1155700" imgH="254000" progId="Equation.3">
                  <p:embed/>
                </p:oleObj>
              </mc:Choice>
              <mc:Fallback>
                <p:oleObj name="Equation" r:id="rId7" imgW="11557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138" y="576263"/>
                        <a:ext cx="2263775" cy="496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2"/>
          <p:cNvGraphicFramePr>
            <a:graphicFrameLocks noChangeAspect="1"/>
          </p:cNvGraphicFramePr>
          <p:nvPr/>
        </p:nvGraphicFramePr>
        <p:xfrm>
          <a:off x="2549525" y="5513388"/>
          <a:ext cx="2441575" cy="477837"/>
        </p:xfrm>
        <a:graphic>
          <a:graphicData uri="http://schemas.openxmlformats.org/presentationml/2006/ole">
            <mc:AlternateContent xmlns:mc="http://schemas.openxmlformats.org/markup-compatibility/2006">
              <mc:Choice xmlns:v="urn:schemas-microsoft-com:vml" Requires="v">
                <p:oleObj spid="_x0000_s1042" name="Equation" r:id="rId9" imgW="1358310" imgH="253890" progId="Equation.3">
                  <p:embed/>
                </p:oleObj>
              </mc:Choice>
              <mc:Fallback>
                <p:oleObj name="Equation" r:id="rId9" imgW="1358310" imgH="25389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9525" y="5513388"/>
                        <a:ext cx="2441575"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3"/>
          <p:cNvGraphicFramePr>
            <a:graphicFrameLocks noChangeAspect="1"/>
          </p:cNvGraphicFramePr>
          <p:nvPr/>
        </p:nvGraphicFramePr>
        <p:xfrm>
          <a:off x="2809875" y="2911475"/>
          <a:ext cx="2163763" cy="444500"/>
        </p:xfrm>
        <a:graphic>
          <a:graphicData uri="http://schemas.openxmlformats.org/presentationml/2006/ole">
            <mc:AlternateContent xmlns:mc="http://schemas.openxmlformats.org/markup-compatibility/2006">
              <mc:Choice xmlns:v="urn:schemas-microsoft-com:vml" Requires="v">
                <p:oleObj spid="_x0000_s1043" name="Equation" r:id="rId11" imgW="1295400" imgH="254000" progId="Equation.3">
                  <p:embed/>
                </p:oleObj>
              </mc:Choice>
              <mc:Fallback>
                <p:oleObj name="Equation" r:id="rId11" imgW="1295400" imgH="2540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9875" y="2911475"/>
                        <a:ext cx="2163763"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4"/>
          <p:cNvGraphicFramePr>
            <a:graphicFrameLocks noChangeAspect="1"/>
          </p:cNvGraphicFramePr>
          <p:nvPr/>
        </p:nvGraphicFramePr>
        <p:xfrm>
          <a:off x="4943475" y="3786188"/>
          <a:ext cx="3605213" cy="1857375"/>
        </p:xfrm>
        <a:graphic>
          <a:graphicData uri="http://schemas.openxmlformats.org/presentationml/2006/ole">
            <mc:AlternateContent xmlns:mc="http://schemas.openxmlformats.org/markup-compatibility/2006">
              <mc:Choice xmlns:v="urn:schemas-microsoft-com:vml" Requires="v">
                <p:oleObj spid="_x0000_s1044" name="Equation" r:id="rId13" imgW="2527300" imgH="1244600" progId="Equation.3">
                  <p:embed/>
                </p:oleObj>
              </mc:Choice>
              <mc:Fallback>
                <p:oleObj name="Equation" r:id="rId13" imgW="2527300" imgH="1244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43475" y="3786188"/>
                        <a:ext cx="3605213" cy="1857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 name="Picture 15"/>
          <p:cNvPicPr>
            <a:picLocks noChangeAspect="1" noChangeArrowheads="1"/>
          </p:cNvPicPr>
          <p:nvPr/>
        </p:nvPicPr>
        <p:blipFill>
          <a:blip r:embed="rId15" cstate="print"/>
          <a:srcRect/>
          <a:stretch>
            <a:fillRect/>
          </a:stretch>
        </p:blipFill>
        <p:spPr bwMode="auto">
          <a:xfrm>
            <a:off x="3224213" y="138113"/>
            <a:ext cx="3119437" cy="385762"/>
          </a:xfrm>
          <a:prstGeom prst="rect">
            <a:avLst/>
          </a:prstGeom>
          <a:noFill/>
          <a:ln w="9525">
            <a:noFill/>
            <a:miter lim="800000"/>
            <a:headEnd/>
            <a:tailEnd/>
          </a:ln>
        </p:spPr>
      </p:pic>
      <p:graphicFrame>
        <p:nvGraphicFramePr>
          <p:cNvPr id="20" name="Object 16"/>
          <p:cNvGraphicFramePr>
            <a:graphicFrameLocks noChangeAspect="1"/>
          </p:cNvGraphicFramePr>
          <p:nvPr/>
        </p:nvGraphicFramePr>
        <p:xfrm>
          <a:off x="2824163" y="2522538"/>
          <a:ext cx="2166937" cy="477837"/>
        </p:xfrm>
        <a:graphic>
          <a:graphicData uri="http://schemas.openxmlformats.org/presentationml/2006/ole">
            <mc:AlternateContent xmlns:mc="http://schemas.openxmlformats.org/markup-compatibility/2006">
              <mc:Choice xmlns:v="urn:schemas-microsoft-com:vml" Requires="v">
                <p:oleObj spid="_x0000_s1045" name="Equation" r:id="rId16" imgW="1205977" imgH="253890" progId="Equation.3">
                  <p:embed/>
                </p:oleObj>
              </mc:Choice>
              <mc:Fallback>
                <p:oleObj name="Equation" r:id="rId16" imgW="1205977" imgH="25389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24163" y="2522538"/>
                        <a:ext cx="2166937"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6156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8517"/>
            <a:ext cx="4705177" cy="6664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67084" y="152400"/>
            <a:ext cx="5338916" cy="6001643"/>
          </a:xfrm>
          <a:prstGeom prst="rect">
            <a:avLst/>
          </a:prstGeom>
        </p:spPr>
        <p:txBody>
          <a:bodyPr wrap="square">
            <a:spAutoFit/>
          </a:bodyPr>
          <a:lstStyle/>
          <a:p>
            <a:r>
              <a:rPr lang="en-US" sz="800" dirty="0"/>
              <a:t>1. A method for enriching a target nucleic acid sequence in a reaction mixture, said method comprising: a. subjecting a reaction mixture suspected of having a target sequence duplex and a reference sequence duplex to a first denaturing temperature that is above the melting temperature (</a:t>
            </a:r>
            <a:r>
              <a:rPr lang="en-US" sz="800" dirty="0" err="1"/>
              <a:t>T.sub.m</a:t>
            </a:r>
            <a:r>
              <a:rPr lang="en-US" sz="800" dirty="0"/>
              <a:t>) of the target sequence duplex and the reference sequence duplex so as to permit the denaturation of said target sequence duplex and said reference sequence duplex to form target strands and reference strands, wherein said target sequence duplex comprises one or more insertion, deletion or substitution and differs by at least one nucleotide from said reference sequence duplex and is amplifiable by the same primer pair as said reference sequence duplex; b. reducing the temperature of the reaction mixture so as to permit formation of target strand/reference strand duplexes; c. subjecting said reaction mixture to a critical temperature (</a:t>
            </a:r>
            <a:r>
              <a:rPr lang="en-US" sz="800" dirty="0" err="1"/>
              <a:t>T.sub.c</a:t>
            </a:r>
            <a:r>
              <a:rPr lang="en-US" sz="800" dirty="0"/>
              <a:t>) that is below the </a:t>
            </a:r>
            <a:r>
              <a:rPr lang="en-US" sz="800" dirty="0" err="1"/>
              <a:t>T.sub.m</a:t>
            </a:r>
            <a:r>
              <a:rPr lang="en-US" sz="800" dirty="0"/>
              <a:t> of said reference sequence duplex so as to permit the preferential denaturation of said duplex of step (b) to form denatured target and reference strands; d. reducing the temperature of the reaction mixture so as to permit said primer pair to anneal to said target and reference strands; and e. extending said primer pair so as to enrich said target sequence relative to said reference sequence. </a:t>
            </a:r>
            <a:r>
              <a:rPr lang="en-US" sz="800" dirty="0" smtClean="0"/>
              <a:t/>
            </a:r>
            <a:br>
              <a:rPr lang="en-US" sz="800" dirty="0" smtClean="0"/>
            </a:br>
            <a:r>
              <a:rPr lang="en-US" sz="800" dirty="0" smtClean="0"/>
              <a:t>2</a:t>
            </a:r>
            <a:r>
              <a:rPr lang="en-US" sz="800" dirty="0"/>
              <a:t>. A method of enriching a target sequence as recited in claim 1 further comprising: alternatively repeating one or more times the steps b) and c) before executing step d). </a:t>
            </a:r>
            <a:r>
              <a:rPr lang="en-US" sz="800" dirty="0" smtClean="0"/>
              <a:t/>
            </a:r>
            <a:br>
              <a:rPr lang="en-US" sz="800" dirty="0" smtClean="0"/>
            </a:br>
            <a:r>
              <a:rPr lang="en-US" sz="800" dirty="0" smtClean="0"/>
              <a:t>3</a:t>
            </a:r>
            <a:r>
              <a:rPr lang="en-US" sz="800" dirty="0"/>
              <a:t>. The method of claim 1 wherein said target and reference sequences are first amplified by subjecting the reaction mixture to PCR and then subjecting at least a portion of the reaction mixture to the enrichment method of claim 1. </a:t>
            </a:r>
            <a:r>
              <a:rPr lang="en-US" sz="800" dirty="0" smtClean="0"/>
              <a:t/>
            </a:r>
            <a:br>
              <a:rPr lang="en-US" sz="800" dirty="0" smtClean="0"/>
            </a:br>
            <a:r>
              <a:rPr lang="en-US" sz="800" dirty="0" smtClean="0"/>
              <a:t>4</a:t>
            </a:r>
            <a:r>
              <a:rPr lang="en-US" sz="800" dirty="0"/>
              <a:t>. The method of claim 1 wherein said target sequence is a mutant allele comprising one or more deletions, insertions or alterations. </a:t>
            </a:r>
            <a:r>
              <a:rPr lang="en-US" sz="800" dirty="0" smtClean="0"/>
              <a:t/>
            </a:r>
            <a:br>
              <a:rPr lang="en-US" sz="800" dirty="0" smtClean="0"/>
            </a:br>
            <a:r>
              <a:rPr lang="en-US" sz="800" dirty="0" smtClean="0"/>
              <a:t>5</a:t>
            </a:r>
            <a:r>
              <a:rPr lang="en-US" sz="800" dirty="0"/>
              <a:t>. The method of claim 1 wherein said target sequence is differentially methylated from the reference sequence. </a:t>
            </a:r>
            <a:r>
              <a:rPr lang="en-US" sz="800" dirty="0" smtClean="0"/>
              <a:t/>
            </a:r>
            <a:br>
              <a:rPr lang="en-US" sz="800" dirty="0" smtClean="0"/>
            </a:br>
            <a:r>
              <a:rPr lang="en-US" sz="800" dirty="0" smtClean="0"/>
              <a:t>6</a:t>
            </a:r>
            <a:r>
              <a:rPr lang="en-US" sz="800" dirty="0"/>
              <a:t>. The method of claim 1 wherein said target and reference sequences comprise at least 25 bases. </a:t>
            </a:r>
            <a:r>
              <a:rPr lang="en-US" sz="800" dirty="0" smtClean="0"/>
              <a:t/>
            </a:r>
            <a:br>
              <a:rPr lang="en-US" sz="800" dirty="0" smtClean="0"/>
            </a:br>
            <a:r>
              <a:rPr lang="en-US" sz="800" dirty="0" smtClean="0"/>
              <a:t>7</a:t>
            </a:r>
            <a:r>
              <a:rPr lang="en-US" sz="800" dirty="0"/>
              <a:t>. The method of claim 1 wherein said </a:t>
            </a:r>
            <a:r>
              <a:rPr lang="en-US" sz="800" dirty="0" err="1"/>
              <a:t>T.sub.c</a:t>
            </a:r>
            <a:r>
              <a:rPr lang="en-US" sz="800" dirty="0"/>
              <a:t> is 0.3.degree. C.-5.degree. C. below the Tm of said reference sequence duplex. </a:t>
            </a:r>
            <a:r>
              <a:rPr lang="en-US" sz="800" dirty="0" smtClean="0"/>
              <a:t/>
            </a:r>
            <a:br>
              <a:rPr lang="en-US" sz="800" dirty="0" smtClean="0"/>
            </a:br>
            <a:r>
              <a:rPr lang="en-US" sz="800" dirty="0" smtClean="0"/>
              <a:t>8</a:t>
            </a:r>
            <a:r>
              <a:rPr lang="en-US" sz="800" dirty="0"/>
              <a:t>. The method of claim 1 wherein the </a:t>
            </a:r>
            <a:r>
              <a:rPr lang="en-US" sz="800" dirty="0" err="1"/>
              <a:t>T.sub.c</a:t>
            </a:r>
            <a:r>
              <a:rPr lang="en-US" sz="800" dirty="0"/>
              <a:t> is below the melting temperature of the target sequence duplex. </a:t>
            </a:r>
            <a:r>
              <a:rPr lang="en-US" sz="800" dirty="0" smtClean="0"/>
              <a:t/>
            </a:r>
            <a:br>
              <a:rPr lang="en-US" sz="800" dirty="0" smtClean="0"/>
            </a:br>
            <a:r>
              <a:rPr lang="en-US" sz="800" dirty="0" smtClean="0"/>
              <a:t>9</a:t>
            </a:r>
            <a:r>
              <a:rPr lang="en-US" sz="800" dirty="0"/>
              <a:t>. The method of claim 1 wherein said method is repeated for two or more cycles. </a:t>
            </a:r>
            <a:r>
              <a:rPr lang="en-US" sz="800" dirty="0" smtClean="0"/>
              <a:t/>
            </a:r>
            <a:br>
              <a:rPr lang="en-US" sz="800" dirty="0" smtClean="0"/>
            </a:br>
            <a:r>
              <a:rPr lang="en-US" sz="800" dirty="0" smtClean="0"/>
              <a:t>10</a:t>
            </a:r>
            <a:r>
              <a:rPr lang="en-US" sz="800" dirty="0"/>
              <a:t>. The method of claim 1 further comprising the step of analyzing said reaction mixture with enriched target sequence using one or more of the methods selected from the group consisting of: MALDI-TOF, HR-Melting, Di-</a:t>
            </a:r>
            <a:r>
              <a:rPr lang="en-US" sz="800" dirty="0" err="1"/>
              <a:t>deoxy</a:t>
            </a:r>
            <a:r>
              <a:rPr lang="en-US" sz="800" dirty="0"/>
              <a:t>-sequencing, Single-molecule sequencing, </a:t>
            </a:r>
            <a:r>
              <a:rPr lang="en-US" sz="800" dirty="0" err="1"/>
              <a:t>pyrosequencing</a:t>
            </a:r>
            <a:r>
              <a:rPr lang="en-US" sz="800" dirty="0"/>
              <a:t>, SSCP, RFLP, </a:t>
            </a:r>
            <a:r>
              <a:rPr lang="en-US" sz="800" dirty="0" err="1"/>
              <a:t>dHPLC</a:t>
            </a:r>
            <a:r>
              <a:rPr lang="en-US" sz="800" dirty="0"/>
              <a:t>, CCM, digital PCR and quantitative-PCR. </a:t>
            </a:r>
            <a:r>
              <a:rPr lang="en-US" sz="800" dirty="0" smtClean="0"/>
              <a:t/>
            </a:r>
            <a:br>
              <a:rPr lang="en-US" sz="800" dirty="0" smtClean="0"/>
            </a:br>
            <a:r>
              <a:rPr lang="en-US" sz="800" dirty="0" smtClean="0"/>
              <a:t>11</a:t>
            </a:r>
            <a:r>
              <a:rPr lang="en-US" sz="800" dirty="0"/>
              <a:t>. The method of claim 1 wherein said </a:t>
            </a:r>
            <a:r>
              <a:rPr lang="en-US" sz="800" dirty="0" err="1"/>
              <a:t>T.sub.c</a:t>
            </a:r>
            <a:r>
              <a:rPr lang="en-US" sz="800" dirty="0"/>
              <a:t> is applied for 1 second-5 minutes. </a:t>
            </a:r>
            <a:r>
              <a:rPr lang="en-US" sz="800" dirty="0" smtClean="0"/>
              <a:t/>
            </a:r>
            <a:br>
              <a:rPr lang="en-US" sz="800" dirty="0" smtClean="0"/>
            </a:br>
            <a:r>
              <a:rPr lang="en-US" sz="800" dirty="0" smtClean="0"/>
              <a:t>12</a:t>
            </a:r>
            <a:r>
              <a:rPr lang="en-US" sz="800" dirty="0"/>
              <a:t>. The method of claim 1 wherein said reaction mixture contains a nucleic acid detection dye. </a:t>
            </a:r>
            <a:r>
              <a:rPr lang="en-US" sz="800" dirty="0" smtClean="0"/>
              <a:t/>
            </a:r>
            <a:br>
              <a:rPr lang="en-US" sz="800" dirty="0" smtClean="0"/>
            </a:br>
            <a:r>
              <a:rPr lang="en-US" sz="800" dirty="0" smtClean="0"/>
              <a:t>13</a:t>
            </a:r>
            <a:r>
              <a:rPr lang="en-US" sz="800" dirty="0"/>
              <a:t>. The method of claim 12 wherein said method is performed in a real-time PCR device. </a:t>
            </a:r>
            <a:r>
              <a:rPr lang="en-US" sz="800" dirty="0" smtClean="0"/>
              <a:t/>
            </a:r>
            <a:br>
              <a:rPr lang="en-US" sz="800" dirty="0" smtClean="0"/>
            </a:br>
            <a:r>
              <a:rPr lang="en-US" sz="800" dirty="0" smtClean="0"/>
              <a:t>14</a:t>
            </a:r>
            <a:r>
              <a:rPr lang="en-US" sz="800" dirty="0"/>
              <a:t>. The method of claim 1 performed under real-time reaction conditions utilizing a labeled probe. </a:t>
            </a:r>
            <a:r>
              <a:rPr lang="en-US" sz="800" dirty="0" smtClean="0"/>
              <a:t/>
            </a:r>
            <a:br>
              <a:rPr lang="en-US" sz="800" dirty="0" smtClean="0"/>
            </a:br>
            <a:r>
              <a:rPr lang="en-US" sz="800" dirty="0" smtClean="0"/>
              <a:t>15</a:t>
            </a:r>
            <a:r>
              <a:rPr lang="en-US" sz="800" dirty="0"/>
              <a:t>. A computer readable medium comprising program instructions for performing the method of claim 1. </a:t>
            </a:r>
            <a:r>
              <a:rPr lang="en-US" sz="800" dirty="0" smtClean="0"/>
              <a:t/>
            </a:r>
            <a:br>
              <a:rPr lang="en-US" sz="800" dirty="0" smtClean="0"/>
            </a:br>
            <a:r>
              <a:rPr lang="en-US" sz="800" dirty="0" smtClean="0"/>
              <a:t>16</a:t>
            </a:r>
            <a:r>
              <a:rPr lang="en-US" sz="800" dirty="0"/>
              <a:t>. The method of claim 1 wherein said method is used to enrich two or more different target sequences and said method further comprises one or more additional pairs of primers specific to said different target sequences. </a:t>
            </a:r>
            <a:r>
              <a:rPr lang="en-US" sz="800" dirty="0" smtClean="0"/>
              <a:t/>
            </a:r>
            <a:br>
              <a:rPr lang="en-US" sz="800" dirty="0" smtClean="0"/>
            </a:br>
            <a:r>
              <a:rPr lang="en-US" sz="800" dirty="0" smtClean="0"/>
              <a:t>17</a:t>
            </a:r>
            <a:r>
              <a:rPr lang="en-US" sz="800" dirty="0"/>
              <a:t>. The method of claim 1 wherein said primer pair has a melting temperature that is below the temperature applied in step (b). </a:t>
            </a:r>
            <a:r>
              <a:rPr lang="en-US" sz="800" dirty="0" smtClean="0"/>
              <a:t/>
            </a:r>
            <a:br>
              <a:rPr lang="en-US" sz="800" dirty="0" smtClean="0"/>
            </a:br>
            <a:r>
              <a:rPr lang="en-US" sz="800" dirty="0" smtClean="0"/>
              <a:t>18</a:t>
            </a:r>
            <a:r>
              <a:rPr lang="en-US" sz="800" dirty="0"/>
              <a:t>. The method of claim 16 wherein the melting temperature of said primer pairs are at least 5.degree. C. below the temperature in step (b). </a:t>
            </a:r>
            <a:r>
              <a:rPr lang="en-US" sz="800" dirty="0" smtClean="0"/>
              <a:t/>
            </a:r>
            <a:br>
              <a:rPr lang="en-US" sz="800" dirty="0" smtClean="0"/>
            </a:br>
            <a:r>
              <a:rPr lang="en-US" sz="800" dirty="0" smtClean="0"/>
              <a:t>19</a:t>
            </a:r>
            <a:r>
              <a:rPr lang="en-US" sz="800" dirty="0"/>
              <a:t>. The method of claim 1 wherein the reaction mixture includes a modified nucleic acid. </a:t>
            </a:r>
            <a:r>
              <a:rPr lang="en-US" sz="800" dirty="0" smtClean="0"/>
              <a:t/>
            </a:r>
            <a:br>
              <a:rPr lang="en-US" sz="800" dirty="0" smtClean="0"/>
            </a:br>
            <a:r>
              <a:rPr lang="en-US" sz="800" dirty="0" smtClean="0"/>
              <a:t>20</a:t>
            </a:r>
            <a:r>
              <a:rPr lang="en-US" sz="800" dirty="0"/>
              <a:t>. The method of claim 1, wherein said method is repeated for two or more cycles. </a:t>
            </a:r>
            <a:r>
              <a:rPr lang="en-US" sz="800" dirty="0" smtClean="0"/>
              <a:t/>
            </a:r>
            <a:br>
              <a:rPr lang="en-US" sz="800" dirty="0" smtClean="0"/>
            </a:br>
            <a:r>
              <a:rPr lang="en-US" sz="800" dirty="0" smtClean="0"/>
              <a:t>21</a:t>
            </a:r>
            <a:r>
              <a:rPr lang="en-US" sz="800" dirty="0"/>
              <a:t>. The method of claim 1, wherein said method is repeated for between 5 and 40 cycles. </a:t>
            </a:r>
            <a:r>
              <a:rPr lang="en-US" sz="800" dirty="0" smtClean="0"/>
              <a:t/>
            </a:r>
            <a:br>
              <a:rPr lang="en-US" sz="800" dirty="0" smtClean="0"/>
            </a:br>
            <a:r>
              <a:rPr lang="en-US" sz="800" dirty="0" smtClean="0"/>
              <a:t>22</a:t>
            </a:r>
            <a:r>
              <a:rPr lang="en-US" sz="800" dirty="0"/>
              <a:t>. The method of claim 1, wherein said method is repeated for between 10 and 30 cycles. </a:t>
            </a:r>
            <a:r>
              <a:rPr lang="en-US" sz="800" dirty="0" smtClean="0"/>
              <a:t/>
            </a:r>
            <a:br>
              <a:rPr lang="en-US" sz="800" dirty="0" smtClean="0"/>
            </a:br>
            <a:r>
              <a:rPr lang="en-US" sz="800" dirty="0" smtClean="0"/>
              <a:t>23</a:t>
            </a:r>
            <a:r>
              <a:rPr lang="en-US" sz="800" dirty="0"/>
              <a:t>. The method of claim 5, wherein prior to implementing the method of claim 1 on the reaction mixture, the reaction mixture is treated with sodium bisulfite. </a:t>
            </a:r>
            <a:r>
              <a:rPr lang="en-US" sz="800" dirty="0" smtClean="0"/>
              <a:t/>
            </a:r>
            <a:br>
              <a:rPr lang="en-US" sz="800" dirty="0" smtClean="0"/>
            </a:br>
            <a:r>
              <a:rPr lang="en-US" sz="800" dirty="0" smtClean="0"/>
              <a:t>24</a:t>
            </a:r>
            <a:r>
              <a:rPr lang="en-US" sz="800" dirty="0"/>
              <a:t>. The method of claim 1, wherein the target sequence is at least 70% homologous to the reference sequence. </a:t>
            </a:r>
            <a:r>
              <a:rPr lang="en-US" sz="800" dirty="0" smtClean="0"/>
              <a:t/>
            </a:r>
            <a:br>
              <a:rPr lang="en-US" sz="800" dirty="0" smtClean="0"/>
            </a:br>
            <a:r>
              <a:rPr lang="en-US" sz="800" dirty="0" smtClean="0"/>
              <a:t>25</a:t>
            </a:r>
            <a:r>
              <a:rPr lang="en-US" sz="800" dirty="0"/>
              <a:t>. The method of claim 1, wherein the target sequence is at least 80% homologous to the reference sequence. </a:t>
            </a:r>
            <a:r>
              <a:rPr lang="en-US" sz="800" dirty="0" smtClean="0"/>
              <a:t/>
            </a:r>
            <a:br>
              <a:rPr lang="en-US" sz="800" dirty="0" smtClean="0"/>
            </a:br>
            <a:r>
              <a:rPr lang="en-US" sz="800" dirty="0" smtClean="0"/>
              <a:t>26</a:t>
            </a:r>
            <a:r>
              <a:rPr lang="en-US" sz="800" dirty="0"/>
              <a:t>. The method of claim 1, wherein the target sequence and the reference sequence differ by between 1 and 10 nucleotides.</a:t>
            </a:r>
          </a:p>
        </p:txBody>
      </p:sp>
    </p:spTree>
    <p:extLst>
      <p:ext uri="{BB962C8B-B14F-4D97-AF65-F5344CB8AC3E}">
        <p14:creationId xmlns:p14="http://schemas.microsoft.com/office/powerpoint/2010/main" val="4330550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1" y="1524000"/>
            <a:ext cx="7620000" cy="646331"/>
          </a:xfrm>
          <a:prstGeom prst="rect">
            <a:avLst/>
          </a:prstGeom>
          <a:noFill/>
        </p:spPr>
        <p:txBody>
          <a:bodyPr wrap="square" rtlCol="0">
            <a:spAutoFit/>
          </a:bodyPr>
          <a:lstStyle/>
          <a:p>
            <a:r>
              <a:rPr lang="en-US" dirty="0" smtClean="0"/>
              <a:t>New Variants of PCR Temperature Cycling Protocols are continually emerging, but no Dominant IP</a:t>
            </a:r>
            <a:endParaRPr lang="en-US" dirty="0"/>
          </a:p>
        </p:txBody>
      </p:sp>
    </p:spTree>
    <p:extLst>
      <p:ext uri="{BB962C8B-B14F-4D97-AF65-F5344CB8AC3E}">
        <p14:creationId xmlns:p14="http://schemas.microsoft.com/office/powerpoint/2010/main" val="2377502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143000"/>
            <a:ext cx="8686800" cy="1246495"/>
          </a:xfrm>
          <a:prstGeom prst="rect">
            <a:avLst/>
          </a:prstGeom>
          <a:noFill/>
        </p:spPr>
        <p:txBody>
          <a:bodyPr wrap="square" rtlCol="0">
            <a:spAutoFit/>
          </a:bodyPr>
          <a:lstStyle/>
          <a:p>
            <a:r>
              <a:rPr lang="en-US" sz="2500" dirty="0" smtClean="0"/>
              <a:t>Last two decades several </a:t>
            </a:r>
            <a:r>
              <a:rPr lang="en-US" sz="2500" b="1" dirty="0" smtClean="0">
                <a:solidFill>
                  <a:srgbClr val="000099"/>
                </a:solidFill>
              </a:rPr>
              <a:t>new PCR </a:t>
            </a:r>
            <a:r>
              <a:rPr lang="en-US" sz="2500" dirty="0" smtClean="0"/>
              <a:t>have been proposed – Heuristic approach</a:t>
            </a:r>
            <a:endParaRPr lang="en-US" sz="2500" dirty="0" smtClean="0">
              <a:solidFill>
                <a:srgbClr val="00B050"/>
              </a:solidFill>
            </a:endParaRPr>
          </a:p>
          <a:p>
            <a:pPr>
              <a:buFont typeface="Wingdings" pitchFamily="2" charset="2"/>
              <a:buChar char="v"/>
            </a:pPr>
            <a:r>
              <a:rPr lang="en-US" sz="2500" dirty="0" smtClean="0"/>
              <a:t>	Two step PCR</a:t>
            </a:r>
            <a:r>
              <a:rPr lang="en-US" sz="2500" baseline="30000" dirty="0" smtClean="0"/>
              <a:t>1</a:t>
            </a:r>
            <a:endParaRPr lang="en-US" sz="2500" dirty="0"/>
          </a:p>
        </p:txBody>
      </p:sp>
      <p:sp>
        <p:nvSpPr>
          <p:cNvPr id="3" name="TextBox 2"/>
          <p:cNvSpPr txBox="1"/>
          <p:nvPr/>
        </p:nvSpPr>
        <p:spPr>
          <a:xfrm>
            <a:off x="1981200" y="6019800"/>
            <a:ext cx="6953570" cy="369332"/>
          </a:xfrm>
          <a:prstGeom prst="rect">
            <a:avLst/>
          </a:prstGeom>
          <a:noFill/>
        </p:spPr>
        <p:txBody>
          <a:bodyPr wrap="none" rtlCol="0">
            <a:spAutoFit/>
          </a:bodyPr>
          <a:lstStyle/>
          <a:p>
            <a:r>
              <a:rPr lang="en-US" dirty="0" smtClean="0"/>
              <a:t>1. </a:t>
            </a:r>
            <a:r>
              <a:rPr lang="en-US" dirty="0" err="1" smtClean="0"/>
              <a:t>Skladny</a:t>
            </a:r>
            <a:r>
              <a:rPr lang="en-US" dirty="0" smtClean="0"/>
              <a:t> et al, </a:t>
            </a:r>
            <a:r>
              <a:rPr lang="en-US" i="1" dirty="0" smtClean="0"/>
              <a:t>Journal of Clinical Microbiology </a:t>
            </a:r>
            <a:r>
              <a:rPr lang="en-US" dirty="0" smtClean="0"/>
              <a:t>(1999),  37,  3865 - 3871</a:t>
            </a:r>
          </a:p>
        </p:txBody>
      </p:sp>
      <p:pic>
        <p:nvPicPr>
          <p:cNvPr id="4" name="Picture 2"/>
          <p:cNvPicPr>
            <a:picLocks noChangeAspect="1" noChangeArrowheads="1"/>
          </p:cNvPicPr>
          <p:nvPr/>
        </p:nvPicPr>
        <p:blipFill>
          <a:blip r:embed="rId2" cstate="print"/>
          <a:srcRect/>
          <a:stretch>
            <a:fillRect/>
          </a:stretch>
        </p:blipFill>
        <p:spPr bwMode="auto">
          <a:xfrm>
            <a:off x="1828800" y="2514600"/>
            <a:ext cx="5486400" cy="3352800"/>
          </a:xfrm>
          <a:prstGeom prst="rect">
            <a:avLst/>
          </a:prstGeom>
          <a:noFill/>
          <a:ln w="9525">
            <a:noFill/>
            <a:miter lim="800000"/>
            <a:headEnd/>
            <a:tailEnd/>
          </a:ln>
          <a:effectLst/>
        </p:spPr>
      </p:pic>
      <p:sp>
        <p:nvSpPr>
          <p:cNvPr id="6" name="Rectangle 5"/>
          <p:cNvSpPr/>
          <p:nvPr/>
        </p:nvSpPr>
        <p:spPr>
          <a:xfrm>
            <a:off x="152400" y="131058"/>
            <a:ext cx="8763000" cy="630942"/>
          </a:xfrm>
          <a:prstGeom prst="rect">
            <a:avLst/>
          </a:prstGeom>
        </p:spPr>
        <p:txBody>
          <a:bodyPr wrap="square">
            <a:spAutoFit/>
          </a:bodyPr>
          <a:lstStyle/>
          <a:p>
            <a:pPr>
              <a:defRPr/>
            </a:pPr>
            <a:r>
              <a:rPr lang="en-US" sz="3500" b="1" dirty="0">
                <a:solidFill>
                  <a:srgbClr val="0000CC"/>
                </a:solidFill>
                <a:effectLst>
                  <a:outerShdw blurRad="38100" dist="38100" dir="2700000" algn="tl">
                    <a:srgbClr val="000000">
                      <a:alpha val="43137"/>
                    </a:srgbClr>
                  </a:outerShdw>
                </a:effectLst>
                <a:ea typeface="ＭＳ Ｐゴシック" charset="0"/>
                <a:cs typeface="ＭＳ Ｐゴシック" charset="0"/>
              </a:rPr>
              <a:t>New Variants of PCR </a:t>
            </a:r>
            <a:r>
              <a:rPr lang="en-US" sz="3500" b="1" dirty="0" smtClean="0">
                <a:solidFill>
                  <a:srgbClr val="0000CC"/>
                </a:solidFill>
                <a:effectLst>
                  <a:outerShdw blurRad="38100" dist="38100" dir="2700000" algn="tl">
                    <a:srgbClr val="000000">
                      <a:alpha val="43137"/>
                    </a:srgbClr>
                  </a:outerShdw>
                </a:effectLst>
                <a:ea typeface="ＭＳ Ｐゴシック" charset="0"/>
                <a:cs typeface="ＭＳ Ｐゴシック" charset="0"/>
              </a:rPr>
              <a:t>Cycling </a:t>
            </a:r>
            <a:r>
              <a:rPr lang="en-US" sz="3500" b="1" dirty="0">
                <a:solidFill>
                  <a:srgbClr val="0000CC"/>
                </a:solidFill>
                <a:effectLst>
                  <a:outerShdw blurRad="38100" dist="38100" dir="2700000" algn="tl">
                    <a:srgbClr val="000000">
                      <a:alpha val="43137"/>
                    </a:srgbClr>
                  </a:outerShdw>
                </a:effectLst>
                <a:ea typeface="ＭＳ Ｐゴシック" charset="0"/>
                <a:cs typeface="ＭＳ Ｐゴシック" charset="0"/>
              </a:rPr>
              <a:t>Protocols</a:t>
            </a:r>
            <a:endParaRPr lang="en-US" sz="3500" b="1" dirty="0">
              <a:solidFill>
                <a:srgbClr val="0000CC"/>
              </a:solidFill>
              <a:effectLst>
                <a:outerShdw blurRad="38100" dist="38100" dir="2700000" algn="tl">
                  <a:srgbClr val="000000">
                    <a:alpha val="43137"/>
                  </a:srgbClr>
                </a:outerShdw>
              </a:effectLst>
              <a:latin typeface="+mj-lt"/>
              <a:ea typeface="ＭＳ Ｐゴシック" charset="0"/>
              <a:cs typeface="ＭＳ Ｐゴシック" charset="0"/>
            </a:endParaRPr>
          </a:p>
        </p:txBody>
      </p:sp>
    </p:spTree>
    <p:extLst>
      <p:ext uri="{BB962C8B-B14F-4D97-AF65-F5344CB8AC3E}">
        <p14:creationId xmlns:p14="http://schemas.microsoft.com/office/powerpoint/2010/main" val="325185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31058"/>
            <a:ext cx="7772400" cy="630942"/>
          </a:xfrm>
          <a:prstGeom prst="rect">
            <a:avLst/>
          </a:prstGeom>
        </p:spPr>
        <p:txBody>
          <a:bodyPr wrap="square">
            <a:spAutoFit/>
          </a:bodyPr>
          <a:lstStyle/>
          <a:p>
            <a:pPr>
              <a:defRPr/>
            </a:pPr>
            <a:r>
              <a:rPr lang="en-US" sz="3500" b="1" dirty="0">
                <a:solidFill>
                  <a:srgbClr val="0000CC"/>
                </a:solidFill>
                <a:effectLst>
                  <a:outerShdw blurRad="38100" dist="38100" dir="2700000" algn="tl">
                    <a:srgbClr val="000000">
                      <a:alpha val="43137"/>
                    </a:srgbClr>
                  </a:outerShdw>
                </a:effectLst>
                <a:ea typeface="ＭＳ Ｐゴシック" charset="0"/>
                <a:cs typeface="ＭＳ Ｐゴシック" charset="0"/>
              </a:rPr>
              <a:t>New Variants of PCR Cycling Protocols</a:t>
            </a:r>
            <a:endParaRPr lang="en-US" sz="3500" b="1" dirty="0">
              <a:solidFill>
                <a:srgbClr val="0000CC"/>
              </a:solidFill>
              <a:effectLst>
                <a:outerShdw blurRad="38100" dist="38100" dir="2700000" algn="tl">
                  <a:srgbClr val="000000">
                    <a:alpha val="43137"/>
                  </a:srgbClr>
                </a:outerShdw>
              </a:effectLst>
              <a:ea typeface="ＭＳ Ｐゴシック" charset="0"/>
              <a:cs typeface="ＭＳ Ｐゴシック" charset="0"/>
            </a:endParaRPr>
          </a:p>
        </p:txBody>
      </p:sp>
      <p:sp>
        <p:nvSpPr>
          <p:cNvPr id="3" name="TextBox 2"/>
          <p:cNvSpPr txBox="1"/>
          <p:nvPr/>
        </p:nvSpPr>
        <p:spPr>
          <a:xfrm>
            <a:off x="228600" y="1219200"/>
            <a:ext cx="8686800" cy="1631216"/>
          </a:xfrm>
          <a:prstGeom prst="rect">
            <a:avLst/>
          </a:prstGeom>
          <a:noFill/>
        </p:spPr>
        <p:txBody>
          <a:bodyPr wrap="square" rtlCol="0">
            <a:spAutoFit/>
          </a:bodyPr>
          <a:lstStyle/>
          <a:p>
            <a:r>
              <a:rPr lang="en-US" sz="2500" dirty="0" smtClean="0"/>
              <a:t>Last two decades several </a:t>
            </a:r>
            <a:r>
              <a:rPr lang="en-US" sz="2500" b="1" dirty="0" smtClean="0">
                <a:solidFill>
                  <a:srgbClr val="000099"/>
                </a:solidFill>
              </a:rPr>
              <a:t>new PCR </a:t>
            </a:r>
            <a:r>
              <a:rPr lang="en-US" sz="2500" dirty="0" smtClean="0"/>
              <a:t>have been proposed – Heuristic approach</a:t>
            </a:r>
            <a:endParaRPr lang="en-US" sz="2500" dirty="0" smtClean="0">
              <a:solidFill>
                <a:srgbClr val="00B050"/>
              </a:solidFill>
            </a:endParaRPr>
          </a:p>
          <a:p>
            <a:pPr>
              <a:buFont typeface="Wingdings" pitchFamily="2" charset="2"/>
              <a:buChar char="v"/>
            </a:pPr>
            <a:r>
              <a:rPr lang="en-US" sz="2500" dirty="0" smtClean="0"/>
              <a:t>	Two step PCR</a:t>
            </a:r>
            <a:r>
              <a:rPr lang="en-US" sz="2500" baseline="30000" dirty="0" smtClean="0"/>
              <a:t>1</a:t>
            </a:r>
            <a:endParaRPr lang="en-US" sz="2500" dirty="0" smtClean="0"/>
          </a:p>
          <a:p>
            <a:pPr>
              <a:buFont typeface="Wingdings" pitchFamily="2" charset="2"/>
              <a:buChar char="v"/>
            </a:pPr>
            <a:r>
              <a:rPr lang="en-US" sz="2500" dirty="0" smtClean="0"/>
              <a:t> 	COLD PCR</a:t>
            </a:r>
            <a:r>
              <a:rPr lang="en-US" sz="2500" baseline="30000" dirty="0" smtClean="0"/>
              <a:t>2</a:t>
            </a:r>
            <a:r>
              <a:rPr lang="en-US" sz="2500" dirty="0" smtClean="0"/>
              <a:t> in Cancer Diagnosis</a:t>
            </a:r>
            <a:endParaRPr lang="en-US" sz="2500" dirty="0"/>
          </a:p>
        </p:txBody>
      </p:sp>
      <p:pic>
        <p:nvPicPr>
          <p:cNvPr id="4" name="Picture 2"/>
          <p:cNvPicPr>
            <a:picLocks noChangeAspect="1" noChangeArrowheads="1"/>
          </p:cNvPicPr>
          <p:nvPr/>
        </p:nvPicPr>
        <p:blipFill>
          <a:blip r:embed="rId2" cstate="print"/>
          <a:srcRect/>
          <a:stretch>
            <a:fillRect/>
          </a:stretch>
        </p:blipFill>
        <p:spPr bwMode="auto">
          <a:xfrm>
            <a:off x="1600200" y="2743200"/>
            <a:ext cx="5410200" cy="3352800"/>
          </a:xfrm>
          <a:prstGeom prst="rect">
            <a:avLst/>
          </a:prstGeom>
          <a:noFill/>
          <a:ln w="9525">
            <a:noFill/>
            <a:miter lim="800000"/>
            <a:headEnd/>
            <a:tailEnd/>
          </a:ln>
        </p:spPr>
      </p:pic>
      <p:sp>
        <p:nvSpPr>
          <p:cNvPr id="5" name="TextBox 4"/>
          <p:cNvSpPr txBox="1"/>
          <p:nvPr/>
        </p:nvSpPr>
        <p:spPr>
          <a:xfrm>
            <a:off x="3124200" y="6019800"/>
            <a:ext cx="4994059" cy="369332"/>
          </a:xfrm>
          <a:prstGeom prst="rect">
            <a:avLst/>
          </a:prstGeom>
          <a:noFill/>
        </p:spPr>
        <p:txBody>
          <a:bodyPr wrap="none" rtlCol="0">
            <a:spAutoFit/>
          </a:bodyPr>
          <a:lstStyle/>
          <a:p>
            <a:r>
              <a:rPr lang="en-US" dirty="0" smtClean="0"/>
              <a:t>2. Jin et al, </a:t>
            </a:r>
            <a:r>
              <a:rPr lang="en-US" i="1" dirty="0" smtClean="0"/>
              <a:t>Nature Medicine  </a:t>
            </a:r>
            <a:r>
              <a:rPr lang="en-US" dirty="0" smtClean="0"/>
              <a:t>(2008),  14,  579 – 584</a:t>
            </a:r>
          </a:p>
        </p:txBody>
      </p:sp>
    </p:spTree>
    <p:extLst>
      <p:ext uri="{BB962C8B-B14F-4D97-AF65-F5344CB8AC3E}">
        <p14:creationId xmlns:p14="http://schemas.microsoft.com/office/powerpoint/2010/main" val="304912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31058"/>
            <a:ext cx="7772400" cy="630942"/>
          </a:xfrm>
          <a:prstGeom prst="rect">
            <a:avLst/>
          </a:prstGeom>
        </p:spPr>
        <p:txBody>
          <a:bodyPr wrap="square">
            <a:spAutoFit/>
          </a:bodyPr>
          <a:lstStyle/>
          <a:p>
            <a:pPr>
              <a:defRPr/>
            </a:pPr>
            <a:r>
              <a:rPr lang="en-US" sz="3500" b="1" dirty="0">
                <a:solidFill>
                  <a:srgbClr val="0000CC"/>
                </a:solidFill>
                <a:effectLst>
                  <a:outerShdw blurRad="38100" dist="38100" dir="2700000" algn="tl">
                    <a:srgbClr val="000000">
                      <a:alpha val="43137"/>
                    </a:srgbClr>
                  </a:outerShdw>
                </a:effectLst>
                <a:ea typeface="ＭＳ Ｐゴシック" charset="0"/>
                <a:cs typeface="ＭＳ Ｐゴシック" charset="0"/>
              </a:rPr>
              <a:t>New Variants of PCR Cycling Protocols</a:t>
            </a:r>
            <a:endParaRPr lang="en-US" sz="3500" b="1" dirty="0">
              <a:solidFill>
                <a:srgbClr val="0000CC"/>
              </a:solidFill>
              <a:effectLst>
                <a:outerShdw blurRad="38100" dist="38100" dir="2700000" algn="tl">
                  <a:srgbClr val="000000">
                    <a:alpha val="43137"/>
                  </a:srgbClr>
                </a:outerShdw>
              </a:effectLst>
              <a:ea typeface="ＭＳ Ｐゴシック" charset="0"/>
              <a:cs typeface="ＭＳ Ｐゴシック" charset="0"/>
            </a:endParaRPr>
          </a:p>
        </p:txBody>
      </p:sp>
      <p:sp>
        <p:nvSpPr>
          <p:cNvPr id="3" name="TextBox 2"/>
          <p:cNvSpPr txBox="1"/>
          <p:nvPr/>
        </p:nvSpPr>
        <p:spPr>
          <a:xfrm>
            <a:off x="228600" y="1143000"/>
            <a:ext cx="8686800" cy="2015936"/>
          </a:xfrm>
          <a:prstGeom prst="rect">
            <a:avLst/>
          </a:prstGeom>
          <a:noFill/>
        </p:spPr>
        <p:txBody>
          <a:bodyPr wrap="square" rtlCol="0">
            <a:spAutoFit/>
          </a:bodyPr>
          <a:lstStyle/>
          <a:p>
            <a:r>
              <a:rPr lang="en-US" sz="2500" dirty="0" smtClean="0"/>
              <a:t>Last two decades several </a:t>
            </a:r>
            <a:r>
              <a:rPr lang="en-US" sz="2500" b="1" dirty="0" smtClean="0">
                <a:solidFill>
                  <a:srgbClr val="0000CC"/>
                </a:solidFill>
              </a:rPr>
              <a:t>new PCR </a:t>
            </a:r>
            <a:r>
              <a:rPr lang="en-US" sz="2500" dirty="0" smtClean="0"/>
              <a:t>have been proposed – Heuristic approach</a:t>
            </a:r>
            <a:r>
              <a:rPr lang="en-US" sz="2500" dirty="0" smtClean="0">
                <a:solidFill>
                  <a:srgbClr val="00B050"/>
                </a:solidFill>
              </a:rPr>
              <a:t>.</a:t>
            </a:r>
          </a:p>
          <a:p>
            <a:pPr>
              <a:buFont typeface="Wingdings" pitchFamily="2" charset="2"/>
              <a:buChar char="v"/>
            </a:pPr>
            <a:r>
              <a:rPr lang="en-US" sz="2500" dirty="0" smtClean="0"/>
              <a:t>	Two step PCR</a:t>
            </a:r>
            <a:r>
              <a:rPr lang="en-US" sz="2500" baseline="30000" dirty="0" smtClean="0"/>
              <a:t>1</a:t>
            </a:r>
            <a:endParaRPr lang="en-US" sz="2500" dirty="0" smtClean="0"/>
          </a:p>
          <a:p>
            <a:pPr>
              <a:buFont typeface="Wingdings" pitchFamily="2" charset="2"/>
              <a:buChar char="v"/>
            </a:pPr>
            <a:r>
              <a:rPr lang="en-US" sz="2500" dirty="0" smtClean="0"/>
              <a:t> 	COLD PCR</a:t>
            </a:r>
            <a:r>
              <a:rPr lang="en-US" sz="2500" baseline="30000" dirty="0" smtClean="0"/>
              <a:t>2</a:t>
            </a:r>
            <a:r>
              <a:rPr lang="en-US" sz="2500" dirty="0" smtClean="0"/>
              <a:t> in Cancer Diagnosis</a:t>
            </a:r>
          </a:p>
          <a:p>
            <a:pPr>
              <a:buFont typeface="Wingdings" pitchFamily="2" charset="2"/>
              <a:buChar char="v"/>
            </a:pPr>
            <a:r>
              <a:rPr lang="en-US" sz="2500" dirty="0" smtClean="0"/>
              <a:t>         Rapid PCR</a:t>
            </a:r>
            <a:r>
              <a:rPr lang="en-US" sz="2500" baseline="30000" dirty="0" smtClean="0"/>
              <a:t>3</a:t>
            </a:r>
            <a:endParaRPr lang="en-US" sz="2500" dirty="0"/>
          </a:p>
        </p:txBody>
      </p:sp>
      <p:pic>
        <p:nvPicPr>
          <p:cNvPr id="4" name="Picture 2" descr="C:\Users\Marimuthu K\Dropbox\PhD Work\Manuscripts\PNAS Paper\Codes\Stage 1\OCT code based on new model\rapid_pcr.png"/>
          <p:cNvPicPr>
            <a:picLocks noChangeAspect="1" noChangeArrowheads="1"/>
          </p:cNvPicPr>
          <p:nvPr/>
        </p:nvPicPr>
        <p:blipFill>
          <a:blip r:embed="rId2" cstate="print"/>
          <a:srcRect/>
          <a:stretch>
            <a:fillRect/>
          </a:stretch>
        </p:blipFill>
        <p:spPr bwMode="auto">
          <a:xfrm>
            <a:off x="1447800" y="3276600"/>
            <a:ext cx="6019498" cy="2819400"/>
          </a:xfrm>
          <a:prstGeom prst="rect">
            <a:avLst/>
          </a:prstGeom>
          <a:noFill/>
        </p:spPr>
      </p:pic>
      <p:sp>
        <p:nvSpPr>
          <p:cNvPr id="5" name="TextBox 4"/>
          <p:cNvSpPr txBox="1"/>
          <p:nvPr/>
        </p:nvSpPr>
        <p:spPr>
          <a:xfrm>
            <a:off x="2209800" y="6107668"/>
            <a:ext cx="6019800" cy="369332"/>
          </a:xfrm>
          <a:prstGeom prst="rect">
            <a:avLst/>
          </a:prstGeom>
          <a:noFill/>
        </p:spPr>
        <p:txBody>
          <a:bodyPr wrap="square" rtlCol="0">
            <a:spAutoFit/>
          </a:bodyPr>
          <a:lstStyle/>
          <a:p>
            <a:r>
              <a:rPr lang="en-US" dirty="0" smtClean="0"/>
              <a:t>3. </a:t>
            </a:r>
            <a:r>
              <a:rPr lang="en-US" dirty="0" err="1" smtClean="0"/>
              <a:t>Wittwer</a:t>
            </a:r>
            <a:r>
              <a:rPr lang="en-US" dirty="0" smtClean="0"/>
              <a:t> CT and </a:t>
            </a:r>
            <a:r>
              <a:rPr lang="en-US" dirty="0" err="1" smtClean="0"/>
              <a:t>Garling</a:t>
            </a:r>
            <a:r>
              <a:rPr lang="en-US" dirty="0" smtClean="0"/>
              <a:t> DJ (1991) </a:t>
            </a:r>
            <a:r>
              <a:rPr lang="en-US" i="1" dirty="0" err="1" smtClean="0"/>
              <a:t>BioTechniques</a:t>
            </a:r>
            <a:r>
              <a:rPr lang="en-US" dirty="0" smtClean="0"/>
              <a:t> 10: 7683</a:t>
            </a:r>
          </a:p>
        </p:txBody>
      </p:sp>
    </p:spTree>
    <p:extLst>
      <p:ext uri="{BB962C8B-B14F-4D97-AF65-F5344CB8AC3E}">
        <p14:creationId xmlns:p14="http://schemas.microsoft.com/office/powerpoint/2010/main" val="107844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362199"/>
            <a:ext cx="6781800" cy="1200329"/>
          </a:xfrm>
          <a:prstGeom prst="rect">
            <a:avLst/>
          </a:prstGeom>
          <a:noFill/>
        </p:spPr>
        <p:txBody>
          <a:bodyPr wrap="square" rtlCol="0">
            <a:spAutoFit/>
          </a:bodyPr>
          <a:lstStyle/>
          <a:p>
            <a:r>
              <a:rPr lang="en-US" dirty="0" smtClean="0">
                <a:solidFill>
                  <a:srgbClr val="92D050"/>
                </a:solidFill>
              </a:rPr>
              <a:t>Input sequence and output temperature protocol, with latter being determined by the control objective (fast, cold, </a:t>
            </a:r>
            <a:r>
              <a:rPr lang="en-US" dirty="0" err="1" smtClean="0">
                <a:solidFill>
                  <a:srgbClr val="92D050"/>
                </a:solidFill>
              </a:rPr>
              <a:t>etc</a:t>
            </a:r>
            <a:r>
              <a:rPr lang="en-US" dirty="0" smtClean="0">
                <a:solidFill>
                  <a:srgbClr val="92D050"/>
                </a:solidFill>
              </a:rPr>
              <a:t>)</a:t>
            </a:r>
          </a:p>
          <a:p>
            <a:endParaRPr lang="en-US" dirty="0">
              <a:solidFill>
                <a:srgbClr val="92D050"/>
              </a:solidFill>
            </a:endParaRPr>
          </a:p>
          <a:p>
            <a:r>
              <a:rPr lang="en-US" dirty="0" smtClean="0">
                <a:solidFill>
                  <a:srgbClr val="92D050"/>
                </a:solidFill>
              </a:rPr>
              <a:t>Examples?</a:t>
            </a:r>
            <a:endParaRPr lang="en-US" dirty="0">
              <a:solidFill>
                <a:srgbClr val="92D050"/>
              </a:solidFill>
            </a:endParaRPr>
          </a:p>
        </p:txBody>
      </p:sp>
    </p:spTree>
    <p:extLst>
      <p:ext uri="{BB962C8B-B14F-4D97-AF65-F5344CB8AC3E}">
        <p14:creationId xmlns:p14="http://schemas.microsoft.com/office/powerpoint/2010/main" val="3275130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6200"/>
            <a:ext cx="8153400" cy="1169551"/>
          </a:xfrm>
          <a:prstGeom prst="rect">
            <a:avLst/>
          </a:prstGeom>
        </p:spPr>
        <p:txBody>
          <a:bodyPr wrap="square">
            <a:spAutoFit/>
          </a:bodyPr>
          <a:lstStyle/>
          <a:p>
            <a:pPr>
              <a:defRPr/>
            </a:pPr>
            <a:r>
              <a:rPr lang="en-US" sz="3500" b="1" dirty="0" smtClean="0">
                <a:solidFill>
                  <a:srgbClr val="0000CC"/>
                </a:solidFill>
                <a:effectLst>
                  <a:outerShdw blurRad="38100" dist="38100" dir="2700000" algn="tl">
                    <a:srgbClr val="000000">
                      <a:alpha val="43137"/>
                    </a:srgbClr>
                  </a:outerShdw>
                </a:effectLst>
                <a:latin typeface="+mj-lt"/>
                <a:ea typeface="ＭＳ Ｐゴシック" charset="0"/>
                <a:cs typeface="ＭＳ Ｐゴシック" charset="0"/>
              </a:rPr>
              <a:t>Unified Framework for DNA Amplification Reactions</a:t>
            </a:r>
            <a:endParaRPr lang="en-US" sz="3500" b="1" dirty="0">
              <a:solidFill>
                <a:srgbClr val="0000CC"/>
              </a:solidFill>
              <a:effectLst>
                <a:outerShdw blurRad="38100" dist="38100" dir="2700000" algn="tl">
                  <a:srgbClr val="000000">
                    <a:alpha val="43137"/>
                  </a:srgbClr>
                </a:outerShdw>
              </a:effectLst>
              <a:latin typeface="+mj-lt"/>
              <a:ea typeface="ＭＳ Ｐゴシック" charset="0"/>
              <a:cs typeface="ＭＳ Ｐゴシック" charset="0"/>
            </a:endParaRPr>
          </a:p>
        </p:txBody>
      </p:sp>
      <p:sp>
        <p:nvSpPr>
          <p:cNvPr id="6" name="TextBox 5"/>
          <p:cNvSpPr txBox="1"/>
          <p:nvPr/>
        </p:nvSpPr>
        <p:spPr>
          <a:xfrm>
            <a:off x="228600" y="1066800"/>
            <a:ext cx="8686800" cy="3170099"/>
          </a:xfrm>
          <a:prstGeom prst="rect">
            <a:avLst/>
          </a:prstGeom>
          <a:noFill/>
        </p:spPr>
        <p:txBody>
          <a:bodyPr wrap="square" rtlCol="0">
            <a:spAutoFit/>
          </a:bodyPr>
          <a:lstStyle/>
          <a:p>
            <a:r>
              <a:rPr lang="en-US" sz="2500" dirty="0" smtClean="0"/>
              <a:t>Heuristic Approaches – In the absence of predictive model. </a:t>
            </a:r>
          </a:p>
          <a:p>
            <a:endParaRPr lang="en-US" sz="2500" dirty="0" smtClean="0"/>
          </a:p>
          <a:p>
            <a:pPr marL="407988" indent="-407988">
              <a:buFont typeface="Wingdings" pitchFamily="2" charset="2"/>
              <a:buChar char="v"/>
            </a:pPr>
            <a:r>
              <a:rPr lang="en-US" sz="2500" dirty="0" smtClean="0"/>
              <a:t>Requires </a:t>
            </a:r>
            <a:r>
              <a:rPr lang="en-US" sz="2500" dirty="0" smtClean="0">
                <a:solidFill>
                  <a:srgbClr val="FF0000"/>
                </a:solidFill>
              </a:rPr>
              <a:t>a large number of experiments </a:t>
            </a:r>
            <a:r>
              <a:rPr lang="en-US" sz="2500" dirty="0" smtClean="0"/>
              <a:t>– Expensive and time consuming.</a:t>
            </a:r>
          </a:p>
          <a:p>
            <a:pPr marL="407988" indent="-407988">
              <a:buFont typeface="Wingdings" pitchFamily="2" charset="2"/>
              <a:buChar char="v"/>
            </a:pPr>
            <a:endParaRPr lang="en-US" sz="2500" dirty="0" smtClean="0"/>
          </a:p>
          <a:p>
            <a:pPr marL="407988" indent="-407988">
              <a:buFont typeface="Wingdings" pitchFamily="2" charset="2"/>
              <a:buChar char="v"/>
            </a:pPr>
            <a:r>
              <a:rPr lang="en-US" sz="2500" dirty="0" smtClean="0">
                <a:solidFill>
                  <a:srgbClr val="FF0000"/>
                </a:solidFill>
              </a:rPr>
              <a:t>Huge variation </a:t>
            </a:r>
            <a:r>
              <a:rPr lang="en-US" sz="2500" dirty="0" smtClean="0"/>
              <a:t>in the composition of target DNA (</a:t>
            </a:r>
            <a:r>
              <a:rPr lang="en-US" sz="2500" dirty="0" smtClean="0">
                <a:solidFill>
                  <a:srgbClr val="FF0000"/>
                </a:solidFill>
              </a:rPr>
              <a:t>large number of target sequence</a:t>
            </a:r>
            <a:r>
              <a:rPr lang="en-US" sz="2500" dirty="0" smtClean="0"/>
              <a:t>) – Each target DNA in principle constitutes a new PCR.</a:t>
            </a:r>
          </a:p>
        </p:txBody>
      </p:sp>
      <p:sp>
        <p:nvSpPr>
          <p:cNvPr id="7" name="Rectangle 6"/>
          <p:cNvSpPr/>
          <p:nvPr/>
        </p:nvSpPr>
        <p:spPr>
          <a:xfrm>
            <a:off x="685800" y="4012049"/>
            <a:ext cx="7772400" cy="1169551"/>
          </a:xfrm>
          <a:prstGeom prst="rect">
            <a:avLst/>
          </a:prstGeom>
        </p:spPr>
        <p:txBody>
          <a:bodyPr wrap="square">
            <a:spAutoFit/>
          </a:bodyPr>
          <a:lstStyle/>
          <a:p>
            <a:pPr algn="ctr"/>
            <a:r>
              <a:rPr lang="en-US" sz="3500" b="1" dirty="0" smtClean="0">
                <a:solidFill>
                  <a:srgbClr val="FF0000"/>
                </a:solidFill>
                <a:effectLst>
                  <a:outerShdw blurRad="38100" dist="38100" dir="2700000" algn="tl">
                    <a:srgbClr val="000000">
                      <a:alpha val="43137"/>
                    </a:srgbClr>
                  </a:outerShdw>
                </a:effectLst>
              </a:rPr>
              <a:t>Can all of these and other reactions be unified under one principle?</a:t>
            </a:r>
            <a:endParaRPr lang="en-US" sz="3500" b="1" dirty="0">
              <a:solidFill>
                <a:srgbClr val="FF0000"/>
              </a:solidFill>
              <a:effectLst>
                <a:outerShdw blurRad="38100" dist="38100" dir="2700000" algn="tl">
                  <a:srgbClr val="000000">
                    <a:alpha val="43137"/>
                  </a:srgbClr>
                </a:outerShdw>
              </a:effectLst>
            </a:endParaRPr>
          </a:p>
        </p:txBody>
      </p:sp>
      <p:sp>
        <p:nvSpPr>
          <p:cNvPr id="8" name="Rectangle 7"/>
          <p:cNvSpPr/>
          <p:nvPr/>
        </p:nvSpPr>
        <p:spPr>
          <a:xfrm>
            <a:off x="228600" y="5230505"/>
            <a:ext cx="8686800" cy="1246495"/>
          </a:xfrm>
          <a:prstGeom prst="rect">
            <a:avLst/>
          </a:prstGeom>
        </p:spPr>
        <p:txBody>
          <a:bodyPr wrap="square">
            <a:spAutoFit/>
          </a:bodyPr>
          <a:lstStyle/>
          <a:p>
            <a:r>
              <a:rPr lang="en-US" sz="2500" dirty="0" smtClean="0"/>
              <a:t>A general approach to dynamic optimization of DNA amplification has applications </a:t>
            </a:r>
            <a:r>
              <a:rPr lang="en-US" sz="2500" b="1" dirty="0" smtClean="0">
                <a:solidFill>
                  <a:srgbClr val="000099"/>
                </a:solidFill>
              </a:rPr>
              <a:t>to the design of new types of amplification reactions</a:t>
            </a:r>
            <a:r>
              <a:rPr lang="en-US" sz="2500" dirty="0" smtClean="0"/>
              <a:t>, in addition to enhancement of existing reactions.</a:t>
            </a:r>
            <a:endParaRPr lang="en-US" sz="2500" dirty="0"/>
          </a:p>
        </p:txBody>
      </p:sp>
    </p:spTree>
    <p:extLst>
      <p:ext uri="{BB962C8B-B14F-4D97-AF65-F5344CB8AC3E}">
        <p14:creationId xmlns:p14="http://schemas.microsoft.com/office/powerpoint/2010/main" val="153332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76200"/>
            <a:ext cx="7772400" cy="1200329"/>
          </a:xfrm>
          <a:prstGeom prst="rect">
            <a:avLst/>
          </a:prstGeom>
        </p:spPr>
        <p:txBody>
          <a:bodyPr wrap="square">
            <a:spAutoFit/>
          </a:bodyPr>
          <a:lstStyle/>
          <a:p>
            <a:r>
              <a:rPr lang="en-US" sz="3600" b="1" dirty="0" smtClean="0">
                <a:solidFill>
                  <a:srgbClr val="0000CC"/>
                </a:solidFill>
                <a:effectLst>
                  <a:outerShdw blurRad="38100" dist="38100" dir="2700000" algn="tl">
                    <a:srgbClr val="000000">
                      <a:alpha val="43137"/>
                    </a:srgbClr>
                  </a:outerShdw>
                </a:effectLst>
              </a:rPr>
              <a:t>Unified Framework for DNA Amplification Reactions </a:t>
            </a:r>
          </a:p>
        </p:txBody>
      </p:sp>
      <p:graphicFrame>
        <p:nvGraphicFramePr>
          <p:cNvPr id="6" name="Diagram 5"/>
          <p:cNvGraphicFramePr/>
          <p:nvPr/>
        </p:nvGraphicFramePr>
        <p:xfrm>
          <a:off x="838200" y="1219200"/>
          <a:ext cx="70866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Arrow Connector 6"/>
          <p:cNvCxnSpPr/>
          <p:nvPr/>
        </p:nvCxnSpPr>
        <p:spPr>
          <a:xfrm>
            <a:off x="4114800" y="4038600"/>
            <a:ext cx="533400" cy="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543800" y="3962400"/>
            <a:ext cx="762000" cy="0"/>
          </a:xfrm>
          <a:prstGeom prst="straightConnector1">
            <a:avLst/>
          </a:prstGeom>
          <a:ln w="28575">
            <a:solidFill>
              <a:srgbClr val="000099"/>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9" name="Object 8"/>
          <p:cNvGraphicFramePr>
            <a:graphicFrameLocks noChangeAspect="1"/>
          </p:cNvGraphicFramePr>
          <p:nvPr/>
        </p:nvGraphicFramePr>
        <p:xfrm>
          <a:off x="1096963" y="2209800"/>
          <a:ext cx="855662" cy="457200"/>
        </p:xfrm>
        <a:graphic>
          <a:graphicData uri="http://schemas.openxmlformats.org/presentationml/2006/ole">
            <mc:AlternateContent xmlns:mc="http://schemas.openxmlformats.org/markup-compatibility/2006">
              <mc:Choice xmlns:v="urn:schemas-microsoft-com:vml" Requires="v">
                <p:oleObj spid="_x0000_s10248" name="Equation" r:id="rId8" imgW="469800" imgH="203040" progId="Equation.DSMT4">
                  <p:embed/>
                </p:oleObj>
              </mc:Choice>
              <mc:Fallback>
                <p:oleObj name="Equation" r:id="rId8" imgW="46980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6963" y="2209800"/>
                        <a:ext cx="855662"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Arrow Connector 9"/>
          <p:cNvCxnSpPr/>
          <p:nvPr/>
        </p:nvCxnSpPr>
        <p:spPr>
          <a:xfrm>
            <a:off x="1524000" y="2590800"/>
            <a:ext cx="0" cy="685800"/>
          </a:xfrm>
          <a:prstGeom prst="straightConnector1">
            <a:avLst/>
          </a:prstGeom>
          <a:ln w="28575">
            <a:solidFill>
              <a:srgbClr val="000099"/>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1" name="Object 2"/>
          <p:cNvGraphicFramePr>
            <a:graphicFrameLocks noChangeAspect="1"/>
          </p:cNvGraphicFramePr>
          <p:nvPr/>
        </p:nvGraphicFramePr>
        <p:xfrm>
          <a:off x="7893050" y="3281363"/>
          <a:ext cx="1266825" cy="600075"/>
        </p:xfrm>
        <a:graphic>
          <a:graphicData uri="http://schemas.openxmlformats.org/presentationml/2006/ole">
            <mc:AlternateContent xmlns:mc="http://schemas.openxmlformats.org/markup-compatibility/2006">
              <mc:Choice xmlns:v="urn:schemas-microsoft-com:vml" Requires="v">
                <p:oleObj spid="_x0000_s10249" name="Equation" r:id="rId10" imgW="533160" imgH="266400" progId="Equation.DSMT4">
                  <p:embed/>
                </p:oleObj>
              </mc:Choice>
              <mc:Fallback>
                <p:oleObj name="Equation" r:id="rId10" imgW="533160" imgH="2664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93050" y="3281363"/>
                        <a:ext cx="1266825" cy="60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7239000" y="1828800"/>
            <a:ext cx="1905000" cy="1246495"/>
          </a:xfrm>
          <a:prstGeom prst="rect">
            <a:avLst/>
          </a:prstGeom>
          <a:noFill/>
        </p:spPr>
        <p:txBody>
          <a:bodyPr wrap="square" rtlCol="0">
            <a:spAutoFit/>
          </a:bodyPr>
          <a:lstStyle/>
          <a:p>
            <a:r>
              <a:rPr lang="en-US" sz="2500" b="1" dirty="0" smtClean="0">
                <a:solidFill>
                  <a:srgbClr val="0000CC"/>
                </a:solidFill>
              </a:rPr>
              <a:t>Optimal Reaction Conditions</a:t>
            </a:r>
            <a:endParaRPr lang="en-US" sz="2500" b="1" dirty="0">
              <a:solidFill>
                <a:srgbClr val="0000CC"/>
              </a:solidFill>
            </a:endParaRPr>
          </a:p>
        </p:txBody>
      </p:sp>
      <p:sp>
        <p:nvSpPr>
          <p:cNvPr id="13" name="TextBox 12"/>
          <p:cNvSpPr txBox="1"/>
          <p:nvPr/>
        </p:nvSpPr>
        <p:spPr>
          <a:xfrm>
            <a:off x="533400" y="1371600"/>
            <a:ext cx="1905000" cy="861774"/>
          </a:xfrm>
          <a:prstGeom prst="rect">
            <a:avLst/>
          </a:prstGeom>
          <a:noFill/>
        </p:spPr>
        <p:txBody>
          <a:bodyPr wrap="square" rtlCol="0">
            <a:spAutoFit/>
          </a:bodyPr>
          <a:lstStyle/>
          <a:p>
            <a:r>
              <a:rPr lang="en-US" sz="2500" b="1" dirty="0" smtClean="0">
                <a:solidFill>
                  <a:srgbClr val="0000CC"/>
                </a:solidFill>
              </a:rPr>
              <a:t>Target DNA sequence</a:t>
            </a:r>
            <a:endParaRPr lang="en-US" sz="2500" b="1" dirty="0">
              <a:solidFill>
                <a:srgbClr val="0000CC"/>
              </a:solidFill>
            </a:endParaRPr>
          </a:p>
        </p:txBody>
      </p:sp>
      <p:sp>
        <p:nvSpPr>
          <p:cNvPr id="14" name="Rectangle 13"/>
          <p:cNvSpPr/>
          <p:nvPr/>
        </p:nvSpPr>
        <p:spPr>
          <a:xfrm>
            <a:off x="152400" y="5105400"/>
            <a:ext cx="8991600" cy="1246495"/>
          </a:xfrm>
          <a:prstGeom prst="rect">
            <a:avLst/>
          </a:prstGeom>
        </p:spPr>
        <p:txBody>
          <a:bodyPr wrap="square">
            <a:spAutoFit/>
          </a:bodyPr>
          <a:lstStyle/>
          <a:p>
            <a:r>
              <a:rPr lang="en-US" sz="2500" dirty="0" smtClean="0"/>
              <a:t>This necessitates the development of new paradigms for modeling and control wherein </a:t>
            </a:r>
            <a:r>
              <a:rPr lang="en-US" sz="2500" b="1" dirty="0" smtClean="0">
                <a:solidFill>
                  <a:srgbClr val="0000CC"/>
                </a:solidFill>
              </a:rPr>
              <a:t>first principle Sequence-Dependent  Modeling of Biochemical Reaction Network</a:t>
            </a:r>
            <a:r>
              <a:rPr lang="en-US" sz="2500" dirty="0" smtClean="0"/>
              <a:t> is essential.</a:t>
            </a:r>
            <a:endParaRPr lang="en-US" sz="2500" dirty="0"/>
          </a:p>
        </p:txBody>
      </p:sp>
    </p:spTree>
    <p:extLst>
      <p:ext uri="{BB962C8B-B14F-4D97-AF65-F5344CB8AC3E}">
        <p14:creationId xmlns:p14="http://schemas.microsoft.com/office/powerpoint/2010/main" val="31583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52400" y="-76200"/>
            <a:ext cx="7086600" cy="1169551"/>
          </a:xfrm>
          <a:prstGeom prst="rect">
            <a:avLst/>
          </a:prstGeom>
        </p:spPr>
        <p:txBody>
          <a:bodyPr wrap="square">
            <a:spAutoFit/>
          </a:bodyPr>
          <a:lstStyle/>
          <a:p>
            <a:pPr>
              <a:defRPr/>
            </a:pPr>
            <a:r>
              <a:rPr lang="en-US" sz="3500" b="1" dirty="0" smtClean="0">
                <a:solidFill>
                  <a:srgbClr val="0000CC"/>
                </a:solidFill>
                <a:effectLst>
                  <a:outerShdw blurRad="38100" dist="38100" dir="2700000" algn="tl">
                    <a:srgbClr val="000000">
                      <a:alpha val="43137"/>
                    </a:srgbClr>
                  </a:outerShdw>
                </a:effectLst>
                <a:latin typeface="+mj-lt"/>
                <a:ea typeface="ＭＳ Ｐゴシック" charset="0"/>
                <a:cs typeface="ＭＳ Ｐゴシック" charset="0"/>
              </a:rPr>
              <a:t>DNA Amplification Models – Literature Review</a:t>
            </a:r>
            <a:endParaRPr lang="en-US" sz="3500" b="1" dirty="0">
              <a:solidFill>
                <a:srgbClr val="0000CC"/>
              </a:solidFill>
              <a:effectLst>
                <a:outerShdw blurRad="38100" dist="38100" dir="2700000" algn="tl">
                  <a:srgbClr val="000000">
                    <a:alpha val="43137"/>
                  </a:srgbClr>
                </a:outerShdw>
              </a:effectLst>
              <a:latin typeface="+mj-lt"/>
              <a:ea typeface="ＭＳ Ｐゴシック" charset="0"/>
              <a:cs typeface="ＭＳ Ｐゴシック" charset="0"/>
            </a:endParaRPr>
          </a:p>
        </p:txBody>
      </p:sp>
      <p:sp>
        <p:nvSpPr>
          <p:cNvPr id="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p:nvPr/>
        </p:nvSpPr>
        <p:spPr>
          <a:xfrm>
            <a:off x="3429000" y="1371600"/>
            <a:ext cx="3200400" cy="1371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500" b="1" dirty="0" smtClean="0"/>
              <a:t>Sequence Independent Annealing  Modeling</a:t>
            </a:r>
            <a:endParaRPr lang="en-US" sz="2500" b="1" dirty="0"/>
          </a:p>
        </p:txBody>
      </p:sp>
      <p:sp>
        <p:nvSpPr>
          <p:cNvPr id="8" name="Rectangle 7"/>
          <p:cNvSpPr/>
          <p:nvPr/>
        </p:nvSpPr>
        <p:spPr>
          <a:xfrm>
            <a:off x="6858000" y="1447800"/>
            <a:ext cx="2438400" cy="1200329"/>
          </a:xfrm>
          <a:prstGeom prst="rect">
            <a:avLst/>
          </a:prstGeom>
        </p:spPr>
        <p:txBody>
          <a:bodyPr wrap="square">
            <a:spAutoFit/>
          </a:bodyPr>
          <a:lstStyle/>
          <a:p>
            <a:r>
              <a:rPr lang="en-US" dirty="0" smtClean="0"/>
              <a:t>Craig et al (1971) , </a:t>
            </a:r>
            <a:r>
              <a:rPr lang="en-US" i="1" dirty="0" smtClean="0"/>
              <a:t>J. Mol. Bio </a:t>
            </a:r>
          </a:p>
          <a:p>
            <a:r>
              <a:rPr lang="en-US" dirty="0" err="1" smtClean="0"/>
              <a:t>Porschke</a:t>
            </a:r>
            <a:r>
              <a:rPr lang="en-US" dirty="0" smtClean="0"/>
              <a:t> and Eigen (1971) – </a:t>
            </a:r>
            <a:r>
              <a:rPr lang="en-US" i="1" dirty="0" smtClean="0"/>
              <a:t>J. Mol. Bio</a:t>
            </a:r>
            <a:r>
              <a:rPr lang="en-US" dirty="0" smtClean="0"/>
              <a:t>  </a:t>
            </a:r>
            <a:endParaRPr lang="en-US" dirty="0"/>
          </a:p>
        </p:txBody>
      </p:sp>
      <p:sp>
        <p:nvSpPr>
          <p:cNvPr id="9" name="Rectangle 8"/>
          <p:cNvSpPr/>
          <p:nvPr/>
        </p:nvSpPr>
        <p:spPr>
          <a:xfrm>
            <a:off x="3429000" y="3200400"/>
            <a:ext cx="3200400" cy="1371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500" b="1" dirty="0" smtClean="0"/>
              <a:t>Equilibrium Thermodynamics of Enzyme Binding</a:t>
            </a:r>
            <a:endParaRPr lang="en-US" sz="2500" b="1" dirty="0"/>
          </a:p>
        </p:txBody>
      </p:sp>
      <p:sp>
        <p:nvSpPr>
          <p:cNvPr id="10" name="Rectangle 9"/>
          <p:cNvSpPr/>
          <p:nvPr/>
        </p:nvSpPr>
        <p:spPr>
          <a:xfrm>
            <a:off x="6783636" y="3657600"/>
            <a:ext cx="2494273" cy="646331"/>
          </a:xfrm>
          <a:prstGeom prst="rect">
            <a:avLst/>
          </a:prstGeom>
        </p:spPr>
        <p:txBody>
          <a:bodyPr wrap="none">
            <a:spAutoFit/>
          </a:bodyPr>
          <a:lstStyle/>
          <a:p>
            <a:r>
              <a:rPr lang="en-US" dirty="0" err="1" smtClean="0"/>
              <a:t>Datta</a:t>
            </a:r>
            <a:r>
              <a:rPr lang="en-US" dirty="0" smtClean="0"/>
              <a:t> and </a:t>
            </a:r>
            <a:r>
              <a:rPr lang="en-US" dirty="0" err="1" smtClean="0"/>
              <a:t>LiCata</a:t>
            </a:r>
            <a:r>
              <a:rPr lang="en-US" dirty="0" smtClean="0"/>
              <a:t> (2003), </a:t>
            </a:r>
          </a:p>
          <a:p>
            <a:r>
              <a:rPr lang="en-US" i="1" dirty="0" smtClean="0"/>
              <a:t>Nucleic Acids Research </a:t>
            </a:r>
            <a:endParaRPr lang="en-US" i="1" dirty="0"/>
          </a:p>
        </p:txBody>
      </p:sp>
      <p:sp>
        <p:nvSpPr>
          <p:cNvPr id="11" name="Rectangle 10"/>
          <p:cNvSpPr/>
          <p:nvPr/>
        </p:nvSpPr>
        <p:spPr>
          <a:xfrm>
            <a:off x="3429000" y="4953000"/>
            <a:ext cx="3200400" cy="1371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500" b="1" dirty="0" smtClean="0"/>
              <a:t>Temperature independent Kinetics of Extension Reaction for Non – </a:t>
            </a:r>
            <a:r>
              <a:rPr lang="en-US" sz="2500" b="1" dirty="0" err="1" smtClean="0"/>
              <a:t>Taq</a:t>
            </a:r>
            <a:r>
              <a:rPr lang="en-US" sz="2500" b="1" dirty="0" smtClean="0"/>
              <a:t> Enzymes</a:t>
            </a:r>
            <a:endParaRPr lang="en-US" sz="2500" b="1" dirty="0"/>
          </a:p>
        </p:txBody>
      </p:sp>
      <p:sp>
        <p:nvSpPr>
          <p:cNvPr id="12" name="Rectangle 11"/>
          <p:cNvSpPr/>
          <p:nvPr/>
        </p:nvSpPr>
        <p:spPr>
          <a:xfrm>
            <a:off x="6705600" y="4953000"/>
            <a:ext cx="2667000" cy="1754326"/>
          </a:xfrm>
          <a:prstGeom prst="rect">
            <a:avLst/>
          </a:prstGeom>
        </p:spPr>
        <p:txBody>
          <a:bodyPr wrap="square">
            <a:spAutoFit/>
          </a:bodyPr>
          <a:lstStyle/>
          <a:p>
            <a:r>
              <a:rPr lang="en-US" dirty="0" err="1" smtClean="0"/>
              <a:t>Kuchta</a:t>
            </a:r>
            <a:r>
              <a:rPr lang="en-US" dirty="0" smtClean="0"/>
              <a:t> at al (1987), </a:t>
            </a:r>
            <a:r>
              <a:rPr lang="en-US" i="1" dirty="0" smtClean="0"/>
              <a:t>Biochemistry</a:t>
            </a:r>
          </a:p>
          <a:p>
            <a:r>
              <a:rPr lang="en-US" dirty="0" smtClean="0"/>
              <a:t>Hung, M., N. </a:t>
            </a:r>
            <a:r>
              <a:rPr lang="en-US" dirty="0" err="1" smtClean="0"/>
              <a:t>Arnheim</a:t>
            </a:r>
            <a:r>
              <a:rPr lang="en-US" dirty="0" smtClean="0"/>
              <a:t>, and M. Goodman. (1992),</a:t>
            </a:r>
            <a:r>
              <a:rPr lang="en-US" i="1" dirty="0" smtClean="0"/>
              <a:t> Nucleic Acids Research </a:t>
            </a:r>
          </a:p>
          <a:p>
            <a:endParaRPr lang="en-US" dirty="0"/>
          </a:p>
        </p:txBody>
      </p:sp>
      <p:sp>
        <p:nvSpPr>
          <p:cNvPr id="13" name="Left Brace 12"/>
          <p:cNvSpPr/>
          <p:nvPr/>
        </p:nvSpPr>
        <p:spPr>
          <a:xfrm>
            <a:off x="2590800" y="1447800"/>
            <a:ext cx="762000" cy="4876800"/>
          </a:xfrm>
          <a:prstGeom prst="leftBrace">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28575">
                <a:solidFill>
                  <a:schemeClr val="tx1"/>
                </a:solidFill>
              </a:ln>
            </a:endParaRPr>
          </a:p>
        </p:txBody>
      </p:sp>
      <p:sp>
        <p:nvSpPr>
          <p:cNvPr id="14" name="Rectangle 13"/>
          <p:cNvSpPr/>
          <p:nvPr/>
        </p:nvSpPr>
        <p:spPr>
          <a:xfrm>
            <a:off x="228600" y="2895600"/>
            <a:ext cx="2438400" cy="1676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500" b="1" dirty="0" smtClean="0"/>
              <a:t>Sequence and Temperature </a:t>
            </a:r>
            <a:r>
              <a:rPr lang="en-US" sz="2500" b="1" dirty="0" smtClean="0">
                <a:solidFill>
                  <a:srgbClr val="FF0000"/>
                </a:solidFill>
              </a:rPr>
              <a:t>Independent</a:t>
            </a:r>
            <a:r>
              <a:rPr lang="en-US" sz="2500" b="1" dirty="0" smtClean="0"/>
              <a:t> PCR Model</a:t>
            </a:r>
            <a:endParaRPr lang="en-US" sz="2500" b="1" dirty="0"/>
          </a:p>
        </p:txBody>
      </p:sp>
      <p:sp>
        <p:nvSpPr>
          <p:cNvPr id="15" name="Rectangle 14"/>
          <p:cNvSpPr/>
          <p:nvPr/>
        </p:nvSpPr>
        <p:spPr>
          <a:xfrm>
            <a:off x="0" y="4724400"/>
            <a:ext cx="2971800" cy="1754326"/>
          </a:xfrm>
          <a:prstGeom prst="rect">
            <a:avLst/>
          </a:prstGeom>
        </p:spPr>
        <p:txBody>
          <a:bodyPr wrap="square">
            <a:spAutoFit/>
          </a:bodyPr>
          <a:lstStyle/>
          <a:p>
            <a:r>
              <a:rPr lang="en-US" dirty="0" err="1" smtClean="0"/>
              <a:t>Mehra</a:t>
            </a:r>
            <a:r>
              <a:rPr lang="en-US" dirty="0" smtClean="0"/>
              <a:t> and </a:t>
            </a:r>
            <a:r>
              <a:rPr lang="en-US" dirty="0" err="1" smtClean="0"/>
              <a:t>Hu</a:t>
            </a:r>
            <a:r>
              <a:rPr lang="en-US" dirty="0" smtClean="0"/>
              <a:t> (2005), </a:t>
            </a:r>
            <a:r>
              <a:rPr lang="en-US" i="1" dirty="0" smtClean="0"/>
              <a:t>Biotechnology Bioengineering</a:t>
            </a:r>
          </a:p>
          <a:p>
            <a:r>
              <a:rPr lang="en-US" dirty="0" smtClean="0"/>
              <a:t> </a:t>
            </a:r>
            <a:r>
              <a:rPr lang="en-US" dirty="0" err="1" smtClean="0"/>
              <a:t>Stolovitzky</a:t>
            </a:r>
            <a:r>
              <a:rPr lang="en-US" dirty="0" smtClean="0"/>
              <a:t> and </a:t>
            </a:r>
            <a:r>
              <a:rPr lang="en-US" dirty="0" err="1" smtClean="0"/>
              <a:t>Cecchi</a:t>
            </a:r>
            <a:r>
              <a:rPr lang="en-US" dirty="0" smtClean="0"/>
              <a:t> (1996), </a:t>
            </a:r>
            <a:r>
              <a:rPr lang="en-US" i="1" dirty="0" smtClean="0"/>
              <a:t>PNAS</a:t>
            </a:r>
          </a:p>
          <a:p>
            <a:r>
              <a:rPr lang="en-US" dirty="0" smtClean="0"/>
              <a:t> </a:t>
            </a:r>
            <a:r>
              <a:rPr lang="en-US" dirty="0" err="1" smtClean="0"/>
              <a:t>Gevertz</a:t>
            </a:r>
            <a:r>
              <a:rPr lang="en-US" dirty="0" smtClean="0"/>
              <a:t> et al (2005) - </a:t>
            </a:r>
            <a:r>
              <a:rPr lang="en-US" i="1" dirty="0" smtClean="0"/>
              <a:t>Biotechnology Bioengineering</a:t>
            </a:r>
            <a:r>
              <a:rPr lang="en-US" dirty="0" smtClean="0"/>
              <a:t>  </a:t>
            </a:r>
            <a:endParaRPr lang="en-US" dirty="0"/>
          </a:p>
        </p:txBody>
      </p:sp>
    </p:spTree>
    <p:extLst>
      <p:ext uri="{BB962C8B-B14F-4D97-AF65-F5344CB8AC3E}">
        <p14:creationId xmlns:p14="http://schemas.microsoft.com/office/powerpoint/2010/main" val="1416000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animBg="1"/>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a:xfrm>
            <a:off x="1981200" y="5410200"/>
            <a:ext cx="5562600"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500" b="1" dirty="0" smtClean="0">
                <a:solidFill>
                  <a:srgbClr val="FF0000"/>
                </a:solidFill>
              </a:rPr>
              <a:t>There is no optimal control framework on this problem</a:t>
            </a:r>
            <a:endParaRPr lang="en-US" sz="2500" b="1" dirty="0">
              <a:solidFill>
                <a:srgbClr val="FF0000"/>
              </a:solidFill>
            </a:endParaRPr>
          </a:p>
        </p:txBody>
      </p:sp>
      <p:graphicFrame>
        <p:nvGraphicFramePr>
          <p:cNvPr id="7" name="Diagram 6"/>
          <p:cNvGraphicFramePr/>
          <p:nvPr/>
        </p:nvGraphicFramePr>
        <p:xfrm>
          <a:off x="1524000" y="1066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76200" y="-76200"/>
            <a:ext cx="7086600" cy="1169551"/>
          </a:xfrm>
          <a:prstGeom prst="rect">
            <a:avLst/>
          </a:prstGeom>
        </p:spPr>
        <p:txBody>
          <a:bodyPr wrap="square">
            <a:spAutoFit/>
          </a:bodyPr>
          <a:lstStyle/>
          <a:p>
            <a:pPr>
              <a:defRPr/>
            </a:pPr>
            <a:r>
              <a:rPr lang="en-US" sz="3500" b="1" dirty="0" smtClean="0">
                <a:solidFill>
                  <a:srgbClr val="0000CC"/>
                </a:solidFill>
                <a:effectLst>
                  <a:outerShdw blurRad="38100" dist="38100" dir="2700000" algn="tl">
                    <a:srgbClr val="000000">
                      <a:alpha val="43137"/>
                    </a:srgbClr>
                  </a:outerShdw>
                </a:effectLst>
                <a:latin typeface="+mj-lt"/>
                <a:ea typeface="ＭＳ Ｐゴシック" charset="0"/>
                <a:cs typeface="ＭＳ Ｐゴシック" charset="0"/>
              </a:rPr>
              <a:t>DNA Amplification Models – Literature Review</a:t>
            </a:r>
            <a:endParaRPr lang="en-US" sz="3500" b="1" dirty="0">
              <a:solidFill>
                <a:srgbClr val="0000CC"/>
              </a:solidFill>
              <a:effectLst>
                <a:outerShdw blurRad="38100" dist="38100" dir="2700000" algn="tl">
                  <a:srgbClr val="000000">
                    <a:alpha val="43137"/>
                  </a:srgbClr>
                </a:outerShdw>
              </a:effectLst>
              <a:latin typeface="+mj-lt"/>
              <a:ea typeface="ＭＳ Ｐゴシック" charset="0"/>
              <a:cs typeface="ＭＳ Ｐゴシック" charset="0"/>
            </a:endParaRPr>
          </a:p>
        </p:txBody>
      </p:sp>
    </p:spTree>
    <p:extLst>
      <p:ext uri="{BB962C8B-B14F-4D97-AF65-F5344CB8AC3E}">
        <p14:creationId xmlns:p14="http://schemas.microsoft.com/office/powerpoint/2010/main" val="28032990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7"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2296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PCR Global Market Watch</a:t>
            </a:r>
            <a:endParaRPr lang="en-US" dirty="0"/>
          </a:p>
        </p:txBody>
      </p:sp>
      <p:sp>
        <p:nvSpPr>
          <p:cNvPr id="3" name="Content Placeholder 2"/>
          <p:cNvSpPr txBox="1">
            <a:spLocks/>
          </p:cNvSpPr>
          <p:nvPr/>
        </p:nvSpPr>
        <p:spPr>
          <a:xfrm>
            <a:off x="304800" y="990600"/>
            <a:ext cx="8534400" cy="4191000"/>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smtClean="0"/>
              <a:t>The global PCR market is projected to reach around US$27.4 billion by 2015, with a Compounded Annual Growth Rate (CAGR) of 13.9% for the analysis period, 2009-2015. North America is estimated as the largest market with a market share of 40% of global market and projects US$10.7 billion by end-2010. Europe and Asia-Pacific together account for more than 50% of the global market share. Interestingly, Latin America is seen as the fastest growing market with a CAGR of 14.8%, to worth around US$1.3 billion in 2015.</a:t>
            </a:r>
          </a:p>
          <a:p>
            <a:r>
              <a:rPr lang="en-US" sz="2400" smtClean="0"/>
              <a:t>Among the techniques used, Q-PCR appears to be the fastest growing market with a CAGR of 14.9%. Reverse-Transcription PCR (RT-PCR) and Assembly PCR are expected grow with a CAGR of 14.3% and 14% respectively.</a:t>
            </a:r>
          </a:p>
          <a:p>
            <a:r>
              <a:rPr lang="en-US" sz="2400" smtClean="0"/>
              <a:t>Based on the classification by products/tools, PCR Reagents are expected to be fastest growing market with a CAGR of 14.6%. PCR Consumables and PCR Machines are expected grow with a CAGR of 14.2% and 13.1% respectively.</a:t>
            </a:r>
          </a:p>
          <a:p>
            <a:r>
              <a:rPr lang="en-US" sz="2400" smtClean="0"/>
              <a:t>Global PCR Research market forecasts a CAGR of 13.3% during the analysis period 2009-2015. PCR Diagnosis market is expected to represent the market share of 29.9% by 2015. PCR Infectious Diseases stand as the fastest growing market.</a:t>
            </a:r>
          </a:p>
          <a:p>
            <a:endParaRPr lang="en-US" sz="2400" dirty="0"/>
          </a:p>
        </p:txBody>
      </p:sp>
      <p:sp>
        <p:nvSpPr>
          <p:cNvPr id="4" name="Rectangle 3"/>
          <p:cNvSpPr/>
          <p:nvPr/>
        </p:nvSpPr>
        <p:spPr>
          <a:xfrm>
            <a:off x="990600" y="5867400"/>
            <a:ext cx="8001000" cy="646331"/>
          </a:xfrm>
          <a:prstGeom prst="rect">
            <a:avLst/>
          </a:prstGeom>
        </p:spPr>
        <p:txBody>
          <a:bodyPr wrap="square">
            <a:spAutoFit/>
          </a:bodyPr>
          <a:lstStyle/>
          <a:p>
            <a:r>
              <a:rPr lang="en-US" dirty="0" smtClean="0"/>
              <a:t>Quoted from online summary of  “Polymerase </a:t>
            </a:r>
            <a:r>
              <a:rPr lang="en-US" dirty="0"/>
              <a:t>Chain Reaction (PCR) In Medical Application - An Analytical Report, 2009-2015” Published in June 2013</a:t>
            </a:r>
          </a:p>
        </p:txBody>
      </p:sp>
    </p:spTree>
    <p:extLst>
      <p:ext uri="{BB962C8B-B14F-4D97-AF65-F5344CB8AC3E}">
        <p14:creationId xmlns:p14="http://schemas.microsoft.com/office/powerpoint/2010/main" val="1940622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207258"/>
            <a:ext cx="7086600" cy="630942"/>
          </a:xfrm>
          <a:prstGeom prst="rect">
            <a:avLst/>
          </a:prstGeom>
        </p:spPr>
        <p:txBody>
          <a:bodyPr wrap="square">
            <a:spAutoFit/>
          </a:bodyPr>
          <a:lstStyle/>
          <a:p>
            <a:pPr>
              <a:defRPr/>
            </a:pPr>
            <a:r>
              <a:rPr lang="en-US" sz="3500" b="1" dirty="0" smtClean="0">
                <a:solidFill>
                  <a:srgbClr val="0000CC"/>
                </a:solidFill>
                <a:effectLst>
                  <a:outerShdw blurRad="38100" dist="38100" dir="2700000" algn="tl">
                    <a:srgbClr val="000000">
                      <a:alpha val="43137"/>
                    </a:srgbClr>
                  </a:outerShdw>
                </a:effectLst>
                <a:latin typeface="+mj-lt"/>
                <a:ea typeface="ＭＳ Ｐゴシック" charset="0"/>
                <a:cs typeface="ＭＳ Ｐゴシック" charset="0"/>
              </a:rPr>
              <a:t>Objectives &amp; Approach</a:t>
            </a:r>
            <a:endParaRPr lang="en-US" sz="3500" b="1" dirty="0">
              <a:solidFill>
                <a:srgbClr val="0000CC"/>
              </a:solidFill>
              <a:effectLst>
                <a:outerShdw blurRad="38100" dist="38100" dir="2700000" algn="tl">
                  <a:srgbClr val="000000">
                    <a:alpha val="43137"/>
                  </a:srgbClr>
                </a:outerShdw>
              </a:effectLst>
              <a:latin typeface="+mj-lt"/>
              <a:ea typeface="ＭＳ Ｐゴシック" charset="0"/>
              <a:cs typeface="ＭＳ Ｐゴシック" charset="0"/>
            </a:endParaRPr>
          </a:p>
        </p:txBody>
      </p:sp>
      <p:graphicFrame>
        <p:nvGraphicFramePr>
          <p:cNvPr id="6" name="Diagram 5"/>
          <p:cNvGraphicFramePr/>
          <p:nvPr/>
        </p:nvGraphicFramePr>
        <p:xfrm>
          <a:off x="0" y="990600"/>
          <a:ext cx="50292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Object 6"/>
          <p:cNvGraphicFramePr>
            <a:graphicFrameLocks noChangeAspect="1"/>
          </p:cNvGraphicFramePr>
          <p:nvPr/>
        </p:nvGraphicFramePr>
        <p:xfrm>
          <a:off x="280988" y="3200400"/>
          <a:ext cx="1458912" cy="628650"/>
        </p:xfrm>
        <a:graphic>
          <a:graphicData uri="http://schemas.openxmlformats.org/presentationml/2006/ole">
            <mc:AlternateContent xmlns:mc="http://schemas.openxmlformats.org/markup-compatibility/2006">
              <mc:Choice xmlns:v="urn:schemas-microsoft-com:vml" Requires="v">
                <p:oleObj spid="_x0000_s11278" name="Equation" r:id="rId8" imgW="1015920" imgH="393480" progId="Equation.DSMT4">
                  <p:embed/>
                </p:oleObj>
              </mc:Choice>
              <mc:Fallback>
                <p:oleObj name="Equation" r:id="rId8" imgW="1015920" imgH="393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988" y="3200400"/>
                        <a:ext cx="1458912"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1951038" y="3181350"/>
          <a:ext cx="1530350" cy="649288"/>
        </p:xfrm>
        <a:graphic>
          <a:graphicData uri="http://schemas.openxmlformats.org/presentationml/2006/ole">
            <mc:AlternateContent xmlns:mc="http://schemas.openxmlformats.org/markup-compatibility/2006">
              <mc:Choice xmlns:v="urn:schemas-microsoft-com:vml" Requires="v">
                <p:oleObj spid="_x0000_s11279" name="Equation" r:id="rId10" imgW="1015920" imgH="419040" progId="Equation.DSMT4">
                  <p:embed/>
                </p:oleObj>
              </mc:Choice>
              <mc:Fallback>
                <p:oleObj name="Equation" r:id="rId10" imgW="1015920" imgH="419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51038" y="3181350"/>
                        <a:ext cx="1530350" cy="649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3"/>
          <p:cNvGraphicFramePr>
            <a:graphicFrameLocks noChangeAspect="1"/>
          </p:cNvGraphicFramePr>
          <p:nvPr/>
        </p:nvGraphicFramePr>
        <p:xfrm>
          <a:off x="3675063" y="3243263"/>
          <a:ext cx="1336675" cy="642937"/>
        </p:xfrm>
        <a:graphic>
          <a:graphicData uri="http://schemas.openxmlformats.org/presentationml/2006/ole">
            <mc:AlternateContent xmlns:mc="http://schemas.openxmlformats.org/markup-compatibility/2006">
              <mc:Choice xmlns:v="urn:schemas-microsoft-com:vml" Requires="v">
                <p:oleObj spid="_x0000_s11280" name="Equation" r:id="rId12" imgW="952200" imgH="393480" progId="Equation.DSMT4">
                  <p:embed/>
                </p:oleObj>
              </mc:Choice>
              <mc:Fallback>
                <p:oleObj name="Equation" r:id="rId12" imgW="952200" imgH="3934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75063" y="3243263"/>
                        <a:ext cx="1336675" cy="642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 name="Group 9"/>
          <p:cNvGrpSpPr/>
          <p:nvPr/>
        </p:nvGrpSpPr>
        <p:grpSpPr>
          <a:xfrm>
            <a:off x="6390725" y="1474199"/>
            <a:ext cx="2296075" cy="584057"/>
            <a:chOff x="1938062" y="499"/>
            <a:chExt cx="2296075" cy="584057"/>
          </a:xfrm>
        </p:grpSpPr>
        <p:sp>
          <p:nvSpPr>
            <p:cNvPr id="11" name="Rounded Rectangle 10"/>
            <p:cNvSpPr/>
            <p:nvPr/>
          </p:nvSpPr>
          <p:spPr>
            <a:xfrm>
              <a:off x="1938062" y="499"/>
              <a:ext cx="2296075" cy="584057"/>
            </a:xfrm>
            <a:prstGeom prst="roundRect">
              <a:avLst>
                <a:gd name="adj" fmla="val 10000"/>
              </a:avLst>
            </a:prstGeom>
          </p:spPr>
          <p:style>
            <a:lnRef idx="2">
              <a:schemeClr val="accent3"/>
            </a:lnRef>
            <a:fillRef idx="1">
              <a:schemeClr val="lt1"/>
            </a:fillRef>
            <a:effectRef idx="0">
              <a:schemeClr val="accent3"/>
            </a:effectRef>
            <a:fontRef idx="minor">
              <a:schemeClr val="dk1"/>
            </a:fontRef>
          </p:style>
        </p:sp>
        <p:sp>
          <p:nvSpPr>
            <p:cNvPr id="12" name="Rounded Rectangle 4"/>
            <p:cNvSpPr/>
            <p:nvPr/>
          </p:nvSpPr>
          <p:spPr>
            <a:xfrm>
              <a:off x="1955168" y="17605"/>
              <a:ext cx="2261863" cy="549845"/>
            </a:xfrm>
            <a:prstGeom prst="rect">
              <a:avLst/>
            </a:prstGeom>
          </p:spPr>
          <p:style>
            <a:lnRef idx="2">
              <a:schemeClr val="accent3"/>
            </a:lnRef>
            <a:fillRef idx="1">
              <a:schemeClr val="lt1"/>
            </a:fillRef>
            <a:effectRef idx="0">
              <a:schemeClr val="accent3"/>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Optimal Control</a:t>
              </a:r>
              <a:endParaRPr lang="en-US" sz="1500" kern="1200" dirty="0"/>
            </a:p>
          </p:txBody>
        </p:sp>
      </p:grpSp>
      <p:grpSp>
        <p:nvGrpSpPr>
          <p:cNvPr id="13" name="Group 12"/>
          <p:cNvGrpSpPr/>
          <p:nvPr/>
        </p:nvGrpSpPr>
        <p:grpSpPr>
          <a:xfrm>
            <a:off x="7407350" y="2094760"/>
            <a:ext cx="262825" cy="219021"/>
            <a:chOff x="2954687" y="621060"/>
            <a:chExt cx="262825" cy="219021"/>
          </a:xfrm>
        </p:grpSpPr>
        <p:sp>
          <p:nvSpPr>
            <p:cNvPr id="14" name="Right Arrow 13"/>
            <p:cNvSpPr/>
            <p:nvPr/>
          </p:nvSpPr>
          <p:spPr>
            <a:xfrm rot="5400000">
              <a:off x="2976589" y="599158"/>
              <a:ext cx="219021" cy="262825"/>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Right Arrow 6"/>
            <p:cNvSpPr/>
            <p:nvPr/>
          </p:nvSpPr>
          <p:spPr>
            <a:xfrm>
              <a:off x="3007252" y="621060"/>
              <a:ext cx="157695" cy="1533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p:txBody>
        </p:sp>
      </p:grpSp>
      <p:grpSp>
        <p:nvGrpSpPr>
          <p:cNvPr id="16" name="Group 15"/>
          <p:cNvGrpSpPr/>
          <p:nvPr/>
        </p:nvGrpSpPr>
        <p:grpSpPr>
          <a:xfrm>
            <a:off x="6390725" y="2350285"/>
            <a:ext cx="2296075" cy="584057"/>
            <a:chOff x="1938062" y="876585"/>
            <a:chExt cx="2296075" cy="584057"/>
          </a:xfrm>
        </p:grpSpPr>
        <p:sp>
          <p:nvSpPr>
            <p:cNvPr id="17" name="Rounded Rectangle 16"/>
            <p:cNvSpPr/>
            <p:nvPr/>
          </p:nvSpPr>
          <p:spPr>
            <a:xfrm>
              <a:off x="1938062" y="876585"/>
              <a:ext cx="2296075" cy="584057"/>
            </a:xfrm>
            <a:prstGeom prst="roundRect">
              <a:avLst>
                <a:gd name="adj" fmla="val 10000"/>
              </a:avLst>
            </a:prstGeom>
          </p:spPr>
          <p:style>
            <a:lnRef idx="2">
              <a:schemeClr val="accent3"/>
            </a:lnRef>
            <a:fillRef idx="1">
              <a:schemeClr val="lt1"/>
            </a:fillRef>
            <a:effectRef idx="0">
              <a:schemeClr val="accent3"/>
            </a:effectRef>
            <a:fontRef idx="minor">
              <a:schemeClr val="dk1"/>
            </a:fontRef>
          </p:style>
        </p:sp>
        <p:sp>
          <p:nvSpPr>
            <p:cNvPr id="18" name="Rounded Rectangle 8"/>
            <p:cNvSpPr/>
            <p:nvPr/>
          </p:nvSpPr>
          <p:spPr>
            <a:xfrm>
              <a:off x="1955168" y="893691"/>
              <a:ext cx="2261863" cy="549845"/>
            </a:xfrm>
            <a:prstGeom prst="rect">
              <a:avLst/>
            </a:prstGeom>
          </p:spPr>
          <p:style>
            <a:lnRef idx="2">
              <a:schemeClr val="accent3"/>
            </a:lnRef>
            <a:fillRef idx="1">
              <a:schemeClr val="lt1"/>
            </a:fillRef>
            <a:effectRef idx="0">
              <a:schemeClr val="accent3"/>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Objective: Maximize the Desired DNA Concentration</a:t>
              </a:r>
              <a:endParaRPr lang="en-US" sz="1500" kern="1200" dirty="0"/>
            </a:p>
          </p:txBody>
        </p:sp>
      </p:grpSp>
      <p:grpSp>
        <p:nvGrpSpPr>
          <p:cNvPr id="19" name="Group 18"/>
          <p:cNvGrpSpPr/>
          <p:nvPr/>
        </p:nvGrpSpPr>
        <p:grpSpPr>
          <a:xfrm>
            <a:off x="7407350" y="2970846"/>
            <a:ext cx="262825" cy="219021"/>
            <a:chOff x="2954687" y="1497146"/>
            <a:chExt cx="262825" cy="219021"/>
          </a:xfrm>
        </p:grpSpPr>
        <p:sp>
          <p:nvSpPr>
            <p:cNvPr id="20" name="Right Arrow 19"/>
            <p:cNvSpPr/>
            <p:nvPr/>
          </p:nvSpPr>
          <p:spPr>
            <a:xfrm rot="5400000">
              <a:off x="2976589" y="1475244"/>
              <a:ext cx="219021" cy="262825"/>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Right Arrow 10"/>
            <p:cNvSpPr/>
            <p:nvPr/>
          </p:nvSpPr>
          <p:spPr>
            <a:xfrm>
              <a:off x="3007252" y="1497146"/>
              <a:ext cx="157695" cy="1533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p:txBody>
        </p:sp>
      </p:grpSp>
      <p:grpSp>
        <p:nvGrpSpPr>
          <p:cNvPr id="22" name="Group 21"/>
          <p:cNvGrpSpPr/>
          <p:nvPr/>
        </p:nvGrpSpPr>
        <p:grpSpPr>
          <a:xfrm>
            <a:off x="6390725" y="3226371"/>
            <a:ext cx="2296075" cy="584057"/>
            <a:chOff x="1938062" y="1752671"/>
            <a:chExt cx="2296075" cy="584057"/>
          </a:xfrm>
        </p:grpSpPr>
        <p:sp>
          <p:nvSpPr>
            <p:cNvPr id="23" name="Rounded Rectangle 22"/>
            <p:cNvSpPr/>
            <p:nvPr/>
          </p:nvSpPr>
          <p:spPr>
            <a:xfrm>
              <a:off x="1938062" y="1752671"/>
              <a:ext cx="2296075" cy="584057"/>
            </a:xfrm>
            <a:prstGeom prst="roundRect">
              <a:avLst>
                <a:gd name="adj" fmla="val 10000"/>
              </a:avLst>
            </a:prstGeom>
          </p:spPr>
          <p:style>
            <a:lnRef idx="2">
              <a:schemeClr val="accent3"/>
            </a:lnRef>
            <a:fillRef idx="1">
              <a:schemeClr val="lt1"/>
            </a:fillRef>
            <a:effectRef idx="0">
              <a:schemeClr val="accent3"/>
            </a:effectRef>
            <a:fontRef idx="minor">
              <a:schemeClr val="dk1"/>
            </a:fontRef>
          </p:style>
        </p:sp>
        <p:sp>
          <p:nvSpPr>
            <p:cNvPr id="24" name="Rounded Rectangle 12"/>
            <p:cNvSpPr/>
            <p:nvPr/>
          </p:nvSpPr>
          <p:spPr>
            <a:xfrm>
              <a:off x="1955168" y="1769777"/>
              <a:ext cx="2261863" cy="549845"/>
            </a:xfrm>
            <a:prstGeom prst="rect">
              <a:avLst/>
            </a:prstGeom>
          </p:spPr>
          <p:style>
            <a:lnRef idx="2">
              <a:schemeClr val="accent3"/>
            </a:lnRef>
            <a:fillRef idx="1">
              <a:schemeClr val="lt1"/>
            </a:fillRef>
            <a:effectRef idx="0">
              <a:schemeClr val="accent3"/>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Model</a:t>
              </a:r>
              <a:endParaRPr lang="en-US" sz="1500" kern="1200" dirty="0"/>
            </a:p>
          </p:txBody>
        </p:sp>
      </p:grpSp>
      <p:grpSp>
        <p:nvGrpSpPr>
          <p:cNvPr id="25" name="Group 24"/>
          <p:cNvGrpSpPr/>
          <p:nvPr/>
        </p:nvGrpSpPr>
        <p:grpSpPr>
          <a:xfrm>
            <a:off x="7407350" y="3846932"/>
            <a:ext cx="262825" cy="219021"/>
            <a:chOff x="2954687" y="2373232"/>
            <a:chExt cx="262825" cy="219021"/>
          </a:xfrm>
        </p:grpSpPr>
        <p:sp>
          <p:nvSpPr>
            <p:cNvPr id="26" name="Right Arrow 25"/>
            <p:cNvSpPr/>
            <p:nvPr/>
          </p:nvSpPr>
          <p:spPr>
            <a:xfrm rot="5400000">
              <a:off x="2976589" y="2351330"/>
              <a:ext cx="219021" cy="262825"/>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7" name="Right Arrow 14"/>
            <p:cNvSpPr/>
            <p:nvPr/>
          </p:nvSpPr>
          <p:spPr>
            <a:xfrm>
              <a:off x="3007252" y="2373232"/>
              <a:ext cx="157695" cy="1533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p:txBody>
        </p:sp>
      </p:grpSp>
      <p:grpSp>
        <p:nvGrpSpPr>
          <p:cNvPr id="28" name="Group 27"/>
          <p:cNvGrpSpPr/>
          <p:nvPr/>
        </p:nvGrpSpPr>
        <p:grpSpPr>
          <a:xfrm>
            <a:off x="6390725" y="4102457"/>
            <a:ext cx="2296075" cy="584057"/>
            <a:chOff x="1938062" y="2628757"/>
            <a:chExt cx="2296075" cy="584057"/>
          </a:xfrm>
        </p:grpSpPr>
        <p:sp>
          <p:nvSpPr>
            <p:cNvPr id="29" name="Rounded Rectangle 28"/>
            <p:cNvSpPr/>
            <p:nvPr/>
          </p:nvSpPr>
          <p:spPr>
            <a:xfrm>
              <a:off x="1938062" y="2628757"/>
              <a:ext cx="2296075" cy="584057"/>
            </a:xfrm>
            <a:prstGeom prst="roundRect">
              <a:avLst>
                <a:gd name="adj" fmla="val 10000"/>
              </a:avLst>
            </a:prstGeom>
          </p:spPr>
          <p:style>
            <a:lnRef idx="2">
              <a:schemeClr val="accent3"/>
            </a:lnRef>
            <a:fillRef idx="1">
              <a:schemeClr val="lt1"/>
            </a:fillRef>
            <a:effectRef idx="0">
              <a:schemeClr val="accent3"/>
            </a:effectRef>
            <a:fontRef idx="minor">
              <a:schemeClr val="dk1"/>
            </a:fontRef>
          </p:style>
        </p:sp>
        <p:sp>
          <p:nvSpPr>
            <p:cNvPr id="30" name="Rounded Rectangle 16"/>
            <p:cNvSpPr/>
            <p:nvPr/>
          </p:nvSpPr>
          <p:spPr>
            <a:xfrm>
              <a:off x="1955168" y="2645863"/>
              <a:ext cx="2261863" cy="549845"/>
            </a:xfrm>
            <a:prstGeom prst="rect">
              <a:avLst/>
            </a:prstGeom>
          </p:spPr>
          <p:style>
            <a:lnRef idx="2">
              <a:schemeClr val="accent3"/>
            </a:lnRef>
            <a:fillRef idx="1">
              <a:schemeClr val="lt1"/>
            </a:fillRef>
            <a:effectRef idx="0">
              <a:schemeClr val="accent3"/>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Optimal Control Solver</a:t>
              </a:r>
              <a:endParaRPr lang="en-US" sz="1500" kern="1200" dirty="0"/>
            </a:p>
          </p:txBody>
        </p:sp>
      </p:grpSp>
      <p:grpSp>
        <p:nvGrpSpPr>
          <p:cNvPr id="31" name="Group 30"/>
          <p:cNvGrpSpPr/>
          <p:nvPr/>
        </p:nvGrpSpPr>
        <p:grpSpPr>
          <a:xfrm>
            <a:off x="7407350" y="4723018"/>
            <a:ext cx="262825" cy="219021"/>
            <a:chOff x="2954687" y="3249318"/>
            <a:chExt cx="262825" cy="219021"/>
          </a:xfrm>
        </p:grpSpPr>
        <p:sp>
          <p:nvSpPr>
            <p:cNvPr id="32" name="Right Arrow 31"/>
            <p:cNvSpPr/>
            <p:nvPr/>
          </p:nvSpPr>
          <p:spPr>
            <a:xfrm rot="5400000">
              <a:off x="2976589" y="3227416"/>
              <a:ext cx="219021" cy="262825"/>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3" name="Right Arrow 18"/>
            <p:cNvSpPr/>
            <p:nvPr/>
          </p:nvSpPr>
          <p:spPr>
            <a:xfrm>
              <a:off x="3007252" y="3249318"/>
              <a:ext cx="157695" cy="1533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p:txBody>
        </p:sp>
      </p:grpSp>
      <p:grpSp>
        <p:nvGrpSpPr>
          <p:cNvPr id="34" name="Group 33"/>
          <p:cNvGrpSpPr/>
          <p:nvPr/>
        </p:nvGrpSpPr>
        <p:grpSpPr>
          <a:xfrm>
            <a:off x="6390725" y="4978543"/>
            <a:ext cx="2296075" cy="584057"/>
            <a:chOff x="1938062" y="3504843"/>
            <a:chExt cx="2296075" cy="584057"/>
          </a:xfrm>
        </p:grpSpPr>
        <p:sp>
          <p:nvSpPr>
            <p:cNvPr id="35" name="Rounded Rectangle 34"/>
            <p:cNvSpPr/>
            <p:nvPr/>
          </p:nvSpPr>
          <p:spPr>
            <a:xfrm>
              <a:off x="1938062" y="3504843"/>
              <a:ext cx="2296075" cy="584057"/>
            </a:xfrm>
            <a:prstGeom prst="roundRect">
              <a:avLst>
                <a:gd name="adj" fmla="val 10000"/>
              </a:avLst>
            </a:prstGeom>
          </p:spPr>
          <p:style>
            <a:lnRef idx="2">
              <a:schemeClr val="accent3"/>
            </a:lnRef>
            <a:fillRef idx="1">
              <a:schemeClr val="lt1"/>
            </a:fillRef>
            <a:effectRef idx="0">
              <a:schemeClr val="accent3"/>
            </a:effectRef>
            <a:fontRef idx="minor">
              <a:schemeClr val="dk1"/>
            </a:fontRef>
          </p:style>
        </p:sp>
        <p:sp>
          <p:nvSpPr>
            <p:cNvPr id="36" name="Rounded Rectangle 20"/>
            <p:cNvSpPr/>
            <p:nvPr/>
          </p:nvSpPr>
          <p:spPr>
            <a:xfrm>
              <a:off x="1955168" y="3521949"/>
              <a:ext cx="2261863" cy="549845"/>
            </a:xfrm>
            <a:prstGeom prst="rect">
              <a:avLst/>
            </a:prstGeom>
          </p:spPr>
          <p:style>
            <a:lnRef idx="2">
              <a:schemeClr val="accent3"/>
            </a:lnRef>
            <a:fillRef idx="1">
              <a:schemeClr val="lt1"/>
            </a:fillRef>
            <a:effectRef idx="0">
              <a:schemeClr val="accent3"/>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Optimal Reaction Condition</a:t>
              </a:r>
              <a:endParaRPr lang="en-US" sz="1500" kern="1200" dirty="0"/>
            </a:p>
          </p:txBody>
        </p:sp>
      </p:grpSp>
      <p:cxnSp>
        <p:nvCxnSpPr>
          <p:cNvPr id="37" name="Straight Arrow Connector 36"/>
          <p:cNvCxnSpPr/>
          <p:nvPr/>
        </p:nvCxnSpPr>
        <p:spPr>
          <a:xfrm>
            <a:off x="990600" y="3886200"/>
            <a:ext cx="0" cy="5857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343400" y="3886200"/>
            <a:ext cx="0" cy="5857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743200" y="3886200"/>
            <a:ext cx="0" cy="990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90600" y="4495800"/>
            <a:ext cx="339471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2057400" y="4876800"/>
            <a:ext cx="1445895" cy="70294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aphicFrame>
        <p:nvGraphicFramePr>
          <p:cNvPr id="42" name="Object 41"/>
          <p:cNvGraphicFramePr>
            <a:graphicFrameLocks noChangeAspect="1"/>
          </p:cNvGraphicFramePr>
          <p:nvPr/>
        </p:nvGraphicFramePr>
        <p:xfrm>
          <a:off x="2038350" y="4876800"/>
          <a:ext cx="1543050" cy="692150"/>
        </p:xfrm>
        <a:graphic>
          <a:graphicData uri="http://schemas.openxmlformats.org/presentationml/2006/ole">
            <mc:AlternateContent xmlns:mc="http://schemas.openxmlformats.org/markup-compatibility/2006">
              <mc:Choice xmlns:v="urn:schemas-microsoft-com:vml" Requires="v">
                <p:oleObj spid="_x0000_s11281" name="Equation" r:id="rId14" imgW="1143000" imgH="393480" progId="Equation.DSMT4">
                  <p:embed/>
                </p:oleObj>
              </mc:Choice>
              <mc:Fallback>
                <p:oleObj name="Equation" r:id="rId14" imgW="1143000" imgH="3934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8350" y="4876800"/>
                        <a:ext cx="1543050" cy="692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3" name="Elbow Connector 42"/>
          <p:cNvCxnSpPr>
            <a:endCxn id="24" idx="1"/>
          </p:cNvCxnSpPr>
          <p:nvPr/>
        </p:nvCxnSpPr>
        <p:spPr>
          <a:xfrm flipV="1">
            <a:off x="3505200" y="3518400"/>
            <a:ext cx="2902631" cy="1696674"/>
          </a:xfrm>
          <a:prstGeom prst="bentConnector3">
            <a:avLst>
              <a:gd name="adj1" fmla="val 50000"/>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33400" y="5867400"/>
            <a:ext cx="8382000" cy="477054"/>
          </a:xfrm>
          <a:prstGeom prst="rect">
            <a:avLst/>
          </a:prstGeom>
          <a:noFill/>
        </p:spPr>
        <p:txBody>
          <a:bodyPr wrap="square" rtlCol="0">
            <a:spAutoFit/>
          </a:bodyPr>
          <a:lstStyle/>
          <a:p>
            <a:r>
              <a:rPr lang="en-US" sz="2500" b="1" dirty="0" smtClean="0">
                <a:solidFill>
                  <a:srgbClr val="0000CC"/>
                </a:solidFill>
              </a:rPr>
              <a:t>Sequence and Temperature dependent Kinetic Model</a:t>
            </a:r>
            <a:endParaRPr lang="en-US" sz="2500" b="1" dirty="0">
              <a:solidFill>
                <a:srgbClr val="0000CC"/>
              </a:solidFill>
            </a:endParaRPr>
          </a:p>
        </p:txBody>
      </p:sp>
    </p:spTree>
    <p:extLst>
      <p:ext uri="{BB962C8B-B14F-4D97-AF65-F5344CB8AC3E}">
        <p14:creationId xmlns:p14="http://schemas.microsoft.com/office/powerpoint/2010/main" val="372634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41" grpId="0" animBg="1"/>
      <p:bldP spid="4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2362200"/>
            <a:ext cx="5334000" cy="707886"/>
          </a:xfrm>
          <a:prstGeom prst="rect">
            <a:avLst/>
          </a:prstGeom>
          <a:noFill/>
        </p:spPr>
        <p:txBody>
          <a:bodyPr wrap="square" rtlCol="0">
            <a:spAutoFit/>
          </a:bodyPr>
          <a:lstStyle/>
          <a:p>
            <a:r>
              <a:rPr lang="en-US" sz="4000" b="1" dirty="0" smtClean="0"/>
              <a:t>PMC-AT Licensed IP</a:t>
            </a:r>
            <a:endParaRPr lang="en-US" sz="4000" b="1" dirty="0"/>
          </a:p>
        </p:txBody>
      </p:sp>
    </p:spTree>
    <p:extLst>
      <p:ext uri="{BB962C8B-B14F-4D97-AF65-F5344CB8AC3E}">
        <p14:creationId xmlns:p14="http://schemas.microsoft.com/office/powerpoint/2010/main" val="870259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914400" y="3235325"/>
            <a:ext cx="62484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200"/>
          </a:p>
          <a:p>
            <a:endParaRPr lang="en-US" sz="1200">
              <a:cs typeface="Times New Roman" pitchFamily="18" charset="0"/>
            </a:endParaRPr>
          </a:p>
          <a:p>
            <a:endParaRPr lang="en-US" sz="1200">
              <a:cs typeface="Times New Roman" pitchFamily="18" charset="0"/>
            </a:endParaRPr>
          </a:p>
          <a:p>
            <a:endParaRPr lang="en-US" sz="1200">
              <a:cs typeface="Times New Roman" pitchFamily="18" charset="0"/>
            </a:endParaRPr>
          </a:p>
          <a:p>
            <a:endParaRPr lang="en-US" sz="1200">
              <a:cs typeface="Times New Roman" pitchFamily="18" charset="0"/>
            </a:endParaRPr>
          </a:p>
          <a:p>
            <a:endParaRPr lang="en-US" sz="1200">
              <a:cs typeface="Times New Roman" pitchFamily="18" charset="0"/>
            </a:endParaRPr>
          </a:p>
          <a:p>
            <a:endParaRPr lang="en-US" sz="1200">
              <a:cs typeface="Times New Roman" pitchFamily="18" charset="0"/>
            </a:endParaRPr>
          </a:p>
          <a:p>
            <a:endParaRPr lang="en-US" sz="1200">
              <a:cs typeface="Times New Roman" pitchFamily="18" charset="0"/>
            </a:endParaRPr>
          </a:p>
          <a:p>
            <a:endParaRPr lang="en-US" sz="1200">
              <a:cs typeface="Times New Roman" pitchFamily="18" charset="0"/>
            </a:endParaRPr>
          </a:p>
          <a:p>
            <a:endParaRPr lang="en-US" sz="1200">
              <a:cs typeface="Times New Roman" pitchFamily="18" charset="0"/>
            </a:endParaRPr>
          </a:p>
          <a:p>
            <a:endParaRPr lang="en-US" b="1"/>
          </a:p>
          <a:p>
            <a:endParaRPr lang="en-US" sz="1200">
              <a:cs typeface="Times New Roman" pitchFamily="18" charset="0"/>
            </a:endParaRPr>
          </a:p>
          <a:p>
            <a:pPr eaLnBrk="0" hangingPunct="0"/>
            <a:r>
              <a:rPr lang="en-US" sz="1200">
                <a:cs typeface="Times New Roman" pitchFamily="18" charset="0"/>
              </a:rPr>
              <a:t> </a:t>
            </a:r>
          </a:p>
          <a:p>
            <a:pPr eaLnBrk="0" hangingPunct="0"/>
            <a:endParaRPr lang="en-US"/>
          </a:p>
        </p:txBody>
      </p:sp>
      <p:sp>
        <p:nvSpPr>
          <p:cNvPr id="3" name="Oval 7"/>
          <p:cNvSpPr>
            <a:spLocks noChangeArrowheads="1"/>
          </p:cNvSpPr>
          <p:nvPr/>
        </p:nvSpPr>
        <p:spPr bwMode="auto">
          <a:xfrm>
            <a:off x="3429000" y="1330325"/>
            <a:ext cx="2286000" cy="1524000"/>
          </a:xfrm>
          <a:prstGeom prst="ellipse">
            <a:avLst/>
          </a:prstGeom>
          <a:solidFill>
            <a:srgbClr val="00FFFF"/>
          </a:solidFill>
          <a:ln w="6350">
            <a:solidFill>
              <a:schemeClr val="tx1"/>
            </a:solidFill>
            <a:round/>
            <a:headEnd/>
            <a:tailEnd/>
          </a:ln>
          <a:effectLst>
            <a:prstShdw prst="shdw17" dist="17961" dir="2700000">
              <a:schemeClr val="tx1">
                <a:gamma/>
                <a:shade val="60000"/>
                <a:invGamma/>
                <a:alpha val="74998"/>
              </a:schemeClr>
            </a:prstShdw>
          </a:effectLst>
        </p:spPr>
        <p:txBody>
          <a:bodyPr wrap="none" anchor="ctr"/>
          <a:lstStyle/>
          <a:p>
            <a:endParaRPr lang="en-US"/>
          </a:p>
        </p:txBody>
      </p:sp>
      <p:sp>
        <p:nvSpPr>
          <p:cNvPr id="4" name="Text Box 9"/>
          <p:cNvSpPr txBox="1">
            <a:spLocks noChangeArrowheads="1"/>
          </p:cNvSpPr>
          <p:nvPr/>
        </p:nvSpPr>
        <p:spPr bwMode="auto">
          <a:xfrm>
            <a:off x="3581400" y="1635125"/>
            <a:ext cx="2035175" cy="8255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1600" b="1">
                <a:latin typeface="Times New Roman" charset="0"/>
                <a:ea typeface="ＭＳ Ｐゴシック" charset="0"/>
              </a:rPr>
              <a:t>Engineering Optimization</a:t>
            </a:r>
          </a:p>
          <a:p>
            <a:pPr algn="ctr">
              <a:defRPr/>
            </a:pPr>
            <a:r>
              <a:rPr lang="en-US" sz="1600" b="1">
                <a:latin typeface="Times New Roman" charset="0"/>
                <a:ea typeface="ＭＳ Ｐゴシック" charset="0"/>
              </a:rPr>
              <a:t>&amp; Control of PCR</a:t>
            </a:r>
          </a:p>
        </p:txBody>
      </p:sp>
      <p:sp>
        <p:nvSpPr>
          <p:cNvPr id="5" name="Text Box 12"/>
          <p:cNvSpPr txBox="1">
            <a:spLocks noChangeArrowheads="1"/>
          </p:cNvSpPr>
          <p:nvPr/>
        </p:nvSpPr>
        <p:spPr bwMode="auto">
          <a:xfrm>
            <a:off x="762000" y="1711325"/>
            <a:ext cx="2284413" cy="7302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a:latin typeface="Times New Roman" charset="0"/>
                <a:ea typeface="ＭＳ Ｐゴシック" charset="0"/>
              </a:rPr>
              <a:t>Manipulate time-independent</a:t>
            </a:r>
          </a:p>
          <a:p>
            <a:pPr>
              <a:defRPr/>
            </a:pPr>
            <a:r>
              <a:rPr lang="en-US" sz="1400">
                <a:latin typeface="Times New Roman" charset="0"/>
                <a:ea typeface="ＭＳ Ｐゴシック" charset="0"/>
              </a:rPr>
              <a:t>PCR parameters (media</a:t>
            </a:r>
          </a:p>
          <a:p>
            <a:pPr>
              <a:defRPr/>
            </a:pPr>
            <a:r>
              <a:rPr lang="en-US" sz="1400">
                <a:latin typeface="Times New Roman" charset="0"/>
                <a:ea typeface="ＭＳ Ｐゴシック" charset="0"/>
              </a:rPr>
              <a:t>engineering)</a:t>
            </a:r>
          </a:p>
        </p:txBody>
      </p:sp>
      <p:sp>
        <p:nvSpPr>
          <p:cNvPr id="6" name="Text Box 13"/>
          <p:cNvSpPr txBox="1">
            <a:spLocks noChangeArrowheads="1"/>
          </p:cNvSpPr>
          <p:nvPr/>
        </p:nvSpPr>
        <p:spPr bwMode="auto">
          <a:xfrm>
            <a:off x="6096000" y="1635125"/>
            <a:ext cx="2339975" cy="7302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b="1">
                <a:solidFill>
                  <a:srgbClr val="FF3300"/>
                </a:solidFill>
                <a:latin typeface="Times New Roman" charset="0"/>
                <a:ea typeface="ＭＳ Ｐゴシック" charset="0"/>
              </a:rPr>
              <a:t>Control time-dependent </a:t>
            </a:r>
          </a:p>
          <a:p>
            <a:pPr>
              <a:defRPr/>
            </a:pPr>
            <a:r>
              <a:rPr lang="en-US" sz="1400" b="1">
                <a:solidFill>
                  <a:srgbClr val="FF3300"/>
                </a:solidFill>
                <a:latin typeface="Times New Roman" charset="0"/>
                <a:ea typeface="ＭＳ Ｐゴシック" charset="0"/>
              </a:rPr>
              <a:t>temperature inputs</a:t>
            </a:r>
            <a:r>
              <a:rPr lang="en-US" sz="1400">
                <a:latin typeface="Times New Roman" charset="0"/>
                <a:ea typeface="ＭＳ Ｐゴシック" charset="0"/>
              </a:rPr>
              <a:t> (thermal </a:t>
            </a:r>
          </a:p>
          <a:p>
            <a:pPr>
              <a:defRPr/>
            </a:pPr>
            <a:r>
              <a:rPr lang="en-US" sz="1400">
                <a:latin typeface="Times New Roman" charset="0"/>
                <a:ea typeface="ＭＳ Ｐゴシック" charset="0"/>
              </a:rPr>
              <a:t>cycling)</a:t>
            </a:r>
          </a:p>
        </p:txBody>
      </p:sp>
      <p:sp>
        <p:nvSpPr>
          <p:cNvPr id="7" name="Oval 14"/>
          <p:cNvSpPr>
            <a:spLocks noChangeArrowheads="1"/>
          </p:cNvSpPr>
          <p:nvPr/>
        </p:nvSpPr>
        <p:spPr bwMode="auto">
          <a:xfrm>
            <a:off x="1981200" y="5597525"/>
            <a:ext cx="1295400" cy="609600"/>
          </a:xfrm>
          <a:prstGeom prst="ellips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 name="Text Box 15"/>
          <p:cNvSpPr txBox="1">
            <a:spLocks noChangeArrowheads="1"/>
          </p:cNvSpPr>
          <p:nvPr/>
        </p:nvSpPr>
        <p:spPr bwMode="auto">
          <a:xfrm>
            <a:off x="2041525" y="5761038"/>
            <a:ext cx="1160463" cy="3048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a:latin typeface="Times New Roman" charset="0"/>
                <a:ea typeface="ＭＳ Ｐゴシック" charset="0"/>
              </a:rPr>
              <a:t>MALDI-TOF</a:t>
            </a:r>
          </a:p>
        </p:txBody>
      </p:sp>
      <p:sp>
        <p:nvSpPr>
          <p:cNvPr id="9" name="Oval 16"/>
          <p:cNvSpPr>
            <a:spLocks noChangeArrowheads="1"/>
          </p:cNvSpPr>
          <p:nvPr/>
        </p:nvSpPr>
        <p:spPr bwMode="auto">
          <a:xfrm>
            <a:off x="3733800" y="5597525"/>
            <a:ext cx="1676400" cy="609600"/>
          </a:xfrm>
          <a:prstGeom prst="ellips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 name="Rectangle 17"/>
          <p:cNvSpPr>
            <a:spLocks noChangeArrowheads="1"/>
          </p:cNvSpPr>
          <p:nvPr/>
        </p:nvSpPr>
        <p:spPr bwMode="auto">
          <a:xfrm>
            <a:off x="3810000" y="5749925"/>
            <a:ext cx="1552575" cy="3048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a:latin typeface="Times New Roman" charset="0"/>
                <a:ea typeface="ＭＳ Ｐゴシック" charset="0"/>
              </a:rPr>
              <a:t>Sanger Sequencing</a:t>
            </a:r>
          </a:p>
        </p:txBody>
      </p:sp>
      <p:sp>
        <p:nvSpPr>
          <p:cNvPr id="11" name="Oval 18"/>
          <p:cNvSpPr>
            <a:spLocks noChangeArrowheads="1"/>
          </p:cNvSpPr>
          <p:nvPr/>
        </p:nvSpPr>
        <p:spPr bwMode="auto">
          <a:xfrm>
            <a:off x="5562600" y="5597525"/>
            <a:ext cx="1676400" cy="609600"/>
          </a:xfrm>
          <a:prstGeom prst="ellips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 name="Rectangle 19"/>
          <p:cNvSpPr>
            <a:spLocks noChangeArrowheads="1"/>
          </p:cNvSpPr>
          <p:nvPr/>
        </p:nvSpPr>
        <p:spPr bwMode="auto">
          <a:xfrm>
            <a:off x="5791200" y="5749925"/>
            <a:ext cx="1320800" cy="3048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a:latin typeface="Times New Roman" charset="0"/>
                <a:ea typeface="ＭＳ Ｐゴシック" charset="0"/>
              </a:rPr>
              <a:t>Pyrosequencing</a:t>
            </a:r>
          </a:p>
        </p:txBody>
      </p:sp>
      <p:sp>
        <p:nvSpPr>
          <p:cNvPr id="13" name="Oval 20"/>
          <p:cNvSpPr>
            <a:spLocks noChangeArrowheads="1"/>
          </p:cNvSpPr>
          <p:nvPr/>
        </p:nvSpPr>
        <p:spPr bwMode="auto">
          <a:xfrm>
            <a:off x="2514600" y="3921125"/>
            <a:ext cx="1905000" cy="1066800"/>
          </a:xfrm>
          <a:prstGeom prst="ellipse">
            <a:avLst/>
          </a:prstGeom>
          <a:solidFill>
            <a:srgbClr val="FF0000"/>
          </a:solidFill>
          <a:ln w="6350">
            <a:solidFill>
              <a:schemeClr val="tx1"/>
            </a:solidFill>
            <a:round/>
            <a:headEnd/>
            <a:tailEnd/>
          </a:ln>
          <a:effectLst>
            <a:prstShdw prst="shdw17" dist="17961" dir="2700000">
              <a:schemeClr val="tx1">
                <a:gamma/>
                <a:shade val="60000"/>
                <a:invGamma/>
                <a:alpha val="74998"/>
              </a:schemeClr>
            </a:prstShdw>
          </a:effectLst>
        </p:spPr>
        <p:txBody>
          <a:bodyPr wrap="none" anchor="ctr"/>
          <a:lstStyle/>
          <a:p>
            <a:endParaRPr lang="en-US"/>
          </a:p>
        </p:txBody>
      </p:sp>
      <p:sp>
        <p:nvSpPr>
          <p:cNvPr id="14" name="Text Box 21"/>
          <p:cNvSpPr txBox="1">
            <a:spLocks noChangeArrowheads="1"/>
          </p:cNvSpPr>
          <p:nvPr/>
        </p:nvSpPr>
        <p:spPr bwMode="auto">
          <a:xfrm>
            <a:off x="2514600" y="4302125"/>
            <a:ext cx="1970088" cy="274638"/>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200" b="1">
                <a:latin typeface="Times New Roman" charset="0"/>
                <a:ea typeface="ＭＳ Ｐゴシック" charset="0"/>
              </a:rPr>
              <a:t>Cancer Mutation Diagnosis</a:t>
            </a:r>
          </a:p>
        </p:txBody>
      </p:sp>
      <p:sp>
        <p:nvSpPr>
          <p:cNvPr id="15" name="Oval 22"/>
          <p:cNvSpPr>
            <a:spLocks noChangeArrowheads="1"/>
          </p:cNvSpPr>
          <p:nvPr/>
        </p:nvSpPr>
        <p:spPr bwMode="auto">
          <a:xfrm>
            <a:off x="4724400" y="3921125"/>
            <a:ext cx="1905000" cy="1066800"/>
          </a:xfrm>
          <a:prstGeom prst="ellipse">
            <a:avLst/>
          </a:prstGeom>
          <a:solidFill>
            <a:srgbClr val="FF0000"/>
          </a:solidFill>
          <a:ln w="6350">
            <a:solidFill>
              <a:schemeClr val="tx1"/>
            </a:solidFill>
            <a:round/>
            <a:headEnd/>
            <a:tailEnd/>
          </a:ln>
          <a:effectLst>
            <a:prstShdw prst="shdw17" dist="17961" dir="2700000">
              <a:schemeClr val="tx1">
                <a:gamma/>
                <a:shade val="60000"/>
                <a:invGamma/>
                <a:alpha val="74998"/>
              </a:schemeClr>
            </a:prstShdw>
          </a:effectLst>
        </p:spPr>
        <p:txBody>
          <a:bodyPr wrap="none" anchor="ctr"/>
          <a:lstStyle/>
          <a:p>
            <a:endParaRPr lang="en-US"/>
          </a:p>
        </p:txBody>
      </p:sp>
      <p:sp>
        <p:nvSpPr>
          <p:cNvPr id="16" name="Text Box 23"/>
          <p:cNvSpPr txBox="1">
            <a:spLocks noChangeArrowheads="1"/>
          </p:cNvSpPr>
          <p:nvPr/>
        </p:nvSpPr>
        <p:spPr bwMode="auto">
          <a:xfrm>
            <a:off x="4800600" y="4302125"/>
            <a:ext cx="1801813" cy="274638"/>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200" b="1">
                <a:latin typeface="Times New Roman" charset="0"/>
                <a:ea typeface="ＭＳ Ｐゴシック" charset="0"/>
              </a:rPr>
              <a:t>Triplet Repeat Diagnosis</a:t>
            </a:r>
          </a:p>
        </p:txBody>
      </p:sp>
      <p:sp>
        <p:nvSpPr>
          <p:cNvPr id="17" name="Line 25"/>
          <p:cNvSpPr>
            <a:spLocks noChangeShapeType="1"/>
          </p:cNvSpPr>
          <p:nvPr/>
        </p:nvSpPr>
        <p:spPr bwMode="auto">
          <a:xfrm>
            <a:off x="4572000" y="3540125"/>
            <a:ext cx="1066800" cy="381000"/>
          </a:xfrm>
          <a:prstGeom prst="lin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endParaRPr>
          </a:p>
        </p:txBody>
      </p:sp>
      <p:sp>
        <p:nvSpPr>
          <p:cNvPr id="18" name="Line 27"/>
          <p:cNvSpPr>
            <a:spLocks noChangeShapeType="1"/>
          </p:cNvSpPr>
          <p:nvPr/>
        </p:nvSpPr>
        <p:spPr bwMode="auto">
          <a:xfrm>
            <a:off x="2514600" y="5445125"/>
            <a:ext cx="3962400" cy="0"/>
          </a:xfrm>
          <a:prstGeom prst="lin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endParaRPr>
          </a:p>
        </p:txBody>
      </p:sp>
      <p:sp>
        <p:nvSpPr>
          <p:cNvPr id="19" name="Line 28"/>
          <p:cNvSpPr>
            <a:spLocks noChangeShapeType="1"/>
          </p:cNvSpPr>
          <p:nvPr/>
        </p:nvSpPr>
        <p:spPr bwMode="auto">
          <a:xfrm>
            <a:off x="3124200" y="2092325"/>
            <a:ext cx="304800" cy="0"/>
          </a:xfrm>
          <a:prstGeom prst="lin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endParaRPr>
          </a:p>
        </p:txBody>
      </p:sp>
      <p:sp>
        <p:nvSpPr>
          <p:cNvPr id="20" name="Line 29"/>
          <p:cNvSpPr>
            <a:spLocks noChangeShapeType="1"/>
          </p:cNvSpPr>
          <p:nvPr/>
        </p:nvSpPr>
        <p:spPr bwMode="auto">
          <a:xfrm>
            <a:off x="5715000" y="2016125"/>
            <a:ext cx="304800" cy="0"/>
          </a:xfrm>
          <a:prstGeom prst="lin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endParaRPr>
          </a:p>
        </p:txBody>
      </p:sp>
      <p:sp>
        <p:nvSpPr>
          <p:cNvPr id="21" name="Text Box 30"/>
          <p:cNvSpPr txBox="1">
            <a:spLocks noChangeArrowheads="1"/>
          </p:cNvSpPr>
          <p:nvPr/>
        </p:nvSpPr>
        <p:spPr bwMode="auto">
          <a:xfrm>
            <a:off x="381000" y="5597525"/>
            <a:ext cx="1312863" cy="6397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200">
                <a:latin typeface="Times New Roman" charset="0"/>
                <a:ea typeface="ＭＳ Ｐゴシック" charset="0"/>
              </a:rPr>
              <a:t>    Downstream </a:t>
            </a:r>
          </a:p>
          <a:p>
            <a:pPr>
              <a:defRPr/>
            </a:pPr>
            <a:r>
              <a:rPr lang="en-US" sz="1200">
                <a:latin typeface="Times New Roman" charset="0"/>
                <a:ea typeface="ＭＳ Ｐゴシック" charset="0"/>
              </a:rPr>
              <a:t>sequence analysis </a:t>
            </a:r>
          </a:p>
          <a:p>
            <a:pPr>
              <a:defRPr/>
            </a:pPr>
            <a:r>
              <a:rPr lang="en-US" sz="1200">
                <a:latin typeface="Times New Roman" charset="0"/>
                <a:ea typeface="ＭＳ Ｐゴシック" charset="0"/>
              </a:rPr>
              <a:t>       methods</a:t>
            </a:r>
          </a:p>
        </p:txBody>
      </p:sp>
      <p:sp>
        <p:nvSpPr>
          <p:cNvPr id="22" name="Text Box 31"/>
          <p:cNvSpPr txBox="1">
            <a:spLocks noChangeArrowheads="1"/>
          </p:cNvSpPr>
          <p:nvPr/>
        </p:nvSpPr>
        <p:spPr bwMode="auto">
          <a:xfrm>
            <a:off x="6705600" y="2549525"/>
            <a:ext cx="1117600" cy="3048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b="1">
                <a:latin typeface="Times New Roman" charset="0"/>
                <a:ea typeface="ＭＳ Ｐゴシック" charset="0"/>
              </a:rPr>
              <a:t>New patents</a:t>
            </a:r>
          </a:p>
        </p:txBody>
      </p:sp>
      <p:sp>
        <p:nvSpPr>
          <p:cNvPr id="23" name="Text Box 33"/>
          <p:cNvSpPr txBox="1">
            <a:spLocks noChangeArrowheads="1"/>
          </p:cNvSpPr>
          <p:nvPr/>
        </p:nvSpPr>
        <p:spPr bwMode="auto">
          <a:xfrm>
            <a:off x="1219200" y="2549525"/>
            <a:ext cx="1467068" cy="30777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b="1" dirty="0" smtClean="0">
                <a:latin typeface="Times New Roman" charset="0"/>
                <a:ea typeface="ＭＳ Ｐゴシック" charset="0"/>
              </a:rPr>
              <a:t>Licensed patents</a:t>
            </a:r>
            <a:endParaRPr lang="en-US" sz="1400" b="1" dirty="0">
              <a:latin typeface="Times New Roman" charset="0"/>
              <a:ea typeface="ＭＳ Ｐゴシック" charset="0"/>
            </a:endParaRPr>
          </a:p>
        </p:txBody>
      </p:sp>
      <p:sp>
        <p:nvSpPr>
          <p:cNvPr id="24" name="Line 38"/>
          <p:cNvSpPr>
            <a:spLocks noChangeShapeType="1"/>
          </p:cNvSpPr>
          <p:nvPr/>
        </p:nvSpPr>
        <p:spPr bwMode="auto">
          <a:xfrm>
            <a:off x="4572000" y="2854325"/>
            <a:ext cx="0" cy="152400"/>
          </a:xfrm>
          <a:prstGeom prst="lin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endParaRPr>
          </a:p>
        </p:txBody>
      </p:sp>
      <p:sp>
        <p:nvSpPr>
          <p:cNvPr id="25" name="Rectangle 1"/>
          <p:cNvSpPr>
            <a:spLocks noChangeArrowheads="1"/>
          </p:cNvSpPr>
          <p:nvPr/>
        </p:nvSpPr>
        <p:spPr bwMode="auto">
          <a:xfrm>
            <a:off x="2590800" y="3082925"/>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Current Equilibrium Models    |        </a:t>
            </a:r>
            <a:r>
              <a:rPr lang="en-US" sz="1200" b="1">
                <a:solidFill>
                  <a:srgbClr val="FF3300"/>
                </a:solidFill>
              </a:rPr>
              <a:t>New Kinetic Models</a:t>
            </a:r>
            <a:endParaRPr lang="en-US" sz="1200"/>
          </a:p>
        </p:txBody>
      </p:sp>
      <p:sp>
        <p:nvSpPr>
          <p:cNvPr id="26" name="Rectangle 25"/>
          <p:cNvSpPr>
            <a:spLocks noChangeArrowheads="1"/>
          </p:cNvSpPr>
          <p:nvPr/>
        </p:nvSpPr>
        <p:spPr bwMode="auto">
          <a:xfrm>
            <a:off x="2514600" y="3006725"/>
            <a:ext cx="3962400" cy="533400"/>
          </a:xfrm>
          <a:prstGeom prst="rect">
            <a:avLst/>
          </a:prstGeom>
          <a:noFill/>
          <a:ln w="9525">
            <a:solidFill>
              <a:srgbClr val="00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sp>
        <p:nvSpPr>
          <p:cNvPr id="27" name="Rectangle 26"/>
          <p:cNvSpPr>
            <a:spLocks noChangeArrowheads="1"/>
          </p:cNvSpPr>
          <p:nvPr/>
        </p:nvSpPr>
        <p:spPr bwMode="auto">
          <a:xfrm>
            <a:off x="762000" y="1711325"/>
            <a:ext cx="2362200" cy="762000"/>
          </a:xfrm>
          <a:prstGeom prst="rect">
            <a:avLst/>
          </a:prstGeom>
          <a:noFill/>
          <a:ln w="9525">
            <a:solidFill>
              <a:srgbClr val="00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sp>
        <p:nvSpPr>
          <p:cNvPr id="28" name="Rectangle 27"/>
          <p:cNvSpPr>
            <a:spLocks noChangeArrowheads="1"/>
          </p:cNvSpPr>
          <p:nvPr/>
        </p:nvSpPr>
        <p:spPr bwMode="auto">
          <a:xfrm>
            <a:off x="6019800" y="1635125"/>
            <a:ext cx="2362200" cy="762000"/>
          </a:xfrm>
          <a:prstGeom prst="rect">
            <a:avLst/>
          </a:prstGeom>
          <a:noFill/>
          <a:ln w="9525">
            <a:solidFill>
              <a:srgbClr val="00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cxnSp>
        <p:nvCxnSpPr>
          <p:cNvPr id="29" name="Straight Connector 28"/>
          <p:cNvCxnSpPr>
            <a:cxnSpLocks noChangeShapeType="1"/>
          </p:cNvCxnSpPr>
          <p:nvPr/>
        </p:nvCxnSpPr>
        <p:spPr bwMode="auto">
          <a:xfrm>
            <a:off x="4572000" y="3540125"/>
            <a:ext cx="0" cy="190500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p:cNvCxnSpPr>
            <a:cxnSpLocks noChangeShapeType="1"/>
            <a:stCxn id="17" idx="0"/>
            <a:endCxn id="13" idx="0"/>
          </p:cNvCxnSpPr>
          <p:nvPr/>
        </p:nvCxnSpPr>
        <p:spPr bwMode="auto">
          <a:xfrm flipH="1">
            <a:off x="3467100" y="3540125"/>
            <a:ext cx="1104900" cy="38100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1" name="Rectangle 5"/>
          <p:cNvSpPr>
            <a:spLocks noChangeArrowheads="1"/>
          </p:cNvSpPr>
          <p:nvPr/>
        </p:nvSpPr>
        <p:spPr bwMode="auto">
          <a:xfrm>
            <a:off x="2872528" y="481263"/>
            <a:ext cx="33989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smtClean="0">
                <a:latin typeface="Calibri" pitchFamily="34" charset="0"/>
                <a:cs typeface="Times New Roman" pitchFamily="18" charset="0"/>
              </a:rPr>
              <a:t>PMC-AT Amplification </a:t>
            </a:r>
            <a:r>
              <a:rPr lang="en-US" b="1" dirty="0" smtClean="0">
                <a:latin typeface="Calibri" pitchFamily="34" charset="0"/>
                <a:cs typeface="Times New Roman" pitchFamily="18" charset="0"/>
              </a:rPr>
              <a:t>Technology</a:t>
            </a:r>
            <a:endParaRPr lang="en-US" b="1" dirty="0">
              <a:latin typeface="Calibri" pitchFamily="34" charset="0"/>
              <a:cs typeface="Times New Roman" pitchFamily="18" charset="0"/>
            </a:endParaRPr>
          </a:p>
        </p:txBody>
      </p:sp>
    </p:spTree>
    <p:extLst>
      <p:ext uri="{BB962C8B-B14F-4D97-AF65-F5344CB8AC3E}">
        <p14:creationId xmlns:p14="http://schemas.microsoft.com/office/powerpoint/2010/main" val="2737396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893712" y="2174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p>
        </p:txBody>
      </p:sp>
      <p:sp>
        <p:nvSpPr>
          <p:cNvPr id="3" name="Rectangle 15"/>
          <p:cNvSpPr>
            <a:spLocks noChangeArrowheads="1"/>
          </p:cNvSpPr>
          <p:nvPr/>
        </p:nvSpPr>
        <p:spPr bwMode="auto">
          <a:xfrm>
            <a:off x="223787" y="1295400"/>
            <a:ext cx="86868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500" b="1" dirty="0"/>
              <a:t>Patents</a:t>
            </a:r>
            <a:r>
              <a:rPr lang="en-US" sz="1500" dirty="0"/>
              <a:t>:  R. Chakrabarti and C.E. </a:t>
            </a:r>
            <a:r>
              <a:rPr lang="en-US" sz="1500" dirty="0" err="1"/>
              <a:t>Schutt</a:t>
            </a:r>
            <a:r>
              <a:rPr lang="en-US" sz="1500" dirty="0"/>
              <a:t>, </a:t>
            </a:r>
            <a:r>
              <a:rPr lang="en-US" sz="1500" i="1" dirty="0"/>
              <a:t>US Patent</a:t>
            </a:r>
            <a:r>
              <a:rPr lang="en-US" sz="1500" dirty="0"/>
              <a:t> 7,772,383, issued 8-10-10; </a:t>
            </a:r>
            <a:r>
              <a:rPr lang="en-US" sz="1500" i="1" dirty="0"/>
              <a:t>US Patent</a:t>
            </a:r>
            <a:r>
              <a:rPr lang="en-US" sz="1500" dirty="0"/>
              <a:t> 7,276,357, issued 10-2-07;   </a:t>
            </a:r>
            <a:r>
              <a:rPr lang="en-US" sz="1500" i="1" dirty="0"/>
              <a:t>US Patent</a:t>
            </a:r>
            <a:r>
              <a:rPr lang="en-US" sz="1500" dirty="0"/>
              <a:t> 6,949,368, issued 9-27-05. </a:t>
            </a:r>
          </a:p>
          <a:p>
            <a:pPr>
              <a:spcBef>
                <a:spcPct val="50000"/>
              </a:spcBef>
            </a:pPr>
            <a:endParaRPr lang="en-US" sz="1500" dirty="0"/>
          </a:p>
          <a:p>
            <a:r>
              <a:rPr lang="en-US" sz="1500" b="1" dirty="0"/>
              <a:t>Licensees</a:t>
            </a:r>
            <a:r>
              <a:rPr lang="en-US" sz="1500" dirty="0"/>
              <a:t>:  1) Celera, Abbott Diagnostics: 1</a:t>
            </a:r>
            <a:r>
              <a:rPr lang="en-US" sz="1500" baseline="30000" dirty="0"/>
              <a:t>st</a:t>
            </a:r>
            <a:r>
              <a:rPr lang="en-US" sz="1500" dirty="0"/>
              <a:t> FDA approved Fragile X PCR diagnostic (2008);  </a:t>
            </a:r>
            <a:endParaRPr lang="en-US" sz="1500" dirty="0" smtClean="0"/>
          </a:p>
          <a:p>
            <a:r>
              <a:rPr lang="en-US" sz="1500" dirty="0"/>
              <a:t> </a:t>
            </a:r>
            <a:r>
              <a:rPr lang="en-US" sz="1500" dirty="0" smtClean="0"/>
              <a:t>                    2) Quest Diagnostics (2011)</a:t>
            </a:r>
            <a:endParaRPr lang="en-US" sz="1500" dirty="0"/>
          </a:p>
          <a:p>
            <a:r>
              <a:rPr lang="en-US" sz="1500" dirty="0"/>
              <a:t>                   </a:t>
            </a:r>
            <a:r>
              <a:rPr lang="en-US" sz="1500" dirty="0" smtClean="0"/>
              <a:t>  3) </a:t>
            </a:r>
            <a:r>
              <a:rPr lang="en-US" sz="1500" dirty="0"/>
              <a:t>New England </a:t>
            </a:r>
            <a:r>
              <a:rPr lang="en-US" sz="1500" dirty="0" err="1"/>
              <a:t>Biolabs</a:t>
            </a:r>
            <a:r>
              <a:rPr lang="en-US" sz="1500" dirty="0"/>
              <a:t>: other undisclosed disease diagnostics (Dec 2011</a:t>
            </a:r>
            <a:r>
              <a:rPr lang="en-US" sz="1500" dirty="0" smtClean="0"/>
              <a:t>)</a:t>
            </a:r>
          </a:p>
          <a:p>
            <a:r>
              <a:rPr lang="en-US" sz="1500" dirty="0" smtClean="0"/>
              <a:t>                     4) Roche Molecular Diagnostics*; Undisclosed (possibly </a:t>
            </a:r>
            <a:r>
              <a:rPr lang="en-US" sz="1500" dirty="0" err="1" smtClean="0"/>
              <a:t>Asuragen</a:t>
            </a:r>
            <a:r>
              <a:rPr lang="en-US" sz="1500" dirty="0" smtClean="0"/>
              <a:t>)*        * under negotiation</a:t>
            </a:r>
            <a:endParaRPr lang="en-US" sz="1500" dirty="0"/>
          </a:p>
          <a:p>
            <a:pPr>
              <a:spcBef>
                <a:spcPct val="50000"/>
              </a:spcBef>
            </a:pPr>
            <a:endParaRPr lang="en-US" sz="1500" dirty="0"/>
          </a:p>
        </p:txBody>
      </p:sp>
      <p:sp>
        <p:nvSpPr>
          <p:cNvPr id="4" name="Rectangle 16"/>
          <p:cNvSpPr>
            <a:spLocks noChangeArrowheads="1"/>
          </p:cNvSpPr>
          <p:nvPr/>
        </p:nvSpPr>
        <p:spPr bwMode="auto">
          <a:xfrm>
            <a:off x="223787" y="990600"/>
            <a:ext cx="85344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86387" y="3886200"/>
            <a:ext cx="31242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09600" y="4167664"/>
            <a:ext cx="4572000" cy="1477328"/>
          </a:xfrm>
          <a:prstGeom prst="rect">
            <a:avLst/>
          </a:prstGeom>
        </p:spPr>
        <p:txBody>
          <a:bodyPr>
            <a:spAutoFit/>
          </a:bodyPr>
          <a:lstStyle/>
          <a:p>
            <a:r>
              <a:rPr lang="en-US" u="sng" dirty="0" err="1">
                <a:latin typeface="Calibri" pitchFamily="34" charset="0"/>
                <a:ea typeface="ＭＳ Ｐゴシック" pitchFamily="34" charset="-128"/>
              </a:rPr>
              <a:t>Trinucleotide</a:t>
            </a:r>
            <a:r>
              <a:rPr lang="en-US" u="sng" dirty="0">
                <a:latin typeface="Calibri" pitchFamily="34" charset="0"/>
                <a:ea typeface="ＭＳ Ｐゴシック" pitchFamily="34" charset="-128"/>
              </a:rPr>
              <a:t> Repeat Mutations</a:t>
            </a:r>
          </a:p>
          <a:p>
            <a:endParaRPr lang="en-US" dirty="0">
              <a:latin typeface="Calibri" pitchFamily="34" charset="0"/>
              <a:ea typeface="ＭＳ Ｐゴシック" pitchFamily="34" charset="-128"/>
            </a:endParaRPr>
          </a:p>
          <a:p>
            <a:pPr>
              <a:buFont typeface="Wingdings" pitchFamily="2" charset="2"/>
              <a:buChar char="§"/>
            </a:pPr>
            <a:r>
              <a:rPr lang="en-US" dirty="0">
                <a:latin typeface="Calibri" pitchFamily="34" charset="0"/>
                <a:ea typeface="ＭＳ Ｐゴシック" pitchFamily="34" charset="-128"/>
              </a:rPr>
              <a:t>HTT (Huntington</a:t>
            </a:r>
            <a:r>
              <a:rPr lang="en-US" altLang="en-US" dirty="0">
                <a:latin typeface="Calibri" pitchFamily="34" charset="0"/>
                <a:ea typeface="ＭＳ Ｐゴシック" pitchFamily="34" charset="-128"/>
              </a:rPr>
              <a:t>’</a:t>
            </a:r>
            <a:r>
              <a:rPr lang="en-US" dirty="0">
                <a:latin typeface="Calibri" pitchFamily="34" charset="0"/>
                <a:ea typeface="ＭＳ Ｐゴシック" pitchFamily="34" charset="-128"/>
              </a:rPr>
              <a:t>s Disease)</a:t>
            </a:r>
          </a:p>
          <a:p>
            <a:pPr>
              <a:buFont typeface="Wingdings" pitchFamily="2" charset="2"/>
              <a:buChar char="§"/>
            </a:pPr>
            <a:r>
              <a:rPr lang="en-US" dirty="0">
                <a:latin typeface="Calibri" pitchFamily="34" charset="0"/>
                <a:ea typeface="ＭＳ Ｐゴシック" pitchFamily="34" charset="-128"/>
              </a:rPr>
              <a:t>DMPK (Muscular Dystrophy)</a:t>
            </a:r>
          </a:p>
          <a:p>
            <a:pPr>
              <a:buFont typeface="Wingdings" pitchFamily="2" charset="2"/>
              <a:buChar char="§"/>
            </a:pPr>
            <a:r>
              <a:rPr lang="en-US" dirty="0">
                <a:latin typeface="Calibri" pitchFamily="34" charset="0"/>
                <a:ea typeface="ＭＳ Ｐゴシック" pitchFamily="34" charset="-128"/>
              </a:rPr>
              <a:t>FMR-1 (Fragile X; Autism</a:t>
            </a:r>
            <a:r>
              <a:rPr lang="en-US" altLang="en-US" dirty="0">
                <a:latin typeface="Calibri" pitchFamily="34" charset="0"/>
                <a:ea typeface="ＭＳ Ｐゴシック" pitchFamily="34" charset="-128"/>
              </a:rPr>
              <a:t>’</a:t>
            </a:r>
            <a:r>
              <a:rPr lang="en-US" dirty="0">
                <a:latin typeface="Calibri" pitchFamily="34" charset="0"/>
                <a:ea typeface="ＭＳ Ｐゴシック" pitchFamily="34" charset="-128"/>
              </a:rPr>
              <a:t>s leading cause)</a:t>
            </a:r>
          </a:p>
        </p:txBody>
      </p:sp>
    </p:spTree>
    <p:extLst>
      <p:ext uri="{BB962C8B-B14F-4D97-AF65-F5344CB8AC3E}">
        <p14:creationId xmlns:p14="http://schemas.microsoft.com/office/powerpoint/2010/main" val="2418011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6096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ea typeface="ＭＳ Ｐゴシック" pitchFamily="34" charset="-128"/>
                <a:cs typeface="Times New Roman" pitchFamily="18" charset="0"/>
              </a:rPr>
              <a:t> </a:t>
            </a:r>
            <a:endParaRPr lang="en-US">
              <a:ea typeface="ＭＳ Ｐゴシック" pitchFamily="34" charset="-128"/>
              <a:cs typeface="Times New Roman" pitchFamily="18" charset="0"/>
            </a:endParaRPr>
          </a:p>
        </p:txBody>
      </p:sp>
      <p:sp>
        <p:nvSpPr>
          <p:cNvPr id="4" name="Rectangle 5"/>
          <p:cNvSpPr>
            <a:spLocks noChangeArrowheads="1"/>
          </p:cNvSpPr>
          <p:nvPr/>
        </p:nvSpPr>
        <p:spPr bwMode="auto">
          <a:xfrm>
            <a:off x="228600" y="0"/>
            <a:ext cx="64990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dirty="0" smtClean="0">
                <a:solidFill>
                  <a:schemeClr val="tx2"/>
                </a:solidFill>
                <a:cs typeface="Times New Roman" pitchFamily="18" charset="0"/>
              </a:rPr>
              <a:t>Prior Licensed PMC-AT PCR Patents (cont’d)</a:t>
            </a:r>
            <a:endParaRPr lang="en-US" sz="2800" dirty="0">
              <a:solidFill>
                <a:schemeClr val="tx2"/>
              </a:solidFill>
              <a:cs typeface="Times New Roman" pitchFamily="18" charset="0"/>
            </a:endParaRP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25146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8"/>
          <p:cNvSpPr>
            <a:spLocks noChangeArrowheads="1"/>
          </p:cNvSpPr>
          <p:nvPr/>
        </p:nvSpPr>
        <p:spPr bwMode="auto">
          <a:xfrm>
            <a:off x="3048000" y="838200"/>
            <a:ext cx="2895600" cy="1295400"/>
          </a:xfrm>
          <a:prstGeom prst="ellipse">
            <a:avLst/>
          </a:prstGeom>
          <a:solidFill>
            <a:srgbClr val="FF0000"/>
          </a:solidFill>
          <a:ln w="6350">
            <a:solidFill>
              <a:schemeClr val="tx1"/>
            </a:solidFill>
            <a:round/>
            <a:headEnd/>
            <a:tailEnd/>
          </a:ln>
          <a:effectLst>
            <a:prstShdw prst="shdw17" dist="17961" dir="2700000">
              <a:schemeClr val="tx1">
                <a:gamma/>
                <a:shade val="60000"/>
                <a:invGamma/>
                <a:alpha val="74998"/>
              </a:schemeClr>
            </a:prstShdw>
          </a:effectLst>
        </p:spPr>
        <p:txBody>
          <a:bodyPr wrap="none" anchor="ctr"/>
          <a:lstStyle/>
          <a:p>
            <a:endParaRPr lang="en-US"/>
          </a:p>
        </p:txBody>
      </p:sp>
      <p:sp>
        <p:nvSpPr>
          <p:cNvPr id="7" name="Text Box 9"/>
          <p:cNvSpPr txBox="1">
            <a:spLocks noChangeArrowheads="1"/>
          </p:cNvSpPr>
          <p:nvPr/>
        </p:nvSpPr>
        <p:spPr bwMode="auto">
          <a:xfrm>
            <a:off x="3429000" y="1219200"/>
            <a:ext cx="2184400" cy="6413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sz="1800" b="1">
                <a:latin typeface="Times New Roman" charset="0"/>
                <a:ea typeface="ＭＳ Ｐゴシック" charset="0"/>
              </a:rPr>
              <a:t>Trinucleotide repeat</a:t>
            </a:r>
          </a:p>
          <a:p>
            <a:pPr algn="ctr">
              <a:defRPr/>
            </a:pPr>
            <a:r>
              <a:rPr lang="en-US" sz="1800" b="1">
                <a:latin typeface="Times New Roman" charset="0"/>
                <a:ea typeface="ＭＳ Ｐゴシック" charset="0"/>
              </a:rPr>
              <a:t>diagnosis</a:t>
            </a:r>
            <a:r>
              <a:rPr lang="en-US" sz="1200">
                <a:latin typeface="Times New Roman" charset="0"/>
                <a:ea typeface="ＭＳ Ｐゴシック" charset="0"/>
              </a:rPr>
              <a:t> </a:t>
            </a:r>
          </a:p>
        </p:txBody>
      </p:sp>
      <p:sp>
        <p:nvSpPr>
          <p:cNvPr id="8" name="Rectangle 10"/>
          <p:cNvSpPr>
            <a:spLocks noChangeArrowheads="1"/>
          </p:cNvSpPr>
          <p:nvPr/>
        </p:nvSpPr>
        <p:spPr bwMode="auto">
          <a:xfrm>
            <a:off x="685800" y="4724400"/>
            <a:ext cx="8077200" cy="1828800"/>
          </a:xfrm>
          <a:prstGeom prst="rect">
            <a:avLst/>
          </a:prstGeom>
          <a:noFill/>
          <a:ln w="9525">
            <a:solidFill>
              <a:schemeClr val="tx1"/>
            </a:solidFill>
            <a:miter lim="800000"/>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 name="Text Box 11"/>
          <p:cNvSpPr txBox="1">
            <a:spLocks noChangeArrowheads="1"/>
          </p:cNvSpPr>
          <p:nvPr/>
        </p:nvSpPr>
        <p:spPr bwMode="auto">
          <a:xfrm>
            <a:off x="1524000" y="5181600"/>
            <a:ext cx="6831013" cy="11557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 typeface="Wingdings" pitchFamily="2" charset="2"/>
              <a:buChar char="§"/>
            </a:pPr>
            <a:r>
              <a:rPr lang="en-US" sz="1400"/>
              <a:t> </a:t>
            </a:r>
            <a:r>
              <a:rPr lang="en-US" sz="1400" b="1" u="sng">
                <a:solidFill>
                  <a:schemeClr val="accent2"/>
                </a:solidFill>
              </a:rPr>
              <a:t>Problem 1</a:t>
            </a:r>
            <a:r>
              <a:rPr lang="en-US" sz="1400">
                <a:solidFill>
                  <a:schemeClr val="accent2"/>
                </a:solidFill>
              </a:rPr>
              <a:t>:</a:t>
            </a:r>
            <a:r>
              <a:rPr lang="en-US" sz="1400"/>
              <a:t> </a:t>
            </a:r>
            <a:r>
              <a:rPr lang="en-US" sz="1400" b="1">
                <a:solidFill>
                  <a:schemeClr val="accent2"/>
                </a:solidFill>
              </a:rPr>
              <a:t>Avoid multiple nonspecific annealing products</a:t>
            </a:r>
            <a:r>
              <a:rPr lang="en-US" sz="1400"/>
              <a:t> due to high-GC primers </a:t>
            </a:r>
          </a:p>
          <a:p>
            <a:pPr eaLnBrk="1" hangingPunct="1">
              <a:buFont typeface="Wingdings" pitchFamily="2" charset="2"/>
              <a:buNone/>
            </a:pPr>
            <a:r>
              <a:rPr lang="en-US" sz="1400"/>
              <a:t>                      nearly 100% GC (annealing)</a:t>
            </a:r>
          </a:p>
          <a:p>
            <a:pPr eaLnBrk="1" hangingPunct="1">
              <a:buFont typeface="Wingdings" pitchFamily="2" charset="2"/>
              <a:buNone/>
            </a:pPr>
            <a:endParaRPr lang="en-US" sz="1400"/>
          </a:p>
          <a:p>
            <a:pPr eaLnBrk="1" hangingPunct="1">
              <a:buFont typeface="Wingdings" pitchFamily="2" charset="2"/>
              <a:buChar char="§"/>
            </a:pPr>
            <a:r>
              <a:rPr lang="en-US" sz="1400"/>
              <a:t> </a:t>
            </a:r>
            <a:r>
              <a:rPr lang="en-US" sz="1400" b="1" u="sng">
                <a:solidFill>
                  <a:schemeClr val="accent2"/>
                </a:solidFill>
              </a:rPr>
              <a:t>Problem 2</a:t>
            </a:r>
            <a:r>
              <a:rPr lang="en-US" sz="1400"/>
              <a:t>: </a:t>
            </a:r>
            <a:r>
              <a:rPr lang="en-US" sz="1400" b="1">
                <a:solidFill>
                  <a:schemeClr val="accent2"/>
                </a:solidFill>
              </a:rPr>
              <a:t>Increase product yield</a:t>
            </a:r>
            <a:r>
              <a:rPr lang="en-US" sz="1400"/>
              <a:t> despite high melting temperature (denaturation)</a:t>
            </a:r>
          </a:p>
          <a:p>
            <a:pPr eaLnBrk="1" hangingPunct="1">
              <a:buFont typeface="Wingdings" pitchFamily="2" charset="2"/>
              <a:buNone/>
            </a:pPr>
            <a:r>
              <a:rPr lang="en-US" sz="1400"/>
              <a:t>    </a:t>
            </a:r>
          </a:p>
        </p:txBody>
      </p:sp>
      <p:sp>
        <p:nvSpPr>
          <p:cNvPr id="10" name="Text Box 13"/>
          <p:cNvSpPr txBox="1">
            <a:spLocks noChangeArrowheads="1"/>
          </p:cNvSpPr>
          <p:nvPr/>
        </p:nvSpPr>
        <p:spPr bwMode="auto">
          <a:xfrm>
            <a:off x="2133600" y="2971800"/>
            <a:ext cx="1409700" cy="3365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600" b="1">
                <a:latin typeface="Times New Roman" charset="0"/>
                <a:ea typeface="ＭＳ Ｐゴシック" charset="0"/>
              </a:rPr>
              <a:t>Preexpansion</a:t>
            </a:r>
            <a:r>
              <a:rPr lang="en-US" sz="1600">
                <a:latin typeface="Times New Roman" charset="0"/>
                <a:ea typeface="ＭＳ Ｐゴシック" charset="0"/>
              </a:rPr>
              <a:t> </a:t>
            </a:r>
          </a:p>
        </p:txBody>
      </p:sp>
      <p:sp>
        <p:nvSpPr>
          <p:cNvPr id="11" name="Text Box 14"/>
          <p:cNvSpPr txBox="1">
            <a:spLocks noChangeArrowheads="1"/>
          </p:cNvSpPr>
          <p:nvPr/>
        </p:nvSpPr>
        <p:spPr bwMode="auto">
          <a:xfrm>
            <a:off x="5715000" y="2971800"/>
            <a:ext cx="1455738" cy="3365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600" b="1">
                <a:latin typeface="Times New Roman" charset="0"/>
                <a:ea typeface="ＭＳ Ｐゴシック" charset="0"/>
              </a:rPr>
              <a:t>Full expansion</a:t>
            </a:r>
          </a:p>
        </p:txBody>
      </p:sp>
      <p:sp>
        <p:nvSpPr>
          <p:cNvPr id="12" name="Text Box 15"/>
          <p:cNvSpPr txBox="1">
            <a:spLocks noChangeArrowheads="1"/>
          </p:cNvSpPr>
          <p:nvPr/>
        </p:nvSpPr>
        <p:spPr bwMode="auto">
          <a:xfrm>
            <a:off x="1524000" y="3352800"/>
            <a:ext cx="2622550" cy="94297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 typeface="Wingdings" pitchFamily="2" charset="2"/>
              <a:buChar char="Ø"/>
            </a:pPr>
            <a:r>
              <a:rPr lang="en-US" sz="1400"/>
              <a:t>50-200 base pairs</a:t>
            </a:r>
          </a:p>
          <a:p>
            <a:pPr eaLnBrk="1" hangingPunct="1">
              <a:buFont typeface="Wingdings" pitchFamily="2" charset="2"/>
              <a:buNone/>
            </a:pPr>
            <a:endParaRPr lang="en-US" sz="1400"/>
          </a:p>
          <a:p>
            <a:pPr eaLnBrk="1" hangingPunct="1">
              <a:buFont typeface="Wingdings" pitchFamily="2" charset="2"/>
              <a:buChar char="Ø"/>
            </a:pPr>
            <a:r>
              <a:rPr lang="en-US" sz="1400">
                <a:cs typeface="Times New Roman" pitchFamily="18" charset="0"/>
              </a:rPr>
              <a:t>High chance of expanding to </a:t>
            </a:r>
          </a:p>
          <a:p>
            <a:pPr eaLnBrk="1" hangingPunct="1"/>
            <a:r>
              <a:rPr lang="en-US" sz="1400">
                <a:cs typeface="Times New Roman" pitchFamily="18" charset="0"/>
              </a:rPr>
              <a:t>full mutation in future generations</a:t>
            </a:r>
          </a:p>
        </p:txBody>
      </p:sp>
      <p:sp>
        <p:nvSpPr>
          <p:cNvPr id="13" name="Text Box 16"/>
          <p:cNvSpPr txBox="1">
            <a:spLocks noChangeArrowheads="1"/>
          </p:cNvSpPr>
          <p:nvPr/>
        </p:nvSpPr>
        <p:spPr bwMode="auto">
          <a:xfrm>
            <a:off x="4953000" y="3352800"/>
            <a:ext cx="3048000" cy="15811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 typeface="Wingdings" pitchFamily="2" charset="2"/>
              <a:buChar char="Ø"/>
            </a:pPr>
            <a:r>
              <a:rPr lang="en-US" sz="1400"/>
              <a:t>&gt;= 200 base pairs</a:t>
            </a:r>
          </a:p>
          <a:p>
            <a:pPr eaLnBrk="1" hangingPunct="1">
              <a:buFont typeface="Wingdings" pitchFamily="2" charset="2"/>
              <a:buNone/>
            </a:pPr>
            <a:endParaRPr lang="en-US" sz="1400"/>
          </a:p>
          <a:p>
            <a:pPr eaLnBrk="1" hangingPunct="1">
              <a:buFont typeface="Wingdings" pitchFamily="2" charset="2"/>
              <a:buChar char="Ø"/>
            </a:pPr>
            <a:r>
              <a:rPr lang="en-US" sz="1400">
                <a:cs typeface="Times New Roman" pitchFamily="18" charset="0"/>
              </a:rPr>
              <a:t> causes hypermethylation of a regulatory CpG region upstream of gene, which silences transcription</a:t>
            </a:r>
          </a:p>
          <a:p>
            <a:pPr eaLnBrk="1" hangingPunct="1">
              <a:buFont typeface="Wingdings" pitchFamily="2" charset="2"/>
              <a:buNone/>
            </a:pPr>
            <a:endParaRPr lang="en-US" sz="1400"/>
          </a:p>
          <a:p>
            <a:pPr eaLnBrk="1" hangingPunct="1">
              <a:buFont typeface="Wingdings" pitchFamily="2" charset="2"/>
              <a:buNone/>
            </a:pPr>
            <a:endParaRPr lang="en-US" sz="1400"/>
          </a:p>
        </p:txBody>
      </p:sp>
      <p:sp>
        <p:nvSpPr>
          <p:cNvPr id="14" name="Rectangle 13"/>
          <p:cNvSpPr>
            <a:spLocks noChangeArrowheads="1"/>
          </p:cNvSpPr>
          <p:nvPr/>
        </p:nvSpPr>
        <p:spPr bwMode="auto">
          <a:xfrm>
            <a:off x="1219200" y="2895600"/>
            <a:ext cx="3124200" cy="167640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sp>
        <p:nvSpPr>
          <p:cNvPr id="15" name="Rectangle 14"/>
          <p:cNvSpPr>
            <a:spLocks noChangeArrowheads="1"/>
          </p:cNvSpPr>
          <p:nvPr/>
        </p:nvSpPr>
        <p:spPr bwMode="auto">
          <a:xfrm>
            <a:off x="4724400" y="2895600"/>
            <a:ext cx="3124200" cy="167640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cxnSp>
        <p:nvCxnSpPr>
          <p:cNvPr id="16" name="Straight Connector 15"/>
          <p:cNvCxnSpPr>
            <a:cxnSpLocks noChangeShapeType="1"/>
            <a:endCxn id="14" idx="0"/>
          </p:cNvCxnSpPr>
          <p:nvPr/>
        </p:nvCxnSpPr>
        <p:spPr bwMode="auto">
          <a:xfrm flipH="1">
            <a:off x="2781300" y="1981200"/>
            <a:ext cx="800100" cy="91440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flipH="1" flipV="1">
            <a:off x="5486400" y="1981200"/>
            <a:ext cx="876300" cy="91440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3579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905000"/>
            <a:ext cx="6106287" cy="2123658"/>
          </a:xfrm>
          <a:prstGeom prst="rect">
            <a:avLst/>
          </a:prstGeom>
          <a:noFill/>
        </p:spPr>
        <p:txBody>
          <a:bodyPr wrap="none" rtlCol="0">
            <a:spAutoFit/>
          </a:bodyPr>
          <a:lstStyle/>
          <a:p>
            <a:r>
              <a:rPr lang="en-US" sz="4400" b="1" dirty="0" smtClean="0"/>
              <a:t>Section 2:</a:t>
            </a:r>
          </a:p>
          <a:p>
            <a:endParaRPr lang="en-US" sz="4400" b="1" dirty="0"/>
          </a:p>
          <a:p>
            <a:r>
              <a:rPr lang="en-US" sz="4400" b="1" dirty="0" smtClean="0"/>
              <a:t>Optimally Controlled PCR</a:t>
            </a:r>
            <a:endParaRPr lang="en-US" sz="4400" b="1" dirty="0"/>
          </a:p>
        </p:txBody>
      </p:sp>
    </p:spTree>
    <p:extLst>
      <p:ext uri="{BB962C8B-B14F-4D97-AF65-F5344CB8AC3E}">
        <p14:creationId xmlns:p14="http://schemas.microsoft.com/office/powerpoint/2010/main" val="1299717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371600"/>
            <a:ext cx="2403222" cy="369332"/>
          </a:xfrm>
          <a:prstGeom prst="rect">
            <a:avLst/>
          </a:prstGeom>
          <a:noFill/>
        </p:spPr>
        <p:txBody>
          <a:bodyPr wrap="none" rtlCol="0">
            <a:spAutoFit/>
          </a:bodyPr>
          <a:lstStyle/>
          <a:p>
            <a:r>
              <a:rPr lang="en-US" dirty="0" smtClean="0"/>
              <a:t>Technology Significance</a:t>
            </a:r>
            <a:endParaRPr lang="en-US" dirty="0"/>
          </a:p>
        </p:txBody>
      </p:sp>
    </p:spTree>
    <p:extLst>
      <p:ext uri="{BB962C8B-B14F-4D97-AF65-F5344CB8AC3E}">
        <p14:creationId xmlns:p14="http://schemas.microsoft.com/office/powerpoint/2010/main" val="799612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207258"/>
            <a:ext cx="7620000" cy="630942"/>
          </a:xfrm>
          <a:prstGeom prst="rect">
            <a:avLst/>
          </a:prstGeom>
          <a:noFill/>
        </p:spPr>
        <p:txBody>
          <a:bodyPr wrap="square">
            <a:spAutoFit/>
          </a:bodyPr>
          <a:lstStyle/>
          <a:p>
            <a:pPr fontAlgn="auto">
              <a:spcBef>
                <a:spcPts val="0"/>
              </a:spcBef>
              <a:spcAft>
                <a:spcPts val="0"/>
              </a:spcAft>
              <a:defRPr/>
            </a:pPr>
            <a:r>
              <a:rPr lang="en-US" sz="3500" b="1" dirty="0" smtClean="0">
                <a:solidFill>
                  <a:srgbClr val="0000CC"/>
                </a:solidFill>
                <a:effectLst>
                  <a:outerShdw blurRad="38100" dist="38100" dir="2700000" algn="tl">
                    <a:srgbClr val="000000">
                      <a:alpha val="43137"/>
                    </a:srgbClr>
                  </a:outerShdw>
                </a:effectLst>
                <a:latin typeface="+mj-lt"/>
              </a:rPr>
              <a:t>Hybridization /Melting–Mechanism</a:t>
            </a:r>
            <a:endParaRPr lang="en-US" sz="3500" b="1" dirty="0">
              <a:solidFill>
                <a:srgbClr val="0000CC"/>
              </a:solidFill>
              <a:effectLst>
                <a:outerShdw blurRad="38100" dist="38100" dir="2700000" algn="tl">
                  <a:srgbClr val="000000">
                    <a:alpha val="43137"/>
                  </a:srgbClr>
                </a:outerShdw>
              </a:effectLst>
              <a:latin typeface="+mj-lt"/>
            </a:endParaRPr>
          </a:p>
        </p:txBody>
      </p:sp>
      <p:pic>
        <p:nvPicPr>
          <p:cNvPr id="6" name="Picture 2" descr="http://2.bp.blogspot.com/-qCGaEKt0aIw/TyLQWfTs-6I/AAAAAAAAMHY/FhgJ13eKy74/s1600/DNA%2Bdenaturation%2Brenaturation.bmp"/>
          <p:cNvPicPr>
            <a:picLocks noChangeAspect="1" noChangeArrowheads="1"/>
          </p:cNvPicPr>
          <p:nvPr/>
        </p:nvPicPr>
        <p:blipFill>
          <a:blip r:embed="rId2" cstate="print"/>
          <a:srcRect/>
          <a:stretch>
            <a:fillRect/>
          </a:stretch>
        </p:blipFill>
        <p:spPr bwMode="auto">
          <a:xfrm>
            <a:off x="152401" y="1143000"/>
            <a:ext cx="4648199" cy="2971800"/>
          </a:xfrm>
          <a:prstGeom prst="rect">
            <a:avLst/>
          </a:prstGeom>
          <a:noFill/>
        </p:spPr>
      </p:pic>
      <p:sp>
        <p:nvSpPr>
          <p:cNvPr id="7" name="TextBox 6"/>
          <p:cNvSpPr txBox="1"/>
          <p:nvPr/>
        </p:nvSpPr>
        <p:spPr>
          <a:xfrm>
            <a:off x="3581400" y="6096000"/>
            <a:ext cx="5029200" cy="369332"/>
          </a:xfrm>
          <a:prstGeom prst="rect">
            <a:avLst/>
          </a:prstGeom>
          <a:noFill/>
        </p:spPr>
        <p:txBody>
          <a:bodyPr wrap="square" rtlCol="0">
            <a:spAutoFit/>
          </a:bodyPr>
          <a:lstStyle/>
          <a:p>
            <a:r>
              <a:rPr lang="de-DE" dirty="0" smtClean="0"/>
              <a:t>Schwarz Jr and Poland (1975), </a:t>
            </a:r>
            <a:r>
              <a:rPr lang="en-US" i="1" dirty="0" err="1" smtClean="0"/>
              <a:t>J.Chem.Phys</a:t>
            </a:r>
            <a:endParaRPr lang="en-US" dirty="0"/>
          </a:p>
        </p:txBody>
      </p:sp>
      <p:sp>
        <p:nvSpPr>
          <p:cNvPr id="8" name="TextBox 7"/>
          <p:cNvSpPr txBox="1"/>
          <p:nvPr/>
        </p:nvSpPr>
        <p:spPr>
          <a:xfrm>
            <a:off x="381000" y="4419600"/>
            <a:ext cx="8458200" cy="1246495"/>
          </a:xfrm>
          <a:prstGeom prst="rect">
            <a:avLst/>
          </a:prstGeom>
          <a:noFill/>
        </p:spPr>
        <p:txBody>
          <a:bodyPr wrap="square" rtlCol="0">
            <a:spAutoFit/>
          </a:bodyPr>
          <a:lstStyle/>
          <a:p>
            <a:pPr marL="342900" indent="-342900">
              <a:buFont typeface="Wingdings" pitchFamily="2" charset="2"/>
              <a:buChar char="v"/>
            </a:pPr>
            <a:r>
              <a:rPr lang="en-US" sz="2500" dirty="0" smtClean="0">
                <a:solidFill>
                  <a:srgbClr val="000099"/>
                </a:solidFill>
              </a:rPr>
              <a:t>Two sided modified melting theory.</a:t>
            </a:r>
          </a:p>
          <a:p>
            <a:pPr marL="342900" indent="-342900">
              <a:buFont typeface="Wingdings" pitchFamily="2" charset="2"/>
              <a:buChar char="v"/>
            </a:pPr>
            <a:endParaRPr lang="en-US" sz="2500" dirty="0" smtClean="0"/>
          </a:p>
          <a:p>
            <a:pPr marL="342900" indent="-342900">
              <a:buFont typeface="Wingdings" pitchFamily="2" charset="2"/>
              <a:buChar char="v"/>
            </a:pPr>
            <a:r>
              <a:rPr lang="en-US" sz="2500" dirty="0" smtClean="0"/>
              <a:t>Identify the </a:t>
            </a:r>
            <a:r>
              <a:rPr lang="en-US" sz="2500" dirty="0" smtClean="0">
                <a:solidFill>
                  <a:srgbClr val="000099"/>
                </a:solidFill>
              </a:rPr>
              <a:t>rate limiting step </a:t>
            </a:r>
            <a:r>
              <a:rPr lang="en-US" sz="2500" dirty="0" smtClean="0"/>
              <a:t>and hence the relaxation time</a:t>
            </a:r>
            <a:r>
              <a:rPr lang="en-US" dirty="0" smtClean="0"/>
              <a:t>.</a:t>
            </a:r>
            <a:endParaRPr lang="en-US" dirty="0"/>
          </a:p>
        </p:txBody>
      </p:sp>
      <p:pic>
        <p:nvPicPr>
          <p:cNvPr id="9" name="Picture 1"/>
          <p:cNvPicPr>
            <a:picLocks noChangeAspect="1" noChangeArrowheads="1"/>
          </p:cNvPicPr>
          <p:nvPr/>
        </p:nvPicPr>
        <p:blipFill>
          <a:blip r:embed="rId3" cstate="print"/>
          <a:srcRect/>
          <a:stretch>
            <a:fillRect/>
          </a:stretch>
        </p:blipFill>
        <p:spPr bwMode="auto">
          <a:xfrm>
            <a:off x="5057775" y="1219200"/>
            <a:ext cx="3781425" cy="2790825"/>
          </a:xfrm>
          <a:prstGeom prst="rect">
            <a:avLst/>
          </a:prstGeom>
          <a:noFill/>
          <a:ln w="9525">
            <a:noFill/>
            <a:miter lim="800000"/>
            <a:headEnd/>
            <a:tailEnd/>
          </a:ln>
        </p:spPr>
      </p:pic>
      <p:sp>
        <p:nvSpPr>
          <p:cNvPr id="10" name="TextBox 9"/>
          <p:cNvSpPr txBox="1"/>
          <p:nvPr/>
        </p:nvSpPr>
        <p:spPr>
          <a:xfrm>
            <a:off x="3581400" y="5715000"/>
            <a:ext cx="5105400" cy="369332"/>
          </a:xfrm>
          <a:prstGeom prst="rect">
            <a:avLst/>
          </a:prstGeom>
          <a:noFill/>
        </p:spPr>
        <p:txBody>
          <a:bodyPr wrap="square" rtlCol="0">
            <a:spAutoFit/>
          </a:bodyPr>
          <a:lstStyle/>
          <a:p>
            <a:r>
              <a:rPr lang="en-US" dirty="0" smtClean="0"/>
              <a:t>Marimuthu and Chakrabarti (2014), </a:t>
            </a:r>
            <a:r>
              <a:rPr lang="en-US" i="1" dirty="0" err="1" smtClean="0"/>
              <a:t>J.Chem.Phys</a:t>
            </a:r>
            <a:endParaRPr lang="en-US" dirty="0"/>
          </a:p>
        </p:txBody>
      </p:sp>
    </p:spTree>
    <p:extLst>
      <p:ext uri="{BB962C8B-B14F-4D97-AF65-F5344CB8AC3E}">
        <p14:creationId xmlns:p14="http://schemas.microsoft.com/office/powerpoint/2010/main" val="201333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207258"/>
            <a:ext cx="7620000" cy="630942"/>
          </a:xfrm>
          <a:prstGeom prst="rect">
            <a:avLst/>
          </a:prstGeom>
          <a:noFill/>
        </p:spPr>
        <p:txBody>
          <a:bodyPr wrap="square">
            <a:spAutoFit/>
          </a:bodyPr>
          <a:lstStyle/>
          <a:p>
            <a:pPr fontAlgn="auto">
              <a:spcBef>
                <a:spcPts val="0"/>
              </a:spcBef>
              <a:spcAft>
                <a:spcPts val="0"/>
              </a:spcAft>
              <a:defRPr/>
            </a:pPr>
            <a:r>
              <a:rPr lang="en-US" sz="3500" b="1" dirty="0">
                <a:solidFill>
                  <a:srgbClr val="0000CC"/>
                </a:solidFill>
                <a:effectLst>
                  <a:outerShdw blurRad="38100" dist="38100" dir="2700000" algn="tl">
                    <a:srgbClr val="000000">
                      <a:alpha val="43137"/>
                    </a:srgbClr>
                  </a:outerShdw>
                </a:effectLst>
                <a:latin typeface="+mj-lt"/>
              </a:rPr>
              <a:t>Relaxation </a:t>
            </a:r>
            <a:r>
              <a:rPr lang="en-US" sz="3500" b="1" dirty="0" smtClean="0">
                <a:solidFill>
                  <a:srgbClr val="0000CC"/>
                </a:solidFill>
                <a:effectLst>
                  <a:outerShdw blurRad="38100" dist="38100" dir="2700000" algn="tl">
                    <a:srgbClr val="000000">
                      <a:alpha val="43137"/>
                    </a:srgbClr>
                  </a:outerShdw>
                </a:effectLst>
                <a:latin typeface="+mj-lt"/>
              </a:rPr>
              <a:t>time – Exact Model</a:t>
            </a:r>
            <a:endParaRPr lang="en-US" sz="3500" b="1" dirty="0">
              <a:solidFill>
                <a:srgbClr val="0000CC"/>
              </a:solidFill>
              <a:effectLst>
                <a:outerShdw blurRad="38100" dist="38100" dir="2700000" algn="tl">
                  <a:srgbClr val="000000">
                    <a:alpha val="43137"/>
                  </a:srgbClr>
                </a:outerShdw>
              </a:effectLst>
              <a:latin typeface="+mj-lt"/>
            </a:endParaRPr>
          </a:p>
        </p:txBody>
      </p:sp>
      <p:sp>
        <p:nvSpPr>
          <p:cNvPr id="6" name="TextBox 5"/>
          <p:cNvSpPr txBox="1"/>
          <p:nvPr/>
        </p:nvSpPr>
        <p:spPr>
          <a:xfrm>
            <a:off x="228600" y="1275546"/>
            <a:ext cx="3886200" cy="477054"/>
          </a:xfrm>
          <a:prstGeom prst="rect">
            <a:avLst/>
          </a:prstGeom>
          <a:noFill/>
        </p:spPr>
        <p:txBody>
          <a:bodyPr wrap="square" rtlCol="0">
            <a:spAutoFit/>
          </a:bodyPr>
          <a:lstStyle/>
          <a:p>
            <a:r>
              <a:rPr lang="en-US" sz="2500" dirty="0" smtClean="0"/>
              <a:t>State Space Representation:</a:t>
            </a:r>
            <a:endParaRPr lang="en-US" sz="2500" dirty="0"/>
          </a:p>
        </p:txBody>
      </p:sp>
      <p:sp>
        <p:nvSpPr>
          <p:cNvPr id="7" name="TextBox 6"/>
          <p:cNvSpPr txBox="1"/>
          <p:nvPr/>
        </p:nvSpPr>
        <p:spPr>
          <a:xfrm>
            <a:off x="228600" y="5105400"/>
            <a:ext cx="8534400" cy="861774"/>
          </a:xfrm>
          <a:prstGeom prst="rect">
            <a:avLst/>
          </a:prstGeom>
          <a:noFill/>
        </p:spPr>
        <p:txBody>
          <a:bodyPr wrap="square" rtlCol="0">
            <a:spAutoFit/>
          </a:bodyPr>
          <a:lstStyle/>
          <a:p>
            <a:r>
              <a:rPr lang="en-US" sz="2500" dirty="0" smtClean="0">
                <a:solidFill>
                  <a:srgbClr val="0000CC"/>
                </a:solidFill>
              </a:rPr>
              <a:t>Negative reciprocal </a:t>
            </a:r>
            <a:r>
              <a:rPr lang="en-US" sz="2500" dirty="0" smtClean="0"/>
              <a:t>of the </a:t>
            </a:r>
            <a:r>
              <a:rPr lang="en-US" sz="2500" dirty="0" smtClean="0">
                <a:solidFill>
                  <a:srgbClr val="0000CC"/>
                </a:solidFill>
              </a:rPr>
              <a:t>maximum </a:t>
            </a:r>
            <a:r>
              <a:rPr lang="en-US" sz="2500" dirty="0">
                <a:solidFill>
                  <a:srgbClr val="0000CC"/>
                </a:solidFill>
              </a:rPr>
              <a:t>E</a:t>
            </a:r>
            <a:r>
              <a:rPr lang="en-US" sz="2500" dirty="0" smtClean="0">
                <a:solidFill>
                  <a:srgbClr val="0000CC"/>
                </a:solidFill>
              </a:rPr>
              <a:t>igenvalue </a:t>
            </a:r>
            <a:r>
              <a:rPr lang="en-US" sz="2500" dirty="0" smtClean="0"/>
              <a:t>is the Relaxation time.</a:t>
            </a:r>
            <a:endParaRPr lang="en-US" sz="2500" dirty="0"/>
          </a:p>
        </p:txBody>
      </p:sp>
      <p:graphicFrame>
        <p:nvGraphicFramePr>
          <p:cNvPr id="8" name="Object 7"/>
          <p:cNvGraphicFramePr>
            <a:graphicFrameLocks noChangeAspect="1"/>
          </p:cNvGraphicFramePr>
          <p:nvPr/>
        </p:nvGraphicFramePr>
        <p:xfrm>
          <a:off x="4337050" y="1066800"/>
          <a:ext cx="1611313" cy="914400"/>
        </p:xfrm>
        <a:graphic>
          <a:graphicData uri="http://schemas.openxmlformats.org/presentationml/2006/ole">
            <mc:AlternateContent xmlns:mc="http://schemas.openxmlformats.org/markup-compatibility/2006">
              <mc:Choice xmlns:v="urn:schemas-microsoft-com:vml" Requires="v">
                <p:oleObj spid="_x0000_s12294" name="Equation" r:id="rId3" imgW="698400" imgH="507960" progId="Equation.3">
                  <p:embed/>
                </p:oleObj>
              </mc:Choice>
              <mc:Fallback>
                <p:oleObj name="Equation" r:id="rId3" imgW="698400" imgH="5079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7050" y="1066800"/>
                        <a:ext cx="1611313"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
          <p:cNvPicPr>
            <a:picLocks noChangeAspect="1" noChangeArrowheads="1"/>
          </p:cNvPicPr>
          <p:nvPr/>
        </p:nvPicPr>
        <p:blipFill>
          <a:blip r:embed="rId5" cstate="print"/>
          <a:srcRect/>
          <a:stretch>
            <a:fillRect/>
          </a:stretch>
        </p:blipFill>
        <p:spPr bwMode="auto">
          <a:xfrm>
            <a:off x="0" y="2514600"/>
            <a:ext cx="6705600" cy="2362200"/>
          </a:xfrm>
          <a:prstGeom prst="rect">
            <a:avLst/>
          </a:prstGeom>
          <a:noFill/>
          <a:ln w="9525">
            <a:noFill/>
            <a:miter lim="800000"/>
            <a:headEnd/>
            <a:tailEnd/>
          </a:ln>
        </p:spPr>
      </p:pic>
      <p:sp>
        <p:nvSpPr>
          <p:cNvPr id="10" name="TextBox 9"/>
          <p:cNvSpPr txBox="1"/>
          <p:nvPr/>
        </p:nvSpPr>
        <p:spPr>
          <a:xfrm>
            <a:off x="381000" y="2037546"/>
            <a:ext cx="857927" cy="477054"/>
          </a:xfrm>
          <a:prstGeom prst="rect">
            <a:avLst/>
          </a:prstGeom>
          <a:noFill/>
        </p:spPr>
        <p:txBody>
          <a:bodyPr wrap="none" rtlCol="0">
            <a:spAutoFit/>
          </a:bodyPr>
          <a:lstStyle/>
          <a:p>
            <a:r>
              <a:rPr lang="en-US" sz="2500" b="1" dirty="0" smtClean="0"/>
              <a:t>N = 2</a:t>
            </a:r>
            <a:endParaRPr lang="en-US" sz="2500" b="1" dirty="0"/>
          </a:p>
        </p:txBody>
      </p:sp>
      <p:sp>
        <p:nvSpPr>
          <p:cNvPr id="11" name="TextBox 10"/>
          <p:cNvSpPr txBox="1"/>
          <p:nvPr/>
        </p:nvSpPr>
        <p:spPr>
          <a:xfrm>
            <a:off x="6553200" y="2438400"/>
            <a:ext cx="2362200" cy="2246769"/>
          </a:xfrm>
          <a:prstGeom prst="rect">
            <a:avLst/>
          </a:prstGeom>
          <a:noFill/>
        </p:spPr>
        <p:txBody>
          <a:bodyPr wrap="square" rtlCol="0">
            <a:spAutoFit/>
          </a:bodyPr>
          <a:lstStyle/>
          <a:p>
            <a:r>
              <a:rPr lang="en-US" sz="2000" b="1" dirty="0" smtClean="0">
                <a:solidFill>
                  <a:srgbClr val="0000CC"/>
                </a:solidFill>
              </a:rPr>
              <a:t>Temperature  and sequence length dependent model parameters have been estimated using known relaxation time.</a:t>
            </a:r>
            <a:endParaRPr lang="en-US" sz="2000" b="1" dirty="0">
              <a:solidFill>
                <a:srgbClr val="0000CC"/>
              </a:solidFill>
            </a:endParaRPr>
          </a:p>
        </p:txBody>
      </p:sp>
      <p:sp>
        <p:nvSpPr>
          <p:cNvPr id="12" name="TextBox 11"/>
          <p:cNvSpPr txBox="1"/>
          <p:nvPr/>
        </p:nvSpPr>
        <p:spPr>
          <a:xfrm>
            <a:off x="3657600" y="6096000"/>
            <a:ext cx="5029200" cy="381000"/>
          </a:xfrm>
          <a:prstGeom prst="rect">
            <a:avLst/>
          </a:prstGeom>
          <a:noFill/>
        </p:spPr>
        <p:txBody>
          <a:bodyPr wrap="square" rtlCol="0">
            <a:spAutoFit/>
          </a:bodyPr>
          <a:lstStyle/>
          <a:p>
            <a:r>
              <a:rPr lang="en-US" dirty="0" smtClean="0"/>
              <a:t>Marimuthu and Chakrabarti (2014), </a:t>
            </a:r>
            <a:r>
              <a:rPr lang="en-US" i="1" dirty="0" err="1" smtClean="0"/>
              <a:t>J.Chem.Phys</a:t>
            </a:r>
            <a:endParaRPr lang="en-US" dirty="0"/>
          </a:p>
        </p:txBody>
      </p:sp>
    </p:spTree>
    <p:extLst>
      <p:ext uri="{BB962C8B-B14F-4D97-AF65-F5344CB8AC3E}">
        <p14:creationId xmlns:p14="http://schemas.microsoft.com/office/powerpoint/2010/main" val="168118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4139256" y="1295400"/>
            <a:ext cx="4704707" cy="37338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1" y="1295401"/>
            <a:ext cx="4114800" cy="3428999"/>
          </a:xfrm>
          <a:prstGeom prst="rect">
            <a:avLst/>
          </a:prstGeom>
          <a:noFill/>
          <a:ln w="9525">
            <a:noFill/>
            <a:miter lim="800000"/>
            <a:headEnd/>
            <a:tailEnd/>
          </a:ln>
        </p:spPr>
      </p:pic>
      <p:sp>
        <p:nvSpPr>
          <p:cNvPr id="7" name="TextBox 6"/>
          <p:cNvSpPr txBox="1"/>
          <p:nvPr/>
        </p:nvSpPr>
        <p:spPr>
          <a:xfrm>
            <a:off x="152400" y="207258"/>
            <a:ext cx="7620000" cy="630942"/>
          </a:xfrm>
          <a:prstGeom prst="rect">
            <a:avLst/>
          </a:prstGeom>
          <a:noFill/>
        </p:spPr>
        <p:txBody>
          <a:bodyPr wrap="square">
            <a:spAutoFit/>
          </a:bodyPr>
          <a:lstStyle/>
          <a:p>
            <a:pPr fontAlgn="auto">
              <a:spcBef>
                <a:spcPts val="0"/>
              </a:spcBef>
              <a:spcAft>
                <a:spcPts val="0"/>
              </a:spcAft>
              <a:defRPr/>
            </a:pPr>
            <a:r>
              <a:rPr lang="en-US" sz="3500" b="1" dirty="0" smtClean="0">
                <a:solidFill>
                  <a:srgbClr val="0000CC"/>
                </a:solidFill>
                <a:effectLst>
                  <a:outerShdw blurRad="38100" dist="38100" dir="2700000" algn="tl">
                    <a:srgbClr val="000000">
                      <a:alpha val="43137"/>
                    </a:srgbClr>
                  </a:outerShdw>
                </a:effectLst>
                <a:latin typeface="+mj-lt"/>
              </a:rPr>
              <a:t>Relaxation Time Model Parameters</a:t>
            </a:r>
            <a:endParaRPr lang="en-US" sz="3500" b="1" dirty="0">
              <a:solidFill>
                <a:srgbClr val="0000CC"/>
              </a:solidFill>
              <a:effectLst>
                <a:outerShdw blurRad="38100" dist="38100" dir="2700000" algn="tl">
                  <a:srgbClr val="000000">
                    <a:alpha val="43137"/>
                  </a:srgbClr>
                </a:outerShdw>
              </a:effectLst>
              <a:latin typeface="+mj-lt"/>
            </a:endParaRPr>
          </a:p>
        </p:txBody>
      </p:sp>
      <p:sp>
        <p:nvSpPr>
          <p:cNvPr id="8" name="Rectangle 7"/>
          <p:cNvSpPr/>
          <p:nvPr/>
        </p:nvSpPr>
        <p:spPr>
          <a:xfrm>
            <a:off x="381000" y="5161746"/>
            <a:ext cx="8001000" cy="477054"/>
          </a:xfrm>
          <a:prstGeom prst="rect">
            <a:avLst/>
          </a:prstGeom>
        </p:spPr>
        <p:txBody>
          <a:bodyPr wrap="square">
            <a:spAutoFit/>
          </a:bodyPr>
          <a:lstStyle/>
          <a:p>
            <a:pPr fontAlgn="auto">
              <a:spcBef>
                <a:spcPts val="0"/>
              </a:spcBef>
              <a:spcAft>
                <a:spcPts val="0"/>
              </a:spcAft>
              <a:defRPr/>
            </a:pPr>
            <a:r>
              <a:rPr lang="en-US" sz="2500" b="1" dirty="0" smtClean="0">
                <a:solidFill>
                  <a:srgbClr val="0000CC"/>
                </a:solidFill>
              </a:rPr>
              <a:t>Sequence and Temperature Dependent Model Parameters</a:t>
            </a:r>
            <a:endParaRPr lang="en-US" sz="2500" b="1" dirty="0">
              <a:solidFill>
                <a:srgbClr val="0000CC"/>
              </a:solidFill>
            </a:endParaRPr>
          </a:p>
        </p:txBody>
      </p:sp>
      <p:sp>
        <p:nvSpPr>
          <p:cNvPr id="9" name="TextBox 8"/>
          <p:cNvSpPr txBox="1"/>
          <p:nvPr/>
        </p:nvSpPr>
        <p:spPr>
          <a:xfrm>
            <a:off x="304800" y="6096000"/>
            <a:ext cx="6553200" cy="646331"/>
          </a:xfrm>
          <a:prstGeom prst="rect">
            <a:avLst/>
          </a:prstGeom>
          <a:noFill/>
        </p:spPr>
        <p:txBody>
          <a:bodyPr wrap="square" rtlCol="0">
            <a:spAutoFit/>
          </a:bodyPr>
          <a:lstStyle/>
          <a:p>
            <a:r>
              <a:rPr lang="en-US" dirty="0" smtClean="0"/>
              <a:t>Marimuthu and Chakrabarti (2014), </a:t>
            </a:r>
            <a:r>
              <a:rPr lang="en-US" i="1" dirty="0" err="1" smtClean="0"/>
              <a:t>J.Chem.Phys</a:t>
            </a:r>
            <a:endParaRPr lang="en-US" dirty="0" smtClean="0"/>
          </a:p>
          <a:p>
            <a:endParaRPr lang="en-US" dirty="0"/>
          </a:p>
        </p:txBody>
      </p:sp>
    </p:spTree>
    <p:extLst>
      <p:ext uri="{BB962C8B-B14F-4D97-AF65-F5344CB8AC3E}">
        <p14:creationId xmlns:p14="http://schemas.microsoft.com/office/powerpoint/2010/main" val="6121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1" name="Picture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862013"/>
            <a:ext cx="8772525"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304800" y="492681"/>
            <a:ext cx="4553362" cy="369332"/>
          </a:xfrm>
          <a:prstGeom prst="rect">
            <a:avLst/>
          </a:prstGeom>
        </p:spPr>
        <p:txBody>
          <a:bodyPr wrap="none">
            <a:spAutoFit/>
          </a:bodyPr>
          <a:lstStyle/>
          <a:p>
            <a:r>
              <a:rPr lang="en-US" b="1" i="1" dirty="0"/>
              <a:t>PCR Patent Landscape Summary- Some basics</a:t>
            </a:r>
            <a:endParaRPr lang="en-US" dirty="0"/>
          </a:p>
        </p:txBody>
      </p:sp>
    </p:spTree>
    <p:extLst>
      <p:ext uri="{BB962C8B-B14F-4D97-AF65-F5344CB8AC3E}">
        <p14:creationId xmlns:p14="http://schemas.microsoft.com/office/powerpoint/2010/main" val="1220706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207258"/>
            <a:ext cx="7620000" cy="630942"/>
          </a:xfrm>
          <a:prstGeom prst="rect">
            <a:avLst/>
          </a:prstGeom>
          <a:noFill/>
        </p:spPr>
        <p:txBody>
          <a:bodyPr wrap="square">
            <a:spAutoFit/>
          </a:bodyPr>
          <a:lstStyle/>
          <a:p>
            <a:pPr fontAlgn="auto">
              <a:spcBef>
                <a:spcPts val="0"/>
              </a:spcBef>
              <a:spcAft>
                <a:spcPts val="0"/>
              </a:spcAft>
              <a:defRPr/>
            </a:pPr>
            <a:r>
              <a:rPr lang="en-US" sz="3500" b="1" dirty="0" smtClean="0">
                <a:solidFill>
                  <a:srgbClr val="0000CC"/>
                </a:solidFill>
                <a:effectLst>
                  <a:outerShdw blurRad="38100" dist="38100" dir="2700000" algn="tl">
                    <a:srgbClr val="000000">
                      <a:alpha val="43137"/>
                    </a:srgbClr>
                  </a:outerShdw>
                </a:effectLst>
                <a:latin typeface="+mj-lt"/>
              </a:rPr>
              <a:t>Experimental Validation</a:t>
            </a:r>
            <a:endParaRPr lang="en-US" sz="3500" b="1" dirty="0">
              <a:solidFill>
                <a:srgbClr val="0000CC"/>
              </a:solidFill>
              <a:effectLst>
                <a:outerShdw blurRad="38100" dist="38100" dir="2700000" algn="tl">
                  <a:srgbClr val="000000">
                    <a:alpha val="43137"/>
                  </a:srgbClr>
                </a:outerShdw>
              </a:effectLst>
              <a:latin typeface="+mj-lt"/>
            </a:endParaRPr>
          </a:p>
        </p:txBody>
      </p:sp>
      <p:sp>
        <p:nvSpPr>
          <p:cNvPr id="6" name="TextBox 5"/>
          <p:cNvSpPr txBox="1"/>
          <p:nvPr/>
        </p:nvSpPr>
        <p:spPr>
          <a:xfrm>
            <a:off x="-76200" y="5334000"/>
            <a:ext cx="4953000" cy="861774"/>
          </a:xfrm>
          <a:prstGeom prst="rect">
            <a:avLst/>
          </a:prstGeom>
          <a:noFill/>
        </p:spPr>
        <p:txBody>
          <a:bodyPr wrap="square" rtlCol="0">
            <a:spAutoFit/>
          </a:bodyPr>
          <a:lstStyle/>
          <a:p>
            <a:pPr algn="ctr"/>
            <a:r>
              <a:rPr lang="en-US" sz="2500" b="1" dirty="0" smtClean="0">
                <a:solidFill>
                  <a:srgbClr val="000099"/>
                </a:solidFill>
              </a:rPr>
              <a:t>Our model matches with the </a:t>
            </a:r>
          </a:p>
          <a:p>
            <a:pPr algn="ctr"/>
            <a:r>
              <a:rPr lang="en-US" sz="2500" b="1" dirty="0" smtClean="0">
                <a:solidFill>
                  <a:srgbClr val="000099"/>
                </a:solidFill>
              </a:rPr>
              <a:t>experimental results </a:t>
            </a:r>
            <a:endParaRPr lang="en-US" sz="2500" b="1" dirty="0">
              <a:solidFill>
                <a:srgbClr val="000099"/>
              </a:solidFill>
            </a:endParaRPr>
          </a:p>
        </p:txBody>
      </p:sp>
      <p:pic>
        <p:nvPicPr>
          <p:cNvPr id="7" name="Picture 2"/>
          <p:cNvPicPr>
            <a:picLocks noChangeAspect="1" noChangeArrowheads="1"/>
          </p:cNvPicPr>
          <p:nvPr/>
        </p:nvPicPr>
        <p:blipFill>
          <a:blip r:embed="rId2" cstate="print"/>
          <a:srcRect/>
          <a:stretch>
            <a:fillRect/>
          </a:stretch>
        </p:blipFill>
        <p:spPr bwMode="auto">
          <a:xfrm>
            <a:off x="76200" y="1143000"/>
            <a:ext cx="4648200" cy="4191000"/>
          </a:xfrm>
          <a:prstGeom prst="rect">
            <a:avLst/>
          </a:prstGeom>
          <a:noFill/>
          <a:ln w="9525">
            <a:noFill/>
            <a:miter lim="800000"/>
            <a:headEnd/>
            <a:tailEnd/>
          </a:ln>
        </p:spPr>
      </p:pic>
      <p:sp>
        <p:nvSpPr>
          <p:cNvPr id="8" name="TextBox 7"/>
          <p:cNvSpPr txBox="1"/>
          <p:nvPr/>
        </p:nvSpPr>
        <p:spPr>
          <a:xfrm>
            <a:off x="3657600" y="6096000"/>
            <a:ext cx="5105400" cy="381000"/>
          </a:xfrm>
          <a:prstGeom prst="rect">
            <a:avLst/>
          </a:prstGeom>
          <a:noFill/>
        </p:spPr>
        <p:txBody>
          <a:bodyPr wrap="square" rtlCol="0">
            <a:spAutoFit/>
          </a:bodyPr>
          <a:lstStyle/>
          <a:p>
            <a:r>
              <a:rPr lang="en-US" dirty="0" smtClean="0"/>
              <a:t>Marimuthu and Chakrabarti (2014), </a:t>
            </a:r>
            <a:r>
              <a:rPr lang="en-US" i="1" dirty="0" err="1" smtClean="0"/>
              <a:t>J.Chem.Phys</a:t>
            </a:r>
            <a:endParaRPr lang="en-US" dirty="0"/>
          </a:p>
        </p:txBody>
      </p:sp>
      <p:sp>
        <p:nvSpPr>
          <p:cNvPr id="9" name="TextBox 8"/>
          <p:cNvSpPr txBox="1"/>
          <p:nvPr/>
        </p:nvSpPr>
        <p:spPr>
          <a:xfrm>
            <a:off x="4724400" y="1371600"/>
            <a:ext cx="3886200" cy="1631216"/>
          </a:xfrm>
          <a:prstGeom prst="rect">
            <a:avLst/>
          </a:prstGeom>
          <a:noFill/>
        </p:spPr>
        <p:txBody>
          <a:bodyPr wrap="square" rtlCol="0">
            <a:spAutoFit/>
          </a:bodyPr>
          <a:lstStyle/>
          <a:p>
            <a:r>
              <a:rPr lang="en-US" sz="2500" dirty="0" smtClean="0"/>
              <a:t>Applications other than PCR</a:t>
            </a:r>
          </a:p>
          <a:p>
            <a:pPr marL="342900" indent="-342900">
              <a:buFont typeface="Wingdings" pitchFamily="2" charset="2"/>
              <a:buChar char="v"/>
            </a:pPr>
            <a:r>
              <a:rPr lang="en-US" sz="2500" dirty="0" smtClean="0">
                <a:solidFill>
                  <a:srgbClr val="000099"/>
                </a:solidFill>
              </a:rPr>
              <a:t>Microarray</a:t>
            </a:r>
            <a:r>
              <a:rPr lang="en-US" sz="2500" dirty="0" smtClean="0"/>
              <a:t>. (Multiplex framework)</a:t>
            </a:r>
          </a:p>
          <a:p>
            <a:pPr marL="342900" indent="-342900">
              <a:buFont typeface="Wingdings" pitchFamily="2" charset="2"/>
              <a:buChar char="v"/>
            </a:pPr>
            <a:r>
              <a:rPr lang="en-US" sz="2500" dirty="0" smtClean="0"/>
              <a:t> </a:t>
            </a:r>
            <a:r>
              <a:rPr lang="en-US" sz="2500" dirty="0" smtClean="0">
                <a:solidFill>
                  <a:srgbClr val="000099"/>
                </a:solidFill>
              </a:rPr>
              <a:t>Southern blot.</a:t>
            </a:r>
          </a:p>
        </p:txBody>
      </p:sp>
      <p:sp>
        <p:nvSpPr>
          <p:cNvPr id="10" name="TextBox 9"/>
          <p:cNvSpPr txBox="1"/>
          <p:nvPr/>
        </p:nvSpPr>
        <p:spPr>
          <a:xfrm>
            <a:off x="4572000" y="3200400"/>
            <a:ext cx="4267200" cy="2400657"/>
          </a:xfrm>
          <a:prstGeom prst="rect">
            <a:avLst/>
          </a:prstGeom>
          <a:noFill/>
        </p:spPr>
        <p:txBody>
          <a:bodyPr wrap="square" rtlCol="0">
            <a:spAutoFit/>
          </a:bodyPr>
          <a:lstStyle/>
          <a:p>
            <a:r>
              <a:rPr lang="en-US" sz="2500" dirty="0" smtClean="0"/>
              <a:t>This frame work can be extended to </a:t>
            </a:r>
          </a:p>
          <a:p>
            <a:pPr marL="407988" indent="-407988">
              <a:buFont typeface="Wingdings" pitchFamily="2" charset="2"/>
              <a:buChar char="v"/>
            </a:pPr>
            <a:r>
              <a:rPr lang="en-US" sz="2500" dirty="0" smtClean="0">
                <a:solidFill>
                  <a:srgbClr val="FF0000"/>
                </a:solidFill>
              </a:rPr>
              <a:t>Multiplex</a:t>
            </a:r>
            <a:r>
              <a:rPr lang="en-US" sz="2500" dirty="0" smtClean="0">
                <a:solidFill>
                  <a:srgbClr val="00B050"/>
                </a:solidFill>
              </a:rPr>
              <a:t> </a:t>
            </a:r>
            <a:r>
              <a:rPr lang="en-US" sz="2500" dirty="0" smtClean="0"/>
              <a:t>hybridization reactions </a:t>
            </a:r>
          </a:p>
          <a:p>
            <a:pPr marL="407988" indent="-407988">
              <a:buFont typeface="Wingdings" pitchFamily="2" charset="2"/>
              <a:buChar char="v"/>
            </a:pPr>
            <a:r>
              <a:rPr lang="en-US" sz="2500" dirty="0" smtClean="0"/>
              <a:t>Hybridization with </a:t>
            </a:r>
            <a:r>
              <a:rPr lang="en-US" sz="2500" dirty="0" smtClean="0">
                <a:solidFill>
                  <a:srgbClr val="FF0000"/>
                </a:solidFill>
              </a:rPr>
              <a:t>mismatches</a:t>
            </a:r>
            <a:endParaRPr lang="en-US" sz="2500" dirty="0">
              <a:solidFill>
                <a:srgbClr val="FF0000"/>
              </a:solidFill>
            </a:endParaRPr>
          </a:p>
        </p:txBody>
      </p:sp>
      <p:sp>
        <p:nvSpPr>
          <p:cNvPr id="11" name="Right Brace 10"/>
          <p:cNvSpPr/>
          <p:nvPr/>
        </p:nvSpPr>
        <p:spPr>
          <a:xfrm>
            <a:off x="7772400" y="4038600"/>
            <a:ext cx="457200" cy="1676400"/>
          </a:xfrm>
          <a:prstGeom prst="rightBrace">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7924800" y="4549914"/>
            <a:ext cx="2819400" cy="707886"/>
          </a:xfrm>
          <a:prstGeom prst="rect">
            <a:avLst/>
          </a:prstGeom>
          <a:noFill/>
        </p:spPr>
        <p:txBody>
          <a:bodyPr wrap="square" rtlCol="0">
            <a:spAutoFit/>
          </a:bodyPr>
          <a:lstStyle/>
          <a:p>
            <a:r>
              <a:rPr lang="en-US" sz="2000" b="1" dirty="0" smtClean="0">
                <a:solidFill>
                  <a:srgbClr val="FF0000"/>
                </a:solidFill>
              </a:rPr>
              <a:t>Cancer</a:t>
            </a:r>
          </a:p>
          <a:p>
            <a:r>
              <a:rPr lang="en-US" sz="2000" b="1" dirty="0" smtClean="0">
                <a:solidFill>
                  <a:srgbClr val="FF0000"/>
                </a:solidFill>
              </a:rPr>
              <a:t> Diagnosis</a:t>
            </a:r>
            <a:endParaRPr lang="en-US" sz="2000" b="1" dirty="0">
              <a:solidFill>
                <a:srgbClr val="FF0000"/>
              </a:solidFill>
            </a:endParaRPr>
          </a:p>
        </p:txBody>
      </p:sp>
    </p:spTree>
    <p:extLst>
      <p:ext uri="{BB962C8B-B14F-4D97-AF65-F5344CB8AC3E}">
        <p14:creationId xmlns:p14="http://schemas.microsoft.com/office/powerpoint/2010/main" val="269166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animBg="1"/>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a:spLocks noChangeArrowheads="1"/>
          </p:cNvSpPr>
          <p:nvPr/>
        </p:nvSpPr>
        <p:spPr bwMode="auto">
          <a:xfrm>
            <a:off x="0" y="283458"/>
            <a:ext cx="8382000" cy="630942"/>
          </a:xfrm>
          <a:prstGeom prst="rect">
            <a:avLst/>
          </a:prstGeom>
          <a:noFill/>
          <a:ln w="9525">
            <a:noFill/>
            <a:miter lim="800000"/>
            <a:headEnd/>
            <a:tailEnd/>
          </a:ln>
        </p:spPr>
        <p:txBody>
          <a:bodyPr wrap="square">
            <a:spAutoFit/>
          </a:bodyPr>
          <a:lstStyle/>
          <a:p>
            <a:r>
              <a:rPr lang="en-US" sz="3500" b="1" dirty="0">
                <a:solidFill>
                  <a:srgbClr val="0000CC"/>
                </a:solidFill>
                <a:effectLst>
                  <a:outerShdw blurRad="38100" dist="38100" dir="2700000" algn="tl">
                    <a:srgbClr val="000000">
                      <a:alpha val="43137"/>
                    </a:srgbClr>
                  </a:outerShdw>
                </a:effectLst>
                <a:latin typeface="+mj-lt"/>
                <a:cs typeface="Calibri" pitchFamily="34" charset="0"/>
              </a:rPr>
              <a:t>Kinetic Model </a:t>
            </a:r>
            <a:r>
              <a:rPr lang="en-US" sz="3500" b="1" dirty="0" smtClean="0">
                <a:solidFill>
                  <a:srgbClr val="0000CC"/>
                </a:solidFill>
                <a:effectLst>
                  <a:outerShdw blurRad="38100" dist="38100" dir="2700000" algn="tl">
                    <a:srgbClr val="000000">
                      <a:alpha val="43137"/>
                    </a:srgbClr>
                  </a:outerShdw>
                </a:effectLst>
                <a:latin typeface="+mj-lt"/>
                <a:cs typeface="Calibri" pitchFamily="34" charset="0"/>
              </a:rPr>
              <a:t>(</a:t>
            </a:r>
            <a:r>
              <a:rPr lang="en-US" sz="3500" b="1" dirty="0" smtClean="0">
                <a:solidFill>
                  <a:srgbClr val="0000CC"/>
                </a:solidFill>
                <a:effectLst>
                  <a:outerShdw blurRad="38100" dist="38100" dir="2700000" algn="tl">
                    <a:srgbClr val="000000">
                      <a:alpha val="43137"/>
                    </a:srgbClr>
                  </a:outerShdw>
                </a:effectLst>
              </a:rPr>
              <a:t>Enzyme Binding &amp; Extension</a:t>
            </a:r>
            <a:r>
              <a:rPr lang="en-US" sz="3500" b="1" dirty="0" smtClean="0">
                <a:solidFill>
                  <a:srgbClr val="0000CC"/>
                </a:solidFill>
                <a:effectLst>
                  <a:outerShdw blurRad="38100" dist="38100" dir="2700000" algn="tl">
                    <a:srgbClr val="000000">
                      <a:alpha val="43137"/>
                    </a:srgbClr>
                  </a:outerShdw>
                </a:effectLst>
                <a:latin typeface="+mj-lt"/>
                <a:cs typeface="Calibri" pitchFamily="34" charset="0"/>
              </a:rPr>
              <a:t>)</a:t>
            </a:r>
            <a:endParaRPr lang="en-US" sz="3500" b="1" dirty="0">
              <a:solidFill>
                <a:srgbClr val="0000CC"/>
              </a:solidFill>
              <a:effectLst>
                <a:outerShdw blurRad="38100" dist="38100" dir="2700000" algn="tl">
                  <a:srgbClr val="000000">
                    <a:alpha val="43137"/>
                  </a:srgbClr>
                </a:outerShdw>
              </a:effectLst>
              <a:latin typeface="+mj-lt"/>
              <a:cs typeface="Calibri" pitchFamily="34" charset="0"/>
            </a:endParaRPr>
          </a:p>
        </p:txBody>
      </p:sp>
      <p:pic>
        <p:nvPicPr>
          <p:cNvPr id="6" name="Picture 5"/>
          <p:cNvPicPr>
            <a:picLocks noChangeAspect="1" noChangeArrowheads="1"/>
          </p:cNvPicPr>
          <p:nvPr/>
        </p:nvPicPr>
        <p:blipFill>
          <a:blip r:embed="rId2" cstate="print"/>
          <a:srcRect/>
          <a:stretch>
            <a:fillRect/>
          </a:stretch>
        </p:blipFill>
        <p:spPr bwMode="auto">
          <a:xfrm>
            <a:off x="1143000" y="4038600"/>
            <a:ext cx="5486400" cy="1981200"/>
          </a:xfrm>
          <a:prstGeom prst="rect">
            <a:avLst/>
          </a:prstGeom>
          <a:noFill/>
          <a:ln w="9525">
            <a:noFill/>
            <a:miter lim="800000"/>
            <a:headEnd/>
            <a:tailEnd/>
          </a:ln>
        </p:spPr>
      </p:pic>
      <p:sp>
        <p:nvSpPr>
          <p:cNvPr id="7" name="Oval 6"/>
          <p:cNvSpPr/>
          <p:nvPr/>
        </p:nvSpPr>
        <p:spPr>
          <a:xfrm>
            <a:off x="4495800" y="4038600"/>
            <a:ext cx="762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048000" y="5105400"/>
            <a:ext cx="762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p:cNvPicPr>
            <a:picLocks noChangeAspect="1" noChangeArrowheads="1"/>
          </p:cNvPicPr>
          <p:nvPr/>
        </p:nvPicPr>
        <p:blipFill>
          <a:blip r:embed="rId3" cstate="print"/>
          <a:srcRect/>
          <a:stretch>
            <a:fillRect/>
          </a:stretch>
        </p:blipFill>
        <p:spPr bwMode="auto">
          <a:xfrm>
            <a:off x="1143000" y="1143000"/>
            <a:ext cx="5495925" cy="2114550"/>
          </a:xfrm>
          <a:prstGeom prst="rect">
            <a:avLst/>
          </a:prstGeom>
          <a:noFill/>
          <a:ln w="9525">
            <a:noFill/>
            <a:miter lim="800000"/>
            <a:headEnd/>
            <a:tailEnd/>
          </a:ln>
        </p:spPr>
      </p:pic>
      <p:sp>
        <p:nvSpPr>
          <p:cNvPr id="10" name="TextBox 9"/>
          <p:cNvSpPr txBox="1"/>
          <p:nvPr/>
        </p:nvSpPr>
        <p:spPr>
          <a:xfrm>
            <a:off x="7162800" y="1600200"/>
            <a:ext cx="1676400" cy="861774"/>
          </a:xfrm>
          <a:prstGeom prst="rect">
            <a:avLst/>
          </a:prstGeom>
          <a:noFill/>
        </p:spPr>
        <p:txBody>
          <a:bodyPr wrap="square" rtlCol="0">
            <a:spAutoFit/>
          </a:bodyPr>
          <a:lstStyle/>
          <a:p>
            <a:r>
              <a:rPr lang="en-US" sz="2500" b="1" dirty="0" smtClean="0">
                <a:solidFill>
                  <a:srgbClr val="0000CC"/>
                </a:solidFill>
              </a:rPr>
              <a:t>ENZYME BINDING</a:t>
            </a:r>
            <a:endParaRPr lang="en-US" sz="2500" b="1" dirty="0">
              <a:solidFill>
                <a:srgbClr val="0000CC"/>
              </a:solidFill>
            </a:endParaRPr>
          </a:p>
        </p:txBody>
      </p:sp>
      <p:sp>
        <p:nvSpPr>
          <p:cNvPr id="11" name="TextBox 10"/>
          <p:cNvSpPr txBox="1"/>
          <p:nvPr/>
        </p:nvSpPr>
        <p:spPr>
          <a:xfrm>
            <a:off x="7162800" y="4724400"/>
            <a:ext cx="1981200" cy="477054"/>
          </a:xfrm>
          <a:prstGeom prst="rect">
            <a:avLst/>
          </a:prstGeom>
          <a:noFill/>
        </p:spPr>
        <p:txBody>
          <a:bodyPr wrap="square" rtlCol="0">
            <a:spAutoFit/>
          </a:bodyPr>
          <a:lstStyle/>
          <a:p>
            <a:r>
              <a:rPr lang="en-US" sz="2500" b="1" dirty="0" smtClean="0">
                <a:solidFill>
                  <a:srgbClr val="0000CC"/>
                </a:solidFill>
              </a:rPr>
              <a:t>EXTENSION</a:t>
            </a:r>
            <a:endParaRPr lang="en-US" sz="2500" b="1" dirty="0">
              <a:solidFill>
                <a:srgbClr val="0000CC"/>
              </a:solidFill>
            </a:endParaRPr>
          </a:p>
        </p:txBody>
      </p:sp>
    </p:spTree>
    <p:extLst>
      <p:ext uri="{BB962C8B-B14F-4D97-AF65-F5344CB8AC3E}">
        <p14:creationId xmlns:p14="http://schemas.microsoft.com/office/powerpoint/2010/main" val="255934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76200"/>
            <a:ext cx="7058025" cy="1169551"/>
          </a:xfrm>
          <a:prstGeom prst="rect">
            <a:avLst/>
          </a:prstGeom>
          <a:noFill/>
        </p:spPr>
        <p:txBody>
          <a:bodyPr>
            <a:spAutoFit/>
          </a:bodyPr>
          <a:lstStyle/>
          <a:p>
            <a:pPr fontAlgn="auto">
              <a:spcBef>
                <a:spcPts val="0"/>
              </a:spcBef>
              <a:spcAft>
                <a:spcPts val="0"/>
              </a:spcAft>
              <a:defRPr/>
            </a:pPr>
            <a:r>
              <a:rPr lang="en-US" sz="3500" b="1" dirty="0">
                <a:solidFill>
                  <a:srgbClr val="0000CC"/>
                </a:solidFill>
                <a:effectLst>
                  <a:outerShdw blurRad="38100" dist="38100" dir="2700000" algn="tl">
                    <a:srgbClr val="000000">
                      <a:alpha val="43137"/>
                    </a:srgbClr>
                  </a:outerShdw>
                </a:effectLst>
                <a:latin typeface="+mj-lt"/>
              </a:rPr>
              <a:t>Summary of </a:t>
            </a:r>
            <a:r>
              <a:rPr lang="en-US" sz="3500" b="1" dirty="0" smtClean="0">
                <a:solidFill>
                  <a:srgbClr val="0000CC"/>
                </a:solidFill>
                <a:effectLst>
                  <a:outerShdw blurRad="38100" dist="38100" dir="2700000" algn="tl">
                    <a:srgbClr val="000000">
                      <a:alpha val="43137"/>
                    </a:srgbClr>
                  </a:outerShdw>
                </a:effectLst>
                <a:latin typeface="+mj-lt"/>
              </a:rPr>
              <a:t>DNA Amplification Model</a:t>
            </a:r>
            <a:endParaRPr lang="en-US" sz="3500" b="1" dirty="0">
              <a:solidFill>
                <a:srgbClr val="0000CC"/>
              </a:solidFill>
              <a:effectLst>
                <a:outerShdw blurRad="38100" dist="38100" dir="2700000" algn="tl">
                  <a:srgbClr val="000000">
                    <a:alpha val="43137"/>
                  </a:srgbClr>
                </a:outerShdw>
              </a:effectLst>
              <a:latin typeface="+mj-lt"/>
            </a:endParaRPr>
          </a:p>
        </p:txBody>
      </p:sp>
      <p:sp>
        <p:nvSpPr>
          <p:cNvPr id="7" name="Rectangle 4"/>
          <p:cNvSpPr>
            <a:spLocks noChangeArrowheads="1"/>
          </p:cNvSpPr>
          <p:nvPr/>
        </p:nvSpPr>
        <p:spPr bwMode="auto">
          <a:xfrm>
            <a:off x="0" y="-200055"/>
            <a:ext cx="184731" cy="400110"/>
          </a:xfrm>
          <a:prstGeom prst="rect">
            <a:avLst/>
          </a:prstGeom>
          <a:noFill/>
          <a:ln w="9525">
            <a:noFill/>
            <a:miter lim="800000"/>
            <a:headEnd/>
            <a:tailEnd/>
          </a:ln>
        </p:spPr>
        <p:txBody>
          <a:bodyPr wrap="none" anchor="ctr">
            <a:spAutoFit/>
          </a:bodyPr>
          <a:lstStyle/>
          <a:p>
            <a:endParaRPr lang="en-US" sz="2000">
              <a:latin typeface="Calibri" pitchFamily="34" charset="0"/>
            </a:endParaRPr>
          </a:p>
        </p:txBody>
      </p:sp>
      <p:sp>
        <p:nvSpPr>
          <p:cNvPr id="8" name="Rectangle 6"/>
          <p:cNvSpPr>
            <a:spLocks noChangeArrowheads="1"/>
          </p:cNvSpPr>
          <p:nvPr/>
        </p:nvSpPr>
        <p:spPr bwMode="auto">
          <a:xfrm>
            <a:off x="0" y="-200055"/>
            <a:ext cx="184731" cy="400110"/>
          </a:xfrm>
          <a:prstGeom prst="rect">
            <a:avLst/>
          </a:prstGeom>
          <a:noFill/>
          <a:ln w="9525">
            <a:noFill/>
            <a:miter lim="800000"/>
            <a:headEnd/>
            <a:tailEnd/>
          </a:ln>
        </p:spPr>
        <p:txBody>
          <a:bodyPr wrap="none" anchor="ctr">
            <a:spAutoFit/>
          </a:bodyPr>
          <a:lstStyle/>
          <a:p>
            <a:endParaRPr lang="en-US" sz="2000">
              <a:latin typeface="Calibri" pitchFamily="34" charset="0"/>
            </a:endParaRPr>
          </a:p>
        </p:txBody>
      </p:sp>
      <p:pic>
        <p:nvPicPr>
          <p:cNvPr id="9" name="Picture 3" descr="C:\Users\Marimuthu K\Dropbox\PhD Work\MSB draft\msb_latex_files\msb_latex_files\overall_PCR_model_flow.png"/>
          <p:cNvPicPr>
            <a:picLocks noChangeAspect="1" noChangeArrowheads="1"/>
          </p:cNvPicPr>
          <p:nvPr/>
        </p:nvPicPr>
        <p:blipFill>
          <a:blip r:embed="rId2" cstate="print"/>
          <a:srcRect/>
          <a:stretch>
            <a:fillRect/>
          </a:stretch>
        </p:blipFill>
        <p:spPr bwMode="auto">
          <a:xfrm>
            <a:off x="914400" y="1066801"/>
            <a:ext cx="7467600" cy="4724400"/>
          </a:xfrm>
          <a:prstGeom prst="rect">
            <a:avLst/>
          </a:prstGeom>
          <a:noFill/>
        </p:spPr>
      </p:pic>
      <p:sp>
        <p:nvSpPr>
          <p:cNvPr id="10" name="TextBox 9"/>
          <p:cNvSpPr txBox="1"/>
          <p:nvPr/>
        </p:nvSpPr>
        <p:spPr>
          <a:xfrm>
            <a:off x="3886200" y="5943600"/>
            <a:ext cx="4876800" cy="381000"/>
          </a:xfrm>
          <a:prstGeom prst="rect">
            <a:avLst/>
          </a:prstGeom>
          <a:noFill/>
        </p:spPr>
        <p:txBody>
          <a:bodyPr wrap="square" rtlCol="0">
            <a:spAutoFit/>
          </a:bodyPr>
          <a:lstStyle/>
          <a:p>
            <a:r>
              <a:rPr lang="en-US" dirty="0" smtClean="0"/>
              <a:t>Marimuthu et al.,  Biophysical J (Under Review)</a:t>
            </a:r>
            <a:endParaRPr lang="en-US" dirty="0"/>
          </a:p>
        </p:txBody>
      </p:sp>
    </p:spTree>
    <p:extLst>
      <p:ext uri="{BB962C8B-B14F-4D97-AF65-F5344CB8AC3E}">
        <p14:creationId xmlns:p14="http://schemas.microsoft.com/office/powerpoint/2010/main" val="1812682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76200"/>
            <a:ext cx="7058025" cy="1169551"/>
          </a:xfrm>
          <a:prstGeom prst="rect">
            <a:avLst/>
          </a:prstGeom>
          <a:noFill/>
        </p:spPr>
        <p:txBody>
          <a:bodyPr>
            <a:spAutoFit/>
          </a:bodyPr>
          <a:lstStyle/>
          <a:p>
            <a:pPr fontAlgn="auto">
              <a:spcBef>
                <a:spcPts val="0"/>
              </a:spcBef>
              <a:spcAft>
                <a:spcPts val="0"/>
              </a:spcAft>
              <a:defRPr/>
            </a:pPr>
            <a:r>
              <a:rPr lang="en-US" sz="3500" b="1" dirty="0" smtClean="0">
                <a:solidFill>
                  <a:srgbClr val="0000CC"/>
                </a:solidFill>
                <a:effectLst>
                  <a:outerShdw blurRad="38100" dist="38100" dir="2700000" algn="tl">
                    <a:srgbClr val="000000">
                      <a:alpha val="43137"/>
                    </a:srgbClr>
                  </a:outerShdw>
                </a:effectLst>
                <a:latin typeface="+mj-lt"/>
              </a:rPr>
              <a:t>Overall Reaction Scheme of PCR and State Equations</a:t>
            </a:r>
            <a:endParaRPr lang="en-US" sz="3500" b="1" dirty="0">
              <a:solidFill>
                <a:srgbClr val="0000CC"/>
              </a:solidFill>
              <a:effectLst>
                <a:outerShdw blurRad="38100" dist="38100" dir="2700000" algn="tl">
                  <a:srgbClr val="000000">
                    <a:alpha val="43137"/>
                  </a:srgbClr>
                </a:outerShdw>
              </a:effectLst>
              <a:latin typeface="+mj-lt"/>
            </a:endParaRPr>
          </a:p>
        </p:txBody>
      </p:sp>
      <p:sp>
        <p:nvSpPr>
          <p:cNvPr id="6" name="Rectangle 53"/>
          <p:cNvSpPr>
            <a:spLocks noChangeArrowheads="1"/>
          </p:cNvSpPr>
          <p:nvPr/>
        </p:nvSpPr>
        <p:spPr bwMode="auto">
          <a:xfrm>
            <a:off x="0" y="2476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58"/>
          <p:cNvSpPr>
            <a:spLocks noChangeArrowheads="1"/>
          </p:cNvSpPr>
          <p:nvPr/>
        </p:nvSpPr>
        <p:spPr bwMode="auto">
          <a:xfrm>
            <a:off x="0" y="60198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Content Placeholder 18"/>
          <p:cNvGraphicFramePr>
            <a:graphicFrameLocks noChangeAspect="1"/>
          </p:cNvGraphicFramePr>
          <p:nvPr/>
        </p:nvGraphicFramePr>
        <p:xfrm>
          <a:off x="304800" y="1143000"/>
          <a:ext cx="2263775" cy="496887"/>
        </p:xfrm>
        <a:graphic>
          <a:graphicData uri="http://schemas.openxmlformats.org/presentationml/2006/ole">
            <mc:AlternateContent xmlns:mc="http://schemas.openxmlformats.org/markup-compatibility/2006">
              <mc:Choice xmlns:v="urn:schemas-microsoft-com:vml" Requires="v">
                <p:oleObj spid="_x0000_s13335" name="Equation" r:id="rId3" imgW="1155700" imgH="254000" progId="Equation.3">
                  <p:embed/>
                </p:oleObj>
              </mc:Choice>
              <mc:Fallback>
                <p:oleObj name="Equation" r:id="rId3" imgW="1155700" imgH="254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2263775" cy="496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2"/>
          <p:cNvGraphicFramePr>
            <a:graphicFrameLocks noChangeAspect="1"/>
          </p:cNvGraphicFramePr>
          <p:nvPr/>
        </p:nvGraphicFramePr>
        <p:xfrm>
          <a:off x="301625" y="3048000"/>
          <a:ext cx="2441575" cy="477837"/>
        </p:xfrm>
        <a:graphic>
          <a:graphicData uri="http://schemas.openxmlformats.org/presentationml/2006/ole">
            <mc:AlternateContent xmlns:mc="http://schemas.openxmlformats.org/markup-compatibility/2006">
              <mc:Choice xmlns:v="urn:schemas-microsoft-com:vml" Requires="v">
                <p:oleObj spid="_x0000_s13336" name="Equation" r:id="rId5" imgW="1358310" imgH="253890" progId="Equation.3">
                  <p:embed/>
                </p:oleObj>
              </mc:Choice>
              <mc:Fallback>
                <p:oleObj name="Equation" r:id="rId5" imgW="1358310" imgH="25389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625" y="3048000"/>
                        <a:ext cx="2441575"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3"/>
          <p:cNvGraphicFramePr>
            <a:graphicFrameLocks noChangeAspect="1"/>
          </p:cNvGraphicFramePr>
          <p:nvPr/>
        </p:nvGraphicFramePr>
        <p:xfrm>
          <a:off x="304800" y="2438400"/>
          <a:ext cx="2163763" cy="444500"/>
        </p:xfrm>
        <a:graphic>
          <a:graphicData uri="http://schemas.openxmlformats.org/presentationml/2006/ole">
            <mc:AlternateContent xmlns:mc="http://schemas.openxmlformats.org/markup-compatibility/2006">
              <mc:Choice xmlns:v="urn:schemas-microsoft-com:vml" Requires="v">
                <p:oleObj spid="_x0000_s13337" name="Equation" r:id="rId7" imgW="1295400" imgH="254000" progId="Equation.3">
                  <p:embed/>
                </p:oleObj>
              </mc:Choice>
              <mc:Fallback>
                <p:oleObj name="Equation" r:id="rId7" imgW="12954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438400"/>
                        <a:ext cx="2163763"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4"/>
          <p:cNvGraphicFramePr>
            <a:graphicFrameLocks noChangeAspect="1"/>
          </p:cNvGraphicFramePr>
          <p:nvPr/>
        </p:nvGraphicFramePr>
        <p:xfrm>
          <a:off x="3352800" y="1295400"/>
          <a:ext cx="5127626" cy="1970087"/>
        </p:xfrm>
        <a:graphic>
          <a:graphicData uri="http://schemas.openxmlformats.org/presentationml/2006/ole">
            <mc:AlternateContent xmlns:mc="http://schemas.openxmlformats.org/markup-compatibility/2006">
              <mc:Choice xmlns:v="urn:schemas-microsoft-com:vml" Requires="v">
                <p:oleObj spid="_x0000_s13338" name="Equation" r:id="rId9" imgW="3593880" imgH="1320480" progId="Equation.DSMT4">
                  <p:embed/>
                </p:oleObj>
              </mc:Choice>
              <mc:Fallback>
                <p:oleObj name="Equation" r:id="rId9" imgW="3593880" imgH="1320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0" y="1295400"/>
                        <a:ext cx="5127626" cy="1970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6"/>
          <p:cNvGraphicFramePr>
            <a:graphicFrameLocks noChangeAspect="1"/>
          </p:cNvGraphicFramePr>
          <p:nvPr/>
        </p:nvGraphicFramePr>
        <p:xfrm>
          <a:off x="228600" y="1828800"/>
          <a:ext cx="2166937" cy="477837"/>
        </p:xfrm>
        <a:graphic>
          <a:graphicData uri="http://schemas.openxmlformats.org/presentationml/2006/ole">
            <mc:AlternateContent xmlns:mc="http://schemas.openxmlformats.org/markup-compatibility/2006">
              <mc:Choice xmlns:v="urn:schemas-microsoft-com:vml" Requires="v">
                <p:oleObj spid="_x0000_s13339" name="Equation" r:id="rId11" imgW="1205977" imgH="253890" progId="Equation.3">
                  <p:embed/>
                </p:oleObj>
              </mc:Choice>
              <mc:Fallback>
                <p:oleObj name="Equation" r:id="rId11" imgW="1205977" imgH="25389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0" y="1828800"/>
                        <a:ext cx="2166937"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6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67"/>
          <p:cNvGraphicFramePr>
            <a:graphicFrameLocks noChangeAspect="1"/>
          </p:cNvGraphicFramePr>
          <p:nvPr/>
        </p:nvGraphicFramePr>
        <p:xfrm>
          <a:off x="1368425" y="3581400"/>
          <a:ext cx="5873750" cy="990600"/>
        </p:xfrm>
        <a:graphic>
          <a:graphicData uri="http://schemas.openxmlformats.org/presentationml/2006/ole">
            <mc:AlternateContent xmlns:mc="http://schemas.openxmlformats.org/markup-compatibility/2006">
              <mc:Choice xmlns:v="urn:schemas-microsoft-com:vml" Requires="v">
                <p:oleObj spid="_x0000_s13340" name="Equation" r:id="rId13" imgW="2971800" imgH="457200" progId="Equation.DSMT4">
                  <p:embed/>
                </p:oleObj>
              </mc:Choice>
              <mc:Fallback>
                <p:oleObj name="Equation" r:id="rId13" imgW="2971800" imgH="4572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68425" y="3581400"/>
                        <a:ext cx="587375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7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69"/>
          <p:cNvGraphicFramePr>
            <a:graphicFrameLocks noChangeAspect="1"/>
          </p:cNvGraphicFramePr>
          <p:nvPr/>
        </p:nvGraphicFramePr>
        <p:xfrm>
          <a:off x="-1" y="4648200"/>
          <a:ext cx="9144001" cy="609600"/>
        </p:xfrm>
        <a:graphic>
          <a:graphicData uri="http://schemas.openxmlformats.org/presentationml/2006/ole">
            <mc:AlternateContent xmlns:mc="http://schemas.openxmlformats.org/markup-compatibility/2006">
              <mc:Choice xmlns:v="urn:schemas-microsoft-com:vml" Requires="v">
                <p:oleObj spid="_x0000_s13341" name="Equation" r:id="rId15" imgW="4609800" imgH="279360" progId="Equation.DSMT4">
                  <p:embed/>
                </p:oleObj>
              </mc:Choice>
              <mc:Fallback>
                <p:oleObj name="Equation" r:id="rId15" imgW="4609800" imgH="27936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4648200"/>
                        <a:ext cx="9144001"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0" y="5334000"/>
            <a:ext cx="8686800" cy="861774"/>
          </a:xfrm>
          <a:prstGeom prst="rect">
            <a:avLst/>
          </a:prstGeom>
          <a:noFill/>
        </p:spPr>
        <p:txBody>
          <a:bodyPr wrap="square" rtlCol="0">
            <a:spAutoFit/>
          </a:bodyPr>
          <a:lstStyle/>
          <a:p>
            <a:r>
              <a:rPr lang="en-US" sz="2500" b="1" dirty="0" smtClean="0"/>
              <a:t>If the length of the target is </a:t>
            </a:r>
            <a:r>
              <a:rPr lang="en-US" sz="2500" b="1" dirty="0" smtClean="0">
                <a:solidFill>
                  <a:srgbClr val="FF0000"/>
                </a:solidFill>
              </a:rPr>
              <a:t>N</a:t>
            </a:r>
            <a:r>
              <a:rPr lang="en-US" sz="2500" b="1" dirty="0" smtClean="0"/>
              <a:t>, the total number of state equations are </a:t>
            </a:r>
            <a:r>
              <a:rPr lang="en-US" sz="2500" b="1" dirty="0" smtClean="0">
                <a:solidFill>
                  <a:srgbClr val="FF0000"/>
                </a:solidFill>
              </a:rPr>
              <a:t>4 N + 9 (N varies from 500 – 2000)</a:t>
            </a:r>
            <a:endParaRPr lang="en-US" sz="2500" b="1" dirty="0">
              <a:solidFill>
                <a:srgbClr val="FF0000"/>
              </a:solidFill>
            </a:endParaRPr>
          </a:p>
        </p:txBody>
      </p:sp>
      <p:sp>
        <p:nvSpPr>
          <p:cNvPr id="21" name="TextBox 20"/>
          <p:cNvSpPr txBox="1"/>
          <p:nvPr/>
        </p:nvSpPr>
        <p:spPr>
          <a:xfrm>
            <a:off x="7315200" y="3657600"/>
            <a:ext cx="1828800" cy="861774"/>
          </a:xfrm>
          <a:prstGeom prst="rect">
            <a:avLst/>
          </a:prstGeom>
          <a:noFill/>
        </p:spPr>
        <p:txBody>
          <a:bodyPr wrap="square" rtlCol="0">
            <a:spAutoFit/>
          </a:bodyPr>
          <a:lstStyle/>
          <a:p>
            <a:r>
              <a:rPr lang="en-US" sz="2500" b="1" dirty="0" smtClean="0">
                <a:solidFill>
                  <a:srgbClr val="FF0000"/>
                </a:solidFill>
              </a:rPr>
              <a:t>Stiff System of DE</a:t>
            </a:r>
            <a:endParaRPr lang="en-US" sz="2500" b="1" dirty="0">
              <a:solidFill>
                <a:srgbClr val="FF0000"/>
              </a:solidFill>
            </a:endParaRPr>
          </a:p>
        </p:txBody>
      </p:sp>
    </p:spTree>
    <p:extLst>
      <p:ext uri="{BB962C8B-B14F-4D97-AF65-F5344CB8AC3E}">
        <p14:creationId xmlns:p14="http://schemas.microsoft.com/office/powerpoint/2010/main" val="96258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a:spLocks noChangeArrowheads="1"/>
          </p:cNvSpPr>
          <p:nvPr/>
        </p:nvSpPr>
        <p:spPr bwMode="auto">
          <a:xfrm>
            <a:off x="152400" y="152400"/>
            <a:ext cx="7391400" cy="630942"/>
          </a:xfrm>
          <a:prstGeom prst="rect">
            <a:avLst/>
          </a:prstGeom>
          <a:noFill/>
          <a:ln w="9525">
            <a:noFill/>
            <a:miter lim="800000"/>
            <a:headEnd/>
            <a:tailEnd/>
          </a:ln>
        </p:spPr>
        <p:txBody>
          <a:bodyPr>
            <a:spAutoFit/>
          </a:bodyPr>
          <a:lstStyle/>
          <a:p>
            <a:r>
              <a:rPr lang="en-US" sz="3500" b="1" dirty="0" smtClean="0">
                <a:solidFill>
                  <a:srgbClr val="0000CC"/>
                </a:solidFill>
                <a:effectLst>
                  <a:outerShdw blurRad="38100" dist="38100" dir="2700000" algn="tl">
                    <a:srgbClr val="000000">
                      <a:alpha val="43137"/>
                    </a:srgbClr>
                  </a:outerShdw>
                </a:effectLst>
                <a:latin typeface="+mj-lt"/>
                <a:cs typeface="Calibri" pitchFamily="34" charset="0"/>
              </a:rPr>
              <a:t>Transient Kinetics – Single Cycle (1</a:t>
            </a:r>
            <a:r>
              <a:rPr lang="en-US" sz="3500" b="1" baseline="30000" dirty="0" smtClean="0">
                <a:solidFill>
                  <a:srgbClr val="0000CC"/>
                </a:solidFill>
                <a:effectLst>
                  <a:outerShdw blurRad="38100" dist="38100" dir="2700000" algn="tl">
                    <a:srgbClr val="000000">
                      <a:alpha val="43137"/>
                    </a:srgbClr>
                  </a:outerShdw>
                </a:effectLst>
                <a:latin typeface="+mj-lt"/>
                <a:cs typeface="Calibri" pitchFamily="34" charset="0"/>
              </a:rPr>
              <a:t>st</a:t>
            </a:r>
            <a:r>
              <a:rPr lang="en-US" sz="3500" b="1" dirty="0" smtClean="0">
                <a:solidFill>
                  <a:srgbClr val="0000CC"/>
                </a:solidFill>
                <a:effectLst>
                  <a:outerShdw blurRad="38100" dist="38100" dir="2700000" algn="tl">
                    <a:srgbClr val="000000">
                      <a:alpha val="43137"/>
                    </a:srgbClr>
                  </a:outerShdw>
                </a:effectLst>
                <a:latin typeface="+mj-lt"/>
                <a:cs typeface="Calibri" pitchFamily="34" charset="0"/>
              </a:rPr>
              <a:t>) </a:t>
            </a:r>
            <a:endParaRPr lang="en-US" sz="3500" b="1" dirty="0">
              <a:solidFill>
                <a:srgbClr val="0000CC"/>
              </a:solidFill>
              <a:effectLst>
                <a:outerShdw blurRad="38100" dist="38100" dir="2700000" algn="tl">
                  <a:srgbClr val="000000">
                    <a:alpha val="43137"/>
                  </a:srgbClr>
                </a:outerShdw>
              </a:effectLst>
              <a:latin typeface="+mj-lt"/>
              <a:cs typeface="Calibri" pitchFamily="34" charset="0"/>
            </a:endParaRPr>
          </a:p>
        </p:txBody>
      </p:sp>
      <p:sp>
        <p:nvSpPr>
          <p:cNvPr id="6" name="TextBox 5"/>
          <p:cNvSpPr txBox="1"/>
          <p:nvPr/>
        </p:nvSpPr>
        <p:spPr>
          <a:xfrm>
            <a:off x="228600" y="5562600"/>
            <a:ext cx="4267200" cy="477054"/>
          </a:xfrm>
          <a:prstGeom prst="rect">
            <a:avLst/>
          </a:prstGeom>
          <a:noFill/>
        </p:spPr>
        <p:txBody>
          <a:bodyPr wrap="square" rtlCol="0">
            <a:spAutoFit/>
          </a:bodyPr>
          <a:lstStyle/>
          <a:p>
            <a:r>
              <a:rPr lang="en-US" sz="2500" dirty="0" smtClean="0"/>
              <a:t>Length of the target – 1000 </a:t>
            </a:r>
            <a:r>
              <a:rPr lang="en-US" sz="2500" dirty="0" err="1" smtClean="0"/>
              <a:t>bp</a:t>
            </a:r>
            <a:endParaRPr lang="en-US" sz="2500" dirty="0" smtClean="0"/>
          </a:p>
        </p:txBody>
      </p:sp>
      <p:sp>
        <p:nvSpPr>
          <p:cNvPr id="7" name="TextBox 6"/>
          <p:cNvSpPr txBox="1"/>
          <p:nvPr/>
        </p:nvSpPr>
        <p:spPr>
          <a:xfrm>
            <a:off x="5791200" y="4953000"/>
            <a:ext cx="3352800" cy="1323439"/>
          </a:xfrm>
          <a:prstGeom prst="rect">
            <a:avLst/>
          </a:prstGeom>
          <a:noFill/>
        </p:spPr>
        <p:txBody>
          <a:bodyPr wrap="square" rtlCol="0">
            <a:spAutoFit/>
          </a:bodyPr>
          <a:lstStyle/>
          <a:p>
            <a:r>
              <a:rPr lang="en-US" sz="2000" b="1" dirty="0" smtClean="0">
                <a:solidFill>
                  <a:srgbClr val="000099"/>
                </a:solidFill>
              </a:rPr>
              <a:t>If the annealing temperature is 40 deg C, the overall PCR is faster with  nearly 100% efficiency.</a:t>
            </a:r>
            <a:endParaRPr lang="en-US" sz="2000" b="1" dirty="0">
              <a:solidFill>
                <a:srgbClr val="000099"/>
              </a:solidFill>
            </a:endParaRPr>
          </a:p>
        </p:txBody>
      </p:sp>
      <p:sp>
        <p:nvSpPr>
          <p:cNvPr id="8" name="TextBox 7"/>
          <p:cNvSpPr txBox="1"/>
          <p:nvPr/>
        </p:nvSpPr>
        <p:spPr>
          <a:xfrm>
            <a:off x="5638800" y="1143000"/>
            <a:ext cx="3352800" cy="3693319"/>
          </a:xfrm>
          <a:prstGeom prst="rect">
            <a:avLst/>
          </a:prstGeom>
          <a:noFill/>
        </p:spPr>
        <p:txBody>
          <a:bodyPr wrap="square" rtlCol="0">
            <a:spAutoFit/>
          </a:bodyPr>
          <a:lstStyle/>
          <a:p>
            <a:r>
              <a:rPr lang="en-US" dirty="0" smtClean="0"/>
              <a:t>Extension Reaction time – 30 seconds.</a:t>
            </a:r>
          </a:p>
          <a:p>
            <a:endParaRPr lang="en-US" dirty="0" smtClean="0"/>
          </a:p>
          <a:p>
            <a:r>
              <a:rPr lang="en-US" dirty="0" smtClean="0"/>
              <a:t>Annealing Reaction time – 45 seconds.</a:t>
            </a:r>
          </a:p>
          <a:p>
            <a:endParaRPr lang="en-US" dirty="0" smtClean="0"/>
          </a:p>
          <a:p>
            <a:r>
              <a:rPr lang="en-US" dirty="0" smtClean="0"/>
              <a:t>Extension temperature = 72 </a:t>
            </a:r>
            <a:r>
              <a:rPr lang="en-US" baseline="30000" dirty="0" smtClean="0"/>
              <a:t>0</a:t>
            </a:r>
            <a:r>
              <a:rPr lang="en-US" dirty="0" smtClean="0"/>
              <a:t> C</a:t>
            </a:r>
          </a:p>
          <a:p>
            <a:endParaRPr lang="en-US" dirty="0" smtClean="0"/>
          </a:p>
          <a:p>
            <a:r>
              <a:rPr lang="en-US" dirty="0" smtClean="0"/>
              <a:t>Enzyme Concentration = 10 </a:t>
            </a:r>
            <a:r>
              <a:rPr lang="en-US" dirty="0" err="1" smtClean="0"/>
              <a:t>nM</a:t>
            </a:r>
            <a:r>
              <a:rPr lang="en-US" dirty="0" smtClean="0"/>
              <a:t>.</a:t>
            </a:r>
          </a:p>
          <a:p>
            <a:endParaRPr lang="en-US" dirty="0" smtClean="0"/>
          </a:p>
          <a:p>
            <a:r>
              <a:rPr lang="en-US" dirty="0" smtClean="0"/>
              <a:t>Template Concentration = 10</a:t>
            </a:r>
            <a:r>
              <a:rPr lang="en-US" baseline="30000" dirty="0" smtClean="0"/>
              <a:t>-14 </a:t>
            </a:r>
            <a:r>
              <a:rPr lang="en-US" dirty="0" smtClean="0"/>
              <a:t>M</a:t>
            </a:r>
          </a:p>
          <a:p>
            <a:endParaRPr lang="en-US" dirty="0" smtClean="0"/>
          </a:p>
          <a:p>
            <a:r>
              <a:rPr lang="en-US" dirty="0" smtClean="0"/>
              <a:t>Primer Concentration = 0.2 </a:t>
            </a:r>
            <a:r>
              <a:rPr lang="el-GR" dirty="0" smtClean="0"/>
              <a:t>μ</a:t>
            </a:r>
            <a:r>
              <a:rPr lang="en-US" dirty="0" smtClean="0"/>
              <a:t>M</a:t>
            </a:r>
            <a:endParaRPr lang="en-US" dirty="0"/>
          </a:p>
        </p:txBody>
      </p:sp>
      <p:pic>
        <p:nvPicPr>
          <p:cNvPr id="9" name="Picture 1"/>
          <p:cNvPicPr>
            <a:picLocks noChangeAspect="1" noChangeArrowheads="1"/>
          </p:cNvPicPr>
          <p:nvPr/>
        </p:nvPicPr>
        <p:blipFill>
          <a:blip r:embed="rId2" cstate="print"/>
          <a:srcRect/>
          <a:stretch>
            <a:fillRect/>
          </a:stretch>
        </p:blipFill>
        <p:spPr bwMode="auto">
          <a:xfrm>
            <a:off x="0" y="1071563"/>
            <a:ext cx="5435380" cy="4491037"/>
          </a:xfrm>
          <a:prstGeom prst="rect">
            <a:avLst/>
          </a:prstGeom>
          <a:noFill/>
          <a:ln w="9525">
            <a:noFill/>
            <a:miter lim="800000"/>
            <a:headEnd/>
            <a:tailEnd/>
          </a:ln>
        </p:spPr>
      </p:pic>
      <p:sp>
        <p:nvSpPr>
          <p:cNvPr id="10" name="TextBox 9"/>
          <p:cNvSpPr txBox="1"/>
          <p:nvPr/>
        </p:nvSpPr>
        <p:spPr>
          <a:xfrm>
            <a:off x="457200" y="6107668"/>
            <a:ext cx="8686800" cy="369332"/>
          </a:xfrm>
          <a:prstGeom prst="rect">
            <a:avLst/>
          </a:prstGeom>
          <a:noFill/>
        </p:spPr>
        <p:txBody>
          <a:bodyPr wrap="square" rtlCol="0">
            <a:spAutoFit/>
          </a:bodyPr>
          <a:lstStyle/>
          <a:p>
            <a:r>
              <a:rPr lang="en-US" dirty="0" smtClean="0"/>
              <a:t>Marimuthu et al.,  Biophysical J (Under Review)</a:t>
            </a:r>
            <a:endParaRPr lang="en-US" dirty="0"/>
          </a:p>
        </p:txBody>
      </p:sp>
    </p:spTree>
    <p:extLst>
      <p:ext uri="{BB962C8B-B14F-4D97-AF65-F5344CB8AC3E}">
        <p14:creationId xmlns:p14="http://schemas.microsoft.com/office/powerpoint/2010/main" val="402688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a:spLocks noChangeArrowheads="1"/>
          </p:cNvSpPr>
          <p:nvPr/>
        </p:nvSpPr>
        <p:spPr bwMode="auto">
          <a:xfrm>
            <a:off x="152400" y="152400"/>
            <a:ext cx="7391400" cy="630942"/>
          </a:xfrm>
          <a:prstGeom prst="rect">
            <a:avLst/>
          </a:prstGeom>
          <a:noFill/>
          <a:ln w="9525">
            <a:noFill/>
            <a:miter lim="800000"/>
            <a:headEnd/>
            <a:tailEnd/>
          </a:ln>
        </p:spPr>
        <p:txBody>
          <a:bodyPr>
            <a:spAutoFit/>
          </a:bodyPr>
          <a:lstStyle/>
          <a:p>
            <a:r>
              <a:rPr lang="en-US" sz="3500" b="1" dirty="0" smtClean="0">
                <a:solidFill>
                  <a:srgbClr val="0000CC"/>
                </a:solidFill>
                <a:effectLst>
                  <a:outerShdw blurRad="38100" dist="38100" dir="2700000" algn="tl">
                    <a:srgbClr val="000000">
                      <a:alpha val="43137"/>
                    </a:srgbClr>
                  </a:outerShdw>
                </a:effectLst>
                <a:latin typeface="+mj-lt"/>
                <a:cs typeface="Calibri" pitchFamily="34" charset="0"/>
              </a:rPr>
              <a:t>Transient Kinetics – Single Cycle (1</a:t>
            </a:r>
            <a:r>
              <a:rPr lang="en-US" sz="3500" b="1" baseline="30000" dirty="0" smtClean="0">
                <a:solidFill>
                  <a:srgbClr val="0000CC"/>
                </a:solidFill>
                <a:effectLst>
                  <a:outerShdw blurRad="38100" dist="38100" dir="2700000" algn="tl">
                    <a:srgbClr val="000000">
                      <a:alpha val="43137"/>
                    </a:srgbClr>
                  </a:outerShdw>
                </a:effectLst>
                <a:latin typeface="+mj-lt"/>
                <a:cs typeface="Calibri" pitchFamily="34" charset="0"/>
              </a:rPr>
              <a:t>st</a:t>
            </a:r>
            <a:r>
              <a:rPr lang="en-US" sz="3500" b="1" dirty="0" smtClean="0">
                <a:solidFill>
                  <a:srgbClr val="0000CC"/>
                </a:solidFill>
                <a:effectLst>
                  <a:outerShdw blurRad="38100" dist="38100" dir="2700000" algn="tl">
                    <a:srgbClr val="000000">
                      <a:alpha val="43137"/>
                    </a:srgbClr>
                  </a:outerShdw>
                </a:effectLst>
                <a:latin typeface="+mj-lt"/>
                <a:cs typeface="Calibri" pitchFamily="34" charset="0"/>
              </a:rPr>
              <a:t>) </a:t>
            </a:r>
            <a:endParaRPr lang="en-US" sz="3500" b="1" dirty="0">
              <a:solidFill>
                <a:srgbClr val="0000CC"/>
              </a:solidFill>
              <a:effectLst>
                <a:outerShdw blurRad="38100" dist="38100" dir="2700000" algn="tl">
                  <a:srgbClr val="000000">
                    <a:alpha val="43137"/>
                  </a:srgbClr>
                </a:outerShdw>
              </a:effectLst>
              <a:latin typeface="+mj-lt"/>
              <a:cs typeface="Calibri" pitchFamily="34" charset="0"/>
            </a:endParaRPr>
          </a:p>
        </p:txBody>
      </p:sp>
      <p:sp>
        <p:nvSpPr>
          <p:cNvPr id="6" name="TextBox 5"/>
          <p:cNvSpPr txBox="1"/>
          <p:nvPr/>
        </p:nvSpPr>
        <p:spPr>
          <a:xfrm>
            <a:off x="5638800" y="3124200"/>
            <a:ext cx="3352800" cy="1631216"/>
          </a:xfrm>
          <a:prstGeom prst="rect">
            <a:avLst/>
          </a:prstGeom>
          <a:noFill/>
        </p:spPr>
        <p:txBody>
          <a:bodyPr wrap="square" rtlCol="0">
            <a:spAutoFit/>
          </a:bodyPr>
          <a:lstStyle/>
          <a:p>
            <a:r>
              <a:rPr lang="en-US" sz="2500" b="1" dirty="0" smtClean="0">
                <a:solidFill>
                  <a:srgbClr val="FF0000"/>
                </a:solidFill>
              </a:rPr>
              <a:t>Maximum efficiency  (based on these three sampling) of 70%  is achieved at 35 </a:t>
            </a:r>
            <a:r>
              <a:rPr lang="en-US" sz="2500" b="1" baseline="30000" dirty="0" smtClean="0">
                <a:solidFill>
                  <a:srgbClr val="FF0000"/>
                </a:solidFill>
              </a:rPr>
              <a:t>0</a:t>
            </a:r>
            <a:r>
              <a:rPr lang="en-US" sz="2500" b="1" dirty="0" smtClean="0">
                <a:solidFill>
                  <a:srgbClr val="FF0000"/>
                </a:solidFill>
              </a:rPr>
              <a:t>C</a:t>
            </a:r>
            <a:endParaRPr lang="en-US" sz="2500" b="1" dirty="0">
              <a:solidFill>
                <a:srgbClr val="FF0000"/>
              </a:solidFill>
            </a:endParaRPr>
          </a:p>
        </p:txBody>
      </p:sp>
      <p:sp>
        <p:nvSpPr>
          <p:cNvPr id="7" name="TextBox 6"/>
          <p:cNvSpPr txBox="1"/>
          <p:nvPr/>
        </p:nvSpPr>
        <p:spPr>
          <a:xfrm>
            <a:off x="5638800" y="1295400"/>
            <a:ext cx="3352800" cy="1246495"/>
          </a:xfrm>
          <a:prstGeom prst="rect">
            <a:avLst/>
          </a:prstGeom>
          <a:noFill/>
        </p:spPr>
        <p:txBody>
          <a:bodyPr wrap="square" rtlCol="0">
            <a:spAutoFit/>
          </a:bodyPr>
          <a:lstStyle/>
          <a:p>
            <a:r>
              <a:rPr lang="en-US" sz="2500" dirty="0" smtClean="0">
                <a:solidFill>
                  <a:srgbClr val="0000CC"/>
                </a:solidFill>
              </a:rPr>
              <a:t>Same reaction conditions but different target sequence.</a:t>
            </a:r>
            <a:endParaRPr lang="en-US" sz="2500" dirty="0">
              <a:solidFill>
                <a:srgbClr val="0000CC"/>
              </a:solidFill>
            </a:endParaRPr>
          </a:p>
        </p:txBody>
      </p:sp>
      <p:pic>
        <p:nvPicPr>
          <p:cNvPr id="8" name="Picture 2"/>
          <p:cNvPicPr>
            <a:picLocks noChangeAspect="1" noChangeArrowheads="1"/>
          </p:cNvPicPr>
          <p:nvPr/>
        </p:nvPicPr>
        <p:blipFill>
          <a:blip r:embed="rId2" cstate="print"/>
          <a:srcRect/>
          <a:stretch>
            <a:fillRect/>
          </a:stretch>
        </p:blipFill>
        <p:spPr bwMode="auto">
          <a:xfrm>
            <a:off x="228600" y="1066800"/>
            <a:ext cx="5334000" cy="4495800"/>
          </a:xfrm>
          <a:prstGeom prst="rect">
            <a:avLst/>
          </a:prstGeom>
          <a:noFill/>
          <a:ln w="9525">
            <a:noFill/>
            <a:miter lim="800000"/>
            <a:headEnd/>
            <a:tailEnd/>
          </a:ln>
        </p:spPr>
      </p:pic>
      <p:sp>
        <p:nvSpPr>
          <p:cNvPr id="9" name="TextBox 8"/>
          <p:cNvSpPr txBox="1"/>
          <p:nvPr/>
        </p:nvSpPr>
        <p:spPr>
          <a:xfrm>
            <a:off x="1524000" y="5562600"/>
            <a:ext cx="6324600" cy="553998"/>
          </a:xfrm>
          <a:prstGeom prst="rect">
            <a:avLst/>
          </a:prstGeom>
          <a:noFill/>
        </p:spPr>
        <p:txBody>
          <a:bodyPr wrap="square" rtlCol="0">
            <a:spAutoFit/>
          </a:bodyPr>
          <a:lstStyle/>
          <a:p>
            <a:r>
              <a:rPr lang="en-US" sz="3000" b="1" dirty="0" smtClean="0">
                <a:solidFill>
                  <a:srgbClr val="000099"/>
                </a:solidFill>
                <a:effectLst>
                  <a:outerShdw blurRad="38100" dist="38100" dir="2700000" algn="tl">
                    <a:srgbClr val="000000">
                      <a:alpha val="43137"/>
                    </a:srgbClr>
                  </a:outerShdw>
                </a:effectLst>
              </a:rPr>
              <a:t>Sequence dependent model is the key</a:t>
            </a:r>
            <a:endParaRPr lang="en-US" sz="3000" b="1" dirty="0">
              <a:solidFill>
                <a:srgbClr val="000099"/>
              </a:solidFill>
              <a:effectLst>
                <a:outerShdw blurRad="38100" dist="38100" dir="2700000" algn="tl">
                  <a:srgbClr val="000000">
                    <a:alpha val="43137"/>
                  </a:srgbClr>
                </a:outerShdw>
              </a:effectLst>
            </a:endParaRPr>
          </a:p>
        </p:txBody>
      </p:sp>
      <p:sp>
        <p:nvSpPr>
          <p:cNvPr id="10" name="TextBox 9"/>
          <p:cNvSpPr txBox="1"/>
          <p:nvPr/>
        </p:nvSpPr>
        <p:spPr>
          <a:xfrm>
            <a:off x="457200" y="6107668"/>
            <a:ext cx="8686800" cy="369332"/>
          </a:xfrm>
          <a:prstGeom prst="rect">
            <a:avLst/>
          </a:prstGeom>
          <a:noFill/>
        </p:spPr>
        <p:txBody>
          <a:bodyPr wrap="square" rtlCol="0">
            <a:spAutoFit/>
          </a:bodyPr>
          <a:lstStyle/>
          <a:p>
            <a:r>
              <a:rPr lang="en-US" dirty="0" smtClean="0"/>
              <a:t>Marimuthu et al.,  Biophysical J (Under Review)</a:t>
            </a:r>
            <a:endParaRPr lang="en-US" dirty="0"/>
          </a:p>
        </p:txBody>
      </p:sp>
    </p:spTree>
    <p:extLst>
      <p:ext uri="{BB962C8B-B14F-4D97-AF65-F5344CB8AC3E}">
        <p14:creationId xmlns:p14="http://schemas.microsoft.com/office/powerpoint/2010/main" val="14809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a:spLocks noChangeArrowheads="1"/>
          </p:cNvSpPr>
          <p:nvPr/>
        </p:nvSpPr>
        <p:spPr bwMode="auto">
          <a:xfrm>
            <a:off x="304800" y="207258"/>
            <a:ext cx="7391400" cy="630942"/>
          </a:xfrm>
          <a:prstGeom prst="rect">
            <a:avLst/>
          </a:prstGeom>
          <a:noFill/>
          <a:ln w="9525">
            <a:noFill/>
            <a:miter lim="800000"/>
            <a:headEnd/>
            <a:tailEnd/>
          </a:ln>
        </p:spPr>
        <p:txBody>
          <a:bodyPr>
            <a:spAutoFit/>
          </a:bodyPr>
          <a:lstStyle/>
          <a:p>
            <a:r>
              <a:rPr lang="en-US" sz="3500" b="1" dirty="0" smtClean="0">
                <a:solidFill>
                  <a:srgbClr val="0000CC"/>
                </a:solidFill>
                <a:effectLst>
                  <a:outerShdw blurRad="38100" dist="38100" dir="2700000" algn="tl">
                    <a:srgbClr val="000000">
                      <a:alpha val="43137"/>
                    </a:srgbClr>
                  </a:outerShdw>
                </a:effectLst>
                <a:latin typeface="Calibri" pitchFamily="34" charset="0"/>
                <a:cs typeface="Calibri" pitchFamily="34" charset="0"/>
              </a:rPr>
              <a:t>Geometric Growth of Target DNA</a:t>
            </a:r>
            <a:endParaRPr lang="en-US" sz="3500" b="1" dirty="0">
              <a:solidFill>
                <a:srgbClr val="0000CC"/>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2"/>
          <p:cNvPicPr>
            <a:picLocks noChangeAspect="1" noChangeArrowheads="1"/>
          </p:cNvPicPr>
          <p:nvPr/>
        </p:nvPicPr>
        <p:blipFill>
          <a:blip r:embed="rId2" cstate="print"/>
          <a:srcRect/>
          <a:stretch>
            <a:fillRect/>
          </a:stretch>
        </p:blipFill>
        <p:spPr bwMode="auto">
          <a:xfrm>
            <a:off x="4038600" y="1045420"/>
            <a:ext cx="3429000" cy="268838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4114800" y="3733800"/>
            <a:ext cx="3429000" cy="2667000"/>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381000" y="1143000"/>
            <a:ext cx="3429000" cy="2514600"/>
          </a:xfrm>
          <a:prstGeom prst="rect">
            <a:avLst/>
          </a:prstGeom>
          <a:noFill/>
          <a:ln w="9525">
            <a:noFill/>
            <a:miter lim="800000"/>
            <a:headEnd/>
            <a:tailEnd/>
          </a:ln>
        </p:spPr>
      </p:pic>
      <p:pic>
        <p:nvPicPr>
          <p:cNvPr id="9" name="Picture 5"/>
          <p:cNvPicPr>
            <a:picLocks noChangeAspect="1" noChangeArrowheads="1"/>
          </p:cNvPicPr>
          <p:nvPr/>
        </p:nvPicPr>
        <p:blipFill>
          <a:blip r:embed="rId5" cstate="print"/>
          <a:srcRect/>
          <a:stretch>
            <a:fillRect/>
          </a:stretch>
        </p:blipFill>
        <p:spPr bwMode="auto">
          <a:xfrm>
            <a:off x="304800" y="3810000"/>
            <a:ext cx="3553097" cy="2590800"/>
          </a:xfrm>
          <a:prstGeom prst="rect">
            <a:avLst/>
          </a:prstGeom>
          <a:noFill/>
          <a:ln w="9525">
            <a:noFill/>
            <a:miter lim="800000"/>
            <a:headEnd/>
            <a:tailEnd/>
          </a:ln>
        </p:spPr>
      </p:pic>
      <p:sp>
        <p:nvSpPr>
          <p:cNvPr id="10" name="Right Brace 9"/>
          <p:cNvSpPr/>
          <p:nvPr/>
        </p:nvSpPr>
        <p:spPr>
          <a:xfrm>
            <a:off x="7620000" y="1143000"/>
            <a:ext cx="304800" cy="2438400"/>
          </a:xfrm>
          <a:prstGeom prst="rightBrace">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7620000" y="3886200"/>
            <a:ext cx="304800" cy="2438400"/>
          </a:xfrm>
          <a:prstGeom prst="rightBrace">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7848600" y="1752600"/>
            <a:ext cx="1295400" cy="923330"/>
          </a:xfrm>
          <a:prstGeom prst="rect">
            <a:avLst/>
          </a:prstGeom>
          <a:noFill/>
        </p:spPr>
        <p:txBody>
          <a:bodyPr wrap="square" rtlCol="0">
            <a:spAutoFit/>
          </a:bodyPr>
          <a:lstStyle/>
          <a:p>
            <a:r>
              <a:rPr lang="en-US" b="1" dirty="0" smtClean="0">
                <a:solidFill>
                  <a:srgbClr val="000099"/>
                </a:solidFill>
              </a:rPr>
              <a:t>Shorter reaction time</a:t>
            </a:r>
            <a:endParaRPr lang="en-US" b="1" dirty="0">
              <a:solidFill>
                <a:srgbClr val="000099"/>
              </a:solidFill>
            </a:endParaRPr>
          </a:p>
        </p:txBody>
      </p:sp>
      <p:sp>
        <p:nvSpPr>
          <p:cNvPr id="13" name="TextBox 12"/>
          <p:cNvSpPr txBox="1"/>
          <p:nvPr/>
        </p:nvSpPr>
        <p:spPr>
          <a:xfrm>
            <a:off x="7848600" y="4343400"/>
            <a:ext cx="1295400" cy="1015663"/>
          </a:xfrm>
          <a:prstGeom prst="rect">
            <a:avLst/>
          </a:prstGeom>
          <a:noFill/>
        </p:spPr>
        <p:txBody>
          <a:bodyPr wrap="square" rtlCol="0">
            <a:spAutoFit/>
          </a:bodyPr>
          <a:lstStyle/>
          <a:p>
            <a:r>
              <a:rPr lang="en-US" sz="2000" b="1" dirty="0" smtClean="0">
                <a:solidFill>
                  <a:srgbClr val="000099"/>
                </a:solidFill>
              </a:rPr>
              <a:t>Longer</a:t>
            </a:r>
          </a:p>
          <a:p>
            <a:r>
              <a:rPr lang="en-US" sz="2000" b="1" dirty="0" smtClean="0">
                <a:solidFill>
                  <a:srgbClr val="000099"/>
                </a:solidFill>
              </a:rPr>
              <a:t>reaction time</a:t>
            </a:r>
            <a:endParaRPr lang="en-US" sz="2000" b="1" dirty="0">
              <a:solidFill>
                <a:srgbClr val="000099"/>
              </a:solidFill>
            </a:endParaRPr>
          </a:p>
        </p:txBody>
      </p:sp>
    </p:spTree>
    <p:extLst>
      <p:ext uri="{BB962C8B-B14F-4D97-AF65-F5344CB8AC3E}">
        <p14:creationId xmlns:p14="http://schemas.microsoft.com/office/powerpoint/2010/main" val="1817891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a:spLocks noChangeArrowheads="1"/>
          </p:cNvSpPr>
          <p:nvPr/>
        </p:nvSpPr>
        <p:spPr bwMode="auto">
          <a:xfrm>
            <a:off x="304800" y="207258"/>
            <a:ext cx="7391400" cy="630942"/>
          </a:xfrm>
          <a:prstGeom prst="rect">
            <a:avLst/>
          </a:prstGeom>
          <a:noFill/>
          <a:ln w="9525">
            <a:noFill/>
            <a:miter lim="800000"/>
            <a:headEnd/>
            <a:tailEnd/>
          </a:ln>
        </p:spPr>
        <p:txBody>
          <a:bodyPr>
            <a:spAutoFit/>
          </a:bodyPr>
          <a:lstStyle/>
          <a:p>
            <a:r>
              <a:rPr lang="en-US" sz="3500" b="1" dirty="0" smtClean="0">
                <a:solidFill>
                  <a:srgbClr val="0000CC"/>
                </a:solidFill>
                <a:effectLst>
                  <a:outerShdw blurRad="38100" dist="38100" dir="2700000" algn="tl">
                    <a:srgbClr val="000000">
                      <a:alpha val="43137"/>
                    </a:srgbClr>
                  </a:outerShdw>
                </a:effectLst>
                <a:latin typeface="Calibri" pitchFamily="34" charset="0"/>
                <a:cs typeface="Calibri" pitchFamily="34" charset="0"/>
              </a:rPr>
              <a:t>Geometric Growth of Target DNA</a:t>
            </a:r>
            <a:endParaRPr lang="en-US" sz="3500" b="1" dirty="0">
              <a:solidFill>
                <a:srgbClr val="0000CC"/>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2"/>
          <p:cNvPicPr>
            <a:picLocks noChangeAspect="1" noChangeArrowheads="1"/>
          </p:cNvPicPr>
          <p:nvPr/>
        </p:nvPicPr>
        <p:blipFill>
          <a:blip r:embed="rId3" cstate="print"/>
          <a:srcRect/>
          <a:stretch>
            <a:fillRect/>
          </a:stretch>
        </p:blipFill>
        <p:spPr bwMode="auto">
          <a:xfrm>
            <a:off x="0" y="1219200"/>
            <a:ext cx="5257800" cy="3657600"/>
          </a:xfrm>
          <a:prstGeom prst="rect">
            <a:avLst/>
          </a:prstGeom>
          <a:noFill/>
          <a:ln w="9525">
            <a:noFill/>
            <a:miter lim="800000"/>
            <a:headEnd/>
            <a:tailEnd/>
          </a:ln>
        </p:spPr>
      </p:pic>
      <p:cxnSp>
        <p:nvCxnSpPr>
          <p:cNvPr id="7" name="Straight Arrow Connector 6"/>
          <p:cNvCxnSpPr/>
          <p:nvPr/>
        </p:nvCxnSpPr>
        <p:spPr>
          <a:xfrm flipV="1">
            <a:off x="2286000" y="1371600"/>
            <a:ext cx="0" cy="3200400"/>
          </a:xfrm>
          <a:prstGeom prst="straightConnector1">
            <a:avLst/>
          </a:prstGeom>
          <a:ln w="38100">
            <a:solidFill>
              <a:srgbClr val="0000C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57200" y="1524001"/>
            <a:ext cx="1828800" cy="1015663"/>
          </a:xfrm>
          <a:prstGeom prst="rect">
            <a:avLst/>
          </a:prstGeom>
        </p:spPr>
        <p:txBody>
          <a:bodyPr wrap="square">
            <a:spAutoFit/>
          </a:bodyPr>
          <a:lstStyle/>
          <a:p>
            <a:r>
              <a:rPr lang="en-US" sz="2000" b="1" dirty="0" smtClean="0">
                <a:solidFill>
                  <a:srgbClr val="000099"/>
                </a:solidFill>
              </a:rPr>
              <a:t>Enzyme concentration</a:t>
            </a:r>
          </a:p>
          <a:p>
            <a:r>
              <a:rPr lang="en-US" sz="2000" b="1" dirty="0" smtClean="0">
                <a:solidFill>
                  <a:srgbClr val="000099"/>
                </a:solidFill>
              </a:rPr>
              <a:t> is in Excess</a:t>
            </a:r>
          </a:p>
        </p:txBody>
      </p:sp>
      <p:sp>
        <p:nvSpPr>
          <p:cNvPr id="9" name="TextBox 8"/>
          <p:cNvSpPr txBox="1"/>
          <p:nvPr/>
        </p:nvSpPr>
        <p:spPr>
          <a:xfrm>
            <a:off x="2362200" y="1524000"/>
            <a:ext cx="1752600" cy="1015663"/>
          </a:xfrm>
          <a:prstGeom prst="rect">
            <a:avLst/>
          </a:prstGeom>
          <a:noFill/>
        </p:spPr>
        <p:txBody>
          <a:bodyPr wrap="square" rtlCol="0">
            <a:spAutoFit/>
          </a:bodyPr>
          <a:lstStyle/>
          <a:p>
            <a:r>
              <a:rPr lang="en-US" sz="2000" b="1" dirty="0" smtClean="0">
                <a:solidFill>
                  <a:srgbClr val="FF0000"/>
                </a:solidFill>
              </a:rPr>
              <a:t>Enzyme concentration</a:t>
            </a:r>
          </a:p>
          <a:p>
            <a:r>
              <a:rPr lang="en-US" sz="2000" b="1" dirty="0" smtClean="0">
                <a:solidFill>
                  <a:srgbClr val="FF0000"/>
                </a:solidFill>
              </a:rPr>
              <a:t> is limited</a:t>
            </a:r>
            <a:endParaRPr lang="en-US" sz="2000" b="1" dirty="0">
              <a:solidFill>
                <a:srgbClr val="FF0000"/>
              </a:solidFill>
            </a:endParaRPr>
          </a:p>
        </p:txBody>
      </p:sp>
      <p:sp>
        <p:nvSpPr>
          <p:cNvPr id="10" name="TextBox 9"/>
          <p:cNvSpPr txBox="1"/>
          <p:nvPr/>
        </p:nvSpPr>
        <p:spPr>
          <a:xfrm>
            <a:off x="5257800" y="1164372"/>
            <a:ext cx="3810000" cy="4093428"/>
          </a:xfrm>
          <a:prstGeom prst="rect">
            <a:avLst/>
          </a:prstGeom>
          <a:noFill/>
        </p:spPr>
        <p:txBody>
          <a:bodyPr wrap="square" rtlCol="0">
            <a:spAutoFit/>
          </a:bodyPr>
          <a:lstStyle/>
          <a:p>
            <a:pPr marL="293688" indent="-293688">
              <a:buFont typeface="Wingdings" pitchFamily="2" charset="2"/>
              <a:buChar char="v"/>
            </a:pPr>
            <a:r>
              <a:rPr lang="en-US" sz="2000" dirty="0" smtClean="0"/>
              <a:t>Enzyme Concentration is constant throughout the PCR</a:t>
            </a:r>
          </a:p>
          <a:p>
            <a:pPr marL="293688" indent="-293688">
              <a:buFont typeface="Wingdings" pitchFamily="2" charset="2"/>
              <a:buChar char="v"/>
            </a:pPr>
            <a:endParaRPr lang="en-US" sz="2000" dirty="0" smtClean="0"/>
          </a:p>
          <a:p>
            <a:pPr marL="293688" indent="-293688">
              <a:buFont typeface="Wingdings" pitchFamily="2" charset="2"/>
              <a:buChar char="v"/>
            </a:pPr>
            <a:r>
              <a:rPr lang="en-US" sz="2000" dirty="0" smtClean="0"/>
              <a:t>Concentration of DNA increases when cycle no increases</a:t>
            </a:r>
          </a:p>
          <a:p>
            <a:pPr marL="293688" indent="-293688">
              <a:buFont typeface="Wingdings" pitchFamily="2" charset="2"/>
              <a:buChar char="v"/>
            </a:pPr>
            <a:endParaRPr lang="en-US" sz="2000" dirty="0" smtClean="0"/>
          </a:p>
          <a:p>
            <a:pPr marL="293688" indent="-293688">
              <a:buFont typeface="Wingdings" pitchFamily="2" charset="2"/>
              <a:buChar char="v"/>
            </a:pPr>
            <a:r>
              <a:rPr lang="en-US" sz="2000" dirty="0" smtClean="0"/>
              <a:t>Once single strands concentration exceeds the enzyme concentration, more enzyme is needed.</a:t>
            </a:r>
          </a:p>
          <a:p>
            <a:pPr marL="293688" indent="-293688">
              <a:buFont typeface="Wingdings" pitchFamily="2" charset="2"/>
              <a:buChar char="v"/>
            </a:pPr>
            <a:endParaRPr lang="en-US" sz="2000" dirty="0" smtClean="0"/>
          </a:p>
          <a:p>
            <a:pPr marL="293688" indent="-293688">
              <a:buFont typeface="Wingdings" pitchFamily="2" charset="2"/>
              <a:buChar char="v"/>
            </a:pPr>
            <a:r>
              <a:rPr lang="en-US" sz="2000" dirty="0" smtClean="0"/>
              <a:t>More enzyme can be provided when we recycle the enzyme.</a:t>
            </a:r>
            <a:endParaRPr lang="en-US" sz="2000" dirty="0"/>
          </a:p>
        </p:txBody>
      </p:sp>
      <p:graphicFrame>
        <p:nvGraphicFramePr>
          <p:cNvPr id="11" name="Object 14"/>
          <p:cNvGraphicFramePr>
            <a:graphicFrameLocks noChangeAspect="1"/>
          </p:cNvGraphicFramePr>
          <p:nvPr/>
        </p:nvGraphicFramePr>
        <p:xfrm>
          <a:off x="304800" y="4876800"/>
          <a:ext cx="3549748" cy="1524000"/>
        </p:xfrm>
        <a:graphic>
          <a:graphicData uri="http://schemas.openxmlformats.org/presentationml/2006/ole">
            <mc:AlternateContent xmlns:mc="http://schemas.openxmlformats.org/markup-compatibility/2006">
              <mc:Choice xmlns:v="urn:schemas-microsoft-com:vml" Requires="v">
                <p:oleObj spid="_x0000_s14341" name="Equation" r:id="rId4" imgW="2527300" imgH="1244600" progId="Equation.3">
                  <p:embed/>
                </p:oleObj>
              </mc:Choice>
              <mc:Fallback>
                <p:oleObj name="Equation" r:id="rId4" imgW="2527300" imgH="1244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876800"/>
                        <a:ext cx="3549748" cy="152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Arrow Connector 11"/>
          <p:cNvCxnSpPr>
            <a:stCxn id="13" idx="1"/>
          </p:cNvCxnSpPr>
          <p:nvPr/>
        </p:nvCxnSpPr>
        <p:spPr>
          <a:xfrm flipH="1" flipV="1">
            <a:off x="533400" y="5105401"/>
            <a:ext cx="4572000" cy="35245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05400" y="5257800"/>
            <a:ext cx="1662315" cy="400110"/>
          </a:xfrm>
          <a:prstGeom prst="rect">
            <a:avLst/>
          </a:prstGeom>
          <a:noFill/>
        </p:spPr>
        <p:txBody>
          <a:bodyPr wrap="none" rtlCol="0">
            <a:spAutoFit/>
          </a:bodyPr>
          <a:lstStyle/>
          <a:p>
            <a:r>
              <a:rPr lang="en-US" sz="2000" b="1" dirty="0" smtClean="0">
                <a:solidFill>
                  <a:srgbClr val="FF0000"/>
                </a:solidFill>
              </a:rPr>
              <a:t>SP is in excess</a:t>
            </a:r>
            <a:endParaRPr lang="en-US" sz="2000" b="1" dirty="0">
              <a:solidFill>
                <a:srgbClr val="FF0000"/>
              </a:solidFill>
            </a:endParaRPr>
          </a:p>
        </p:txBody>
      </p:sp>
      <p:sp>
        <p:nvSpPr>
          <p:cNvPr id="14" name="TextBox 13"/>
          <p:cNvSpPr txBox="1"/>
          <p:nvPr/>
        </p:nvSpPr>
        <p:spPr>
          <a:xfrm>
            <a:off x="4724400" y="5715000"/>
            <a:ext cx="4498026" cy="707886"/>
          </a:xfrm>
          <a:prstGeom prst="rect">
            <a:avLst/>
          </a:prstGeom>
          <a:noFill/>
        </p:spPr>
        <p:txBody>
          <a:bodyPr wrap="none" rtlCol="0">
            <a:spAutoFit/>
          </a:bodyPr>
          <a:lstStyle/>
          <a:p>
            <a:r>
              <a:rPr lang="en-US" sz="2000" b="1" dirty="0" smtClean="0">
                <a:solidFill>
                  <a:srgbClr val="000099"/>
                </a:solidFill>
              </a:rPr>
              <a:t>Recycle this enzyme once it produce </a:t>
            </a:r>
          </a:p>
          <a:p>
            <a:r>
              <a:rPr lang="en-US" sz="2000" b="1" dirty="0" smtClean="0">
                <a:solidFill>
                  <a:srgbClr val="000099"/>
                </a:solidFill>
              </a:rPr>
              <a:t>some DNA so that it can react with all SP</a:t>
            </a:r>
            <a:endParaRPr lang="en-US" sz="2000" b="1" dirty="0">
              <a:solidFill>
                <a:srgbClr val="000099"/>
              </a:solidFill>
            </a:endParaRPr>
          </a:p>
        </p:txBody>
      </p:sp>
      <p:cxnSp>
        <p:nvCxnSpPr>
          <p:cNvPr id="15" name="Elbow Connector 14"/>
          <p:cNvCxnSpPr/>
          <p:nvPr/>
        </p:nvCxnSpPr>
        <p:spPr>
          <a:xfrm rot="10800000">
            <a:off x="1676400" y="6172200"/>
            <a:ext cx="2971800" cy="152400"/>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62000" y="3886200"/>
            <a:ext cx="1066800" cy="400110"/>
          </a:xfrm>
          <a:prstGeom prst="rect">
            <a:avLst/>
          </a:prstGeom>
        </p:spPr>
        <p:txBody>
          <a:bodyPr wrap="square">
            <a:spAutoFit/>
          </a:bodyPr>
          <a:lstStyle/>
          <a:p>
            <a:r>
              <a:rPr lang="en-US" sz="2000" b="1" dirty="0" smtClean="0">
                <a:solidFill>
                  <a:srgbClr val="000099"/>
                </a:solidFill>
              </a:rPr>
              <a:t>Stage 1</a:t>
            </a:r>
          </a:p>
        </p:txBody>
      </p:sp>
      <p:sp>
        <p:nvSpPr>
          <p:cNvPr id="17" name="Rectangle 16"/>
          <p:cNvSpPr/>
          <p:nvPr/>
        </p:nvSpPr>
        <p:spPr>
          <a:xfrm>
            <a:off x="2286000" y="3048000"/>
            <a:ext cx="1066800" cy="400110"/>
          </a:xfrm>
          <a:prstGeom prst="rect">
            <a:avLst/>
          </a:prstGeom>
        </p:spPr>
        <p:txBody>
          <a:bodyPr wrap="square">
            <a:spAutoFit/>
          </a:bodyPr>
          <a:lstStyle/>
          <a:p>
            <a:r>
              <a:rPr lang="en-US" sz="2000" b="1" dirty="0" smtClean="0">
                <a:solidFill>
                  <a:srgbClr val="FF0000"/>
                </a:solidFill>
              </a:rPr>
              <a:t>Stage 2</a:t>
            </a:r>
          </a:p>
        </p:txBody>
      </p:sp>
    </p:spTree>
    <p:extLst>
      <p:ext uri="{BB962C8B-B14F-4D97-AF65-F5344CB8AC3E}">
        <p14:creationId xmlns:p14="http://schemas.microsoft.com/office/powerpoint/2010/main" val="95452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P spid="14" grpId="0"/>
      <p:bldP spid="16"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a:spLocks noChangeArrowheads="1"/>
          </p:cNvSpPr>
          <p:nvPr/>
        </p:nvSpPr>
        <p:spPr bwMode="auto">
          <a:xfrm>
            <a:off x="304800" y="228600"/>
            <a:ext cx="7391400" cy="630942"/>
          </a:xfrm>
          <a:prstGeom prst="rect">
            <a:avLst/>
          </a:prstGeom>
          <a:noFill/>
          <a:ln w="9525">
            <a:noFill/>
            <a:miter lim="800000"/>
            <a:headEnd/>
            <a:tailEnd/>
          </a:ln>
        </p:spPr>
        <p:txBody>
          <a:bodyPr>
            <a:spAutoFit/>
          </a:bodyPr>
          <a:lstStyle/>
          <a:p>
            <a:r>
              <a:rPr lang="en-US" sz="3500" b="1" dirty="0" smtClean="0">
                <a:solidFill>
                  <a:srgbClr val="0000CC"/>
                </a:solidFill>
                <a:effectLst>
                  <a:outerShdw blurRad="38100" dist="38100" dir="2700000" algn="tl">
                    <a:srgbClr val="000000">
                      <a:alpha val="43137"/>
                    </a:srgbClr>
                  </a:outerShdw>
                </a:effectLst>
                <a:latin typeface="+mj-lt"/>
                <a:cs typeface="Calibri" pitchFamily="34" charset="0"/>
              </a:rPr>
              <a:t>Multistep Approach (</a:t>
            </a:r>
            <a:r>
              <a:rPr lang="en-US" sz="3500" b="1" i="1" dirty="0" err="1" smtClean="0">
                <a:solidFill>
                  <a:srgbClr val="0000CC"/>
                </a:solidFill>
                <a:effectLst>
                  <a:outerShdw blurRad="38100" dist="38100" dir="2700000" algn="tl">
                    <a:srgbClr val="000000">
                      <a:alpha val="43137"/>
                    </a:srgbClr>
                  </a:outerShdw>
                </a:effectLst>
                <a:latin typeface="+mj-lt"/>
                <a:cs typeface="Calibri" pitchFamily="34" charset="0"/>
              </a:rPr>
              <a:t>i</a:t>
            </a:r>
            <a:r>
              <a:rPr lang="en-US" sz="3500" b="1" baseline="30000" dirty="0" err="1" smtClean="0">
                <a:solidFill>
                  <a:srgbClr val="0000CC"/>
                </a:solidFill>
                <a:effectLst>
                  <a:outerShdw blurRad="38100" dist="38100" dir="2700000" algn="tl">
                    <a:srgbClr val="000000">
                      <a:alpha val="43137"/>
                    </a:srgbClr>
                  </a:outerShdw>
                </a:effectLst>
                <a:latin typeface="+mj-lt"/>
                <a:cs typeface="Calibri" pitchFamily="34" charset="0"/>
              </a:rPr>
              <a:t>th</a:t>
            </a:r>
            <a:r>
              <a:rPr lang="en-US" sz="3500" b="1" dirty="0" smtClean="0">
                <a:solidFill>
                  <a:srgbClr val="0000CC"/>
                </a:solidFill>
                <a:effectLst>
                  <a:outerShdw blurRad="38100" dist="38100" dir="2700000" algn="tl">
                    <a:srgbClr val="000000">
                      <a:alpha val="43137"/>
                    </a:srgbClr>
                  </a:outerShdw>
                </a:effectLst>
                <a:latin typeface="+mj-lt"/>
                <a:cs typeface="Calibri" pitchFamily="34" charset="0"/>
              </a:rPr>
              <a:t> Cycle)</a:t>
            </a:r>
            <a:endParaRPr lang="en-US" sz="3500" b="1" dirty="0">
              <a:solidFill>
                <a:srgbClr val="0000CC"/>
              </a:solidFill>
              <a:effectLst>
                <a:outerShdw blurRad="38100" dist="38100" dir="2700000" algn="tl">
                  <a:srgbClr val="000000">
                    <a:alpha val="43137"/>
                  </a:srgbClr>
                </a:outerShdw>
              </a:effectLst>
              <a:latin typeface="+mj-lt"/>
              <a:cs typeface="Calibri" pitchFamily="34" charset="0"/>
            </a:endParaRPr>
          </a:p>
        </p:txBody>
      </p:sp>
      <p:pic>
        <p:nvPicPr>
          <p:cNvPr id="6" name="Picture 5"/>
          <p:cNvPicPr>
            <a:picLocks noChangeAspect="1" noChangeArrowheads="1"/>
          </p:cNvPicPr>
          <p:nvPr/>
        </p:nvPicPr>
        <p:blipFill>
          <a:blip r:embed="rId2" cstate="print"/>
          <a:srcRect/>
          <a:stretch>
            <a:fillRect/>
          </a:stretch>
        </p:blipFill>
        <p:spPr bwMode="auto">
          <a:xfrm>
            <a:off x="4724400" y="1143000"/>
            <a:ext cx="4114800" cy="3119438"/>
          </a:xfrm>
          <a:prstGeom prst="rect">
            <a:avLst/>
          </a:prstGeom>
          <a:noFill/>
          <a:ln w="9525">
            <a:noFill/>
            <a:miter lim="800000"/>
            <a:headEnd/>
            <a:tailEnd/>
          </a:ln>
        </p:spPr>
      </p:pic>
      <p:pic>
        <p:nvPicPr>
          <p:cNvPr id="7" name="Picture 6"/>
          <p:cNvPicPr>
            <a:picLocks noChangeAspect="1" noChangeArrowheads="1"/>
          </p:cNvPicPr>
          <p:nvPr/>
        </p:nvPicPr>
        <p:blipFill>
          <a:blip r:embed="rId3" cstate="print"/>
          <a:srcRect/>
          <a:stretch>
            <a:fillRect/>
          </a:stretch>
        </p:blipFill>
        <p:spPr bwMode="auto">
          <a:xfrm>
            <a:off x="228600" y="1143000"/>
            <a:ext cx="4038600" cy="2971800"/>
          </a:xfrm>
          <a:prstGeom prst="rect">
            <a:avLst/>
          </a:prstGeom>
          <a:noFill/>
          <a:ln w="9525">
            <a:noFill/>
            <a:miter lim="800000"/>
            <a:headEnd/>
            <a:tailEnd/>
          </a:ln>
        </p:spPr>
      </p:pic>
      <p:sp>
        <p:nvSpPr>
          <p:cNvPr id="8" name="TextBox 7"/>
          <p:cNvSpPr txBox="1"/>
          <p:nvPr/>
        </p:nvSpPr>
        <p:spPr>
          <a:xfrm>
            <a:off x="457200" y="4572000"/>
            <a:ext cx="8458200" cy="369332"/>
          </a:xfrm>
          <a:prstGeom prst="rect">
            <a:avLst/>
          </a:prstGeom>
          <a:noFill/>
        </p:spPr>
        <p:txBody>
          <a:bodyPr wrap="square" rtlCol="0">
            <a:spAutoFit/>
          </a:bodyPr>
          <a:lstStyle/>
          <a:p>
            <a:endParaRPr lang="en-US" dirty="0"/>
          </a:p>
        </p:txBody>
      </p:sp>
      <p:sp>
        <p:nvSpPr>
          <p:cNvPr id="9" name="TextBox 8"/>
          <p:cNvSpPr txBox="1"/>
          <p:nvPr/>
        </p:nvSpPr>
        <p:spPr>
          <a:xfrm>
            <a:off x="228600" y="4191000"/>
            <a:ext cx="8686800" cy="2015936"/>
          </a:xfrm>
          <a:prstGeom prst="rect">
            <a:avLst/>
          </a:prstGeom>
          <a:noFill/>
        </p:spPr>
        <p:txBody>
          <a:bodyPr wrap="square" rtlCol="0">
            <a:spAutoFit/>
          </a:bodyPr>
          <a:lstStyle/>
          <a:p>
            <a:pPr marL="407988" indent="-407988">
              <a:buFont typeface="Wingdings" pitchFamily="2" charset="2"/>
              <a:buChar char="v"/>
            </a:pPr>
            <a:r>
              <a:rPr lang="en-US" sz="2500" dirty="0" smtClean="0"/>
              <a:t>Two </a:t>
            </a:r>
            <a:r>
              <a:rPr lang="en-US" sz="2500" dirty="0" smtClean="0">
                <a:solidFill>
                  <a:srgbClr val="0000CC"/>
                </a:solidFill>
              </a:rPr>
              <a:t>new types </a:t>
            </a:r>
            <a:r>
              <a:rPr lang="en-US" sz="2500" dirty="0" smtClean="0"/>
              <a:t>of PCR cycling strategies shown </a:t>
            </a:r>
            <a:r>
              <a:rPr lang="en-US" sz="2500" dirty="0" smtClean="0">
                <a:solidFill>
                  <a:srgbClr val="0000CC"/>
                </a:solidFill>
              </a:rPr>
              <a:t>to improve the efficiency.</a:t>
            </a:r>
          </a:p>
          <a:p>
            <a:pPr marL="407988" indent="-407988">
              <a:buFont typeface="Wingdings" pitchFamily="2" charset="2"/>
              <a:buChar char="v"/>
            </a:pPr>
            <a:endParaRPr lang="en-US" sz="2500" dirty="0" smtClean="0"/>
          </a:p>
          <a:p>
            <a:pPr marL="407988" indent="-407988">
              <a:buFont typeface="Wingdings" pitchFamily="2" charset="2"/>
              <a:buChar char="v"/>
            </a:pPr>
            <a:r>
              <a:rPr lang="en-US" sz="2500" dirty="0" smtClean="0"/>
              <a:t>This demonstrates how sequence dependent models can be used to develop new </a:t>
            </a:r>
            <a:r>
              <a:rPr lang="en-US" sz="2500" b="1" dirty="0" smtClean="0">
                <a:solidFill>
                  <a:srgbClr val="0000CC"/>
                </a:solidFill>
              </a:rPr>
              <a:t>nonstandard PCR cycling strategies.</a:t>
            </a:r>
            <a:endParaRPr lang="en-US" sz="2500" dirty="0"/>
          </a:p>
        </p:txBody>
      </p:sp>
      <p:sp>
        <p:nvSpPr>
          <p:cNvPr id="10" name="TextBox 9"/>
          <p:cNvSpPr txBox="1"/>
          <p:nvPr/>
        </p:nvSpPr>
        <p:spPr>
          <a:xfrm>
            <a:off x="1752600" y="6107668"/>
            <a:ext cx="7467600" cy="369332"/>
          </a:xfrm>
          <a:prstGeom prst="rect">
            <a:avLst/>
          </a:prstGeom>
          <a:noFill/>
        </p:spPr>
        <p:txBody>
          <a:bodyPr wrap="square" rtlCol="0">
            <a:spAutoFit/>
          </a:bodyPr>
          <a:lstStyle/>
          <a:p>
            <a:r>
              <a:rPr lang="en-US" dirty="0" smtClean="0"/>
              <a:t>Marimuthu and Chakrabarti (2014), </a:t>
            </a:r>
            <a:r>
              <a:rPr lang="en-US" i="1" dirty="0" smtClean="0"/>
              <a:t>Journal of Chemical Physics</a:t>
            </a:r>
            <a:r>
              <a:rPr lang="en-US" dirty="0" smtClean="0"/>
              <a:t>, </a:t>
            </a:r>
            <a:r>
              <a:rPr lang="en-US" dirty="0" smtClean="0"/>
              <a:t>(Submitted)</a:t>
            </a:r>
            <a:endParaRPr lang="en-US" dirty="0"/>
          </a:p>
        </p:txBody>
      </p:sp>
    </p:spTree>
    <p:extLst>
      <p:ext uri="{BB962C8B-B14F-4D97-AF65-F5344CB8AC3E}">
        <p14:creationId xmlns:p14="http://schemas.microsoft.com/office/powerpoint/2010/main" val="98815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a:spLocks noChangeArrowheads="1"/>
          </p:cNvSpPr>
          <p:nvPr/>
        </p:nvSpPr>
        <p:spPr bwMode="auto">
          <a:xfrm>
            <a:off x="76200" y="228600"/>
            <a:ext cx="7391400" cy="630942"/>
          </a:xfrm>
          <a:prstGeom prst="rect">
            <a:avLst/>
          </a:prstGeom>
          <a:noFill/>
          <a:ln w="9525">
            <a:noFill/>
            <a:miter lim="800000"/>
            <a:headEnd/>
            <a:tailEnd/>
          </a:ln>
        </p:spPr>
        <p:txBody>
          <a:bodyPr>
            <a:spAutoFit/>
          </a:bodyPr>
          <a:lstStyle/>
          <a:p>
            <a:r>
              <a:rPr lang="en-US" sz="3500" b="1" dirty="0" smtClean="0">
                <a:solidFill>
                  <a:srgbClr val="0000CC"/>
                </a:solidFill>
                <a:effectLst>
                  <a:outerShdw blurRad="38100" dist="38100" dir="2700000" algn="tl">
                    <a:srgbClr val="000000">
                      <a:alpha val="43137"/>
                    </a:srgbClr>
                  </a:outerShdw>
                </a:effectLst>
                <a:latin typeface="+mj-lt"/>
                <a:cs typeface="Calibri" pitchFamily="34" charset="0"/>
              </a:rPr>
              <a:t>Optimal Control Formulation</a:t>
            </a:r>
            <a:endParaRPr lang="en-US" sz="3500" b="1" dirty="0">
              <a:solidFill>
                <a:srgbClr val="0000CC"/>
              </a:solidFill>
              <a:effectLst>
                <a:outerShdw blurRad="38100" dist="38100" dir="2700000" algn="tl">
                  <a:srgbClr val="000000">
                    <a:alpha val="43137"/>
                  </a:srgbClr>
                </a:outerShdw>
              </a:effectLst>
              <a:latin typeface="+mj-lt"/>
              <a:cs typeface="Calibri" pitchFamily="34" charset="0"/>
            </a:endParaRPr>
          </a:p>
        </p:txBody>
      </p:sp>
      <p:sp>
        <p:nvSpPr>
          <p:cNvPr id="6" name="TextBox 5"/>
          <p:cNvSpPr txBox="1"/>
          <p:nvPr/>
        </p:nvSpPr>
        <p:spPr>
          <a:xfrm>
            <a:off x="0" y="2514600"/>
            <a:ext cx="9144000" cy="477054"/>
          </a:xfrm>
          <a:prstGeom prst="rect">
            <a:avLst/>
          </a:prstGeom>
          <a:noFill/>
        </p:spPr>
        <p:txBody>
          <a:bodyPr wrap="square" rtlCol="0">
            <a:spAutoFit/>
          </a:bodyPr>
          <a:lstStyle/>
          <a:p>
            <a:r>
              <a:rPr lang="en-US" sz="2500" b="1" dirty="0" smtClean="0">
                <a:solidFill>
                  <a:srgbClr val="0000CC"/>
                </a:solidFill>
              </a:rPr>
              <a:t>Condition for Optimality - </a:t>
            </a:r>
            <a:r>
              <a:rPr lang="en-US" sz="2500" b="1" dirty="0" err="1" smtClean="0">
                <a:solidFill>
                  <a:srgbClr val="0000CC"/>
                </a:solidFill>
              </a:rPr>
              <a:t>Pontryagin’s</a:t>
            </a:r>
            <a:r>
              <a:rPr lang="en-US" sz="2500" b="1" dirty="0" smtClean="0">
                <a:solidFill>
                  <a:srgbClr val="0000CC"/>
                </a:solidFill>
              </a:rPr>
              <a:t> Maximum Principle </a:t>
            </a:r>
            <a:endParaRPr lang="en-US" sz="2500" b="1" dirty="0">
              <a:solidFill>
                <a:srgbClr val="0000CC"/>
              </a:solidFill>
            </a:endParaRPr>
          </a:p>
        </p:txBody>
      </p:sp>
      <p:pic>
        <p:nvPicPr>
          <p:cNvPr id="7" name="Picture 6"/>
          <p:cNvPicPr>
            <a:picLocks noChangeAspect="1" noChangeArrowheads="1"/>
          </p:cNvPicPr>
          <p:nvPr/>
        </p:nvPicPr>
        <p:blipFill>
          <a:blip r:embed="rId2" cstate="print"/>
          <a:srcRect/>
          <a:stretch>
            <a:fillRect/>
          </a:stretch>
        </p:blipFill>
        <p:spPr bwMode="auto">
          <a:xfrm>
            <a:off x="914400" y="2971800"/>
            <a:ext cx="6981825" cy="268605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2133600" y="1066800"/>
            <a:ext cx="4762500" cy="1400175"/>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0" y="5562600"/>
            <a:ext cx="9001125" cy="876300"/>
          </a:xfrm>
          <a:prstGeom prst="rect">
            <a:avLst/>
          </a:prstGeom>
          <a:noFill/>
          <a:ln w="9525">
            <a:noFill/>
            <a:miter lim="800000"/>
            <a:headEnd/>
            <a:tailEnd/>
          </a:ln>
        </p:spPr>
      </p:pic>
    </p:spTree>
    <p:extLst>
      <p:ext uri="{BB962C8B-B14F-4D97-AF65-F5344CB8AC3E}">
        <p14:creationId xmlns:p14="http://schemas.microsoft.com/office/powerpoint/2010/main" val="286353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842963"/>
            <a:ext cx="8867775"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9342" y="473631"/>
            <a:ext cx="1567865" cy="369332"/>
          </a:xfrm>
          <a:prstGeom prst="rect">
            <a:avLst/>
          </a:prstGeom>
        </p:spPr>
        <p:txBody>
          <a:bodyPr wrap="none">
            <a:spAutoFit/>
          </a:bodyPr>
          <a:lstStyle/>
          <a:p>
            <a:r>
              <a:rPr lang="en-US" b="1" dirty="0"/>
              <a:t>Real-Time PCR</a:t>
            </a:r>
            <a:endParaRPr lang="en-US" dirty="0"/>
          </a:p>
        </p:txBody>
      </p:sp>
    </p:spTree>
    <p:extLst>
      <p:ext uri="{BB962C8B-B14F-4D97-AF65-F5344CB8AC3E}">
        <p14:creationId xmlns:p14="http://schemas.microsoft.com/office/powerpoint/2010/main" val="40383911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arimuthu K\Desktop\Proposal Exam Reoprt\self_consistent.png"/>
          <p:cNvPicPr>
            <a:picLocks noChangeAspect="1" noChangeArrowheads="1"/>
          </p:cNvPicPr>
          <p:nvPr/>
        </p:nvPicPr>
        <p:blipFill>
          <a:blip r:embed="rId3" cstate="print"/>
          <a:srcRect/>
          <a:stretch>
            <a:fillRect/>
          </a:stretch>
        </p:blipFill>
        <p:spPr bwMode="auto">
          <a:xfrm>
            <a:off x="381000" y="1143000"/>
            <a:ext cx="8534400" cy="5181600"/>
          </a:xfrm>
          <a:prstGeom prst="rect">
            <a:avLst/>
          </a:prstGeom>
          <a:noFill/>
        </p:spPr>
      </p:pic>
      <p:sp>
        <p:nvSpPr>
          <p:cNvPr id="6" name="TextBox 15"/>
          <p:cNvSpPr txBox="1">
            <a:spLocks noChangeArrowheads="1"/>
          </p:cNvSpPr>
          <p:nvPr/>
        </p:nvSpPr>
        <p:spPr bwMode="auto">
          <a:xfrm>
            <a:off x="304800" y="228600"/>
            <a:ext cx="7391400" cy="630942"/>
          </a:xfrm>
          <a:prstGeom prst="rect">
            <a:avLst/>
          </a:prstGeom>
          <a:noFill/>
          <a:ln w="9525">
            <a:noFill/>
            <a:miter lim="800000"/>
            <a:headEnd/>
            <a:tailEnd/>
          </a:ln>
        </p:spPr>
        <p:txBody>
          <a:bodyPr>
            <a:spAutoFit/>
          </a:bodyPr>
          <a:lstStyle/>
          <a:p>
            <a:r>
              <a:rPr lang="en-US" sz="3500" b="1" dirty="0" smtClean="0">
                <a:solidFill>
                  <a:srgbClr val="0000CC"/>
                </a:solidFill>
                <a:latin typeface="+mj-lt"/>
                <a:cs typeface="Calibri" pitchFamily="34" charset="0"/>
              </a:rPr>
              <a:t>Control </a:t>
            </a:r>
            <a:r>
              <a:rPr lang="en-US" sz="3500" b="1" smtClean="0">
                <a:solidFill>
                  <a:srgbClr val="0000CC"/>
                </a:solidFill>
                <a:latin typeface="+mj-lt"/>
                <a:cs typeface="Calibri" pitchFamily="34" charset="0"/>
              </a:rPr>
              <a:t>Vector Iteration</a:t>
            </a:r>
            <a:endParaRPr lang="en-US" sz="3500" b="1" dirty="0">
              <a:solidFill>
                <a:srgbClr val="0000CC"/>
              </a:solidFill>
              <a:latin typeface="+mj-lt"/>
              <a:cs typeface="Calibri" pitchFamily="34" charset="0"/>
            </a:endParaRPr>
          </a:p>
        </p:txBody>
      </p:sp>
      <p:sp>
        <p:nvSpPr>
          <p:cNvPr id="7" name="Rectangle 6"/>
          <p:cNvSpPr/>
          <p:nvPr/>
        </p:nvSpPr>
        <p:spPr>
          <a:xfrm>
            <a:off x="685800" y="5181600"/>
            <a:ext cx="3124200" cy="914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8" name="Object 7"/>
          <p:cNvGraphicFramePr>
            <a:graphicFrameLocks noChangeAspect="1"/>
          </p:cNvGraphicFramePr>
          <p:nvPr/>
        </p:nvGraphicFramePr>
        <p:xfrm>
          <a:off x="685800" y="5105400"/>
          <a:ext cx="3200400" cy="990600"/>
        </p:xfrm>
        <a:graphic>
          <a:graphicData uri="http://schemas.openxmlformats.org/presentationml/2006/ole">
            <mc:AlternateContent xmlns:mc="http://schemas.openxmlformats.org/markup-compatibility/2006">
              <mc:Choice xmlns:v="urn:schemas-microsoft-com:vml" Requires="v">
                <p:oleObj spid="_x0000_s15365" name="Equation" r:id="rId4" imgW="2006280" imgH="583920" progId="Equation.3">
                  <p:embed/>
                </p:oleObj>
              </mc:Choice>
              <mc:Fallback>
                <p:oleObj name="Equation" r:id="rId4" imgW="2006280" imgH="5839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105400"/>
                        <a:ext cx="32004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9062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a:spLocks noChangeArrowheads="1"/>
          </p:cNvSpPr>
          <p:nvPr/>
        </p:nvSpPr>
        <p:spPr bwMode="auto">
          <a:xfrm>
            <a:off x="-76200" y="228600"/>
            <a:ext cx="8763000" cy="630942"/>
          </a:xfrm>
          <a:prstGeom prst="rect">
            <a:avLst/>
          </a:prstGeom>
          <a:noFill/>
          <a:ln w="9525">
            <a:noFill/>
            <a:miter lim="800000"/>
            <a:headEnd/>
            <a:tailEnd/>
          </a:ln>
        </p:spPr>
        <p:txBody>
          <a:bodyPr wrap="square">
            <a:spAutoFit/>
          </a:bodyPr>
          <a:lstStyle/>
          <a:p>
            <a:r>
              <a:rPr lang="en-US" sz="3500" b="1" dirty="0" smtClean="0">
                <a:solidFill>
                  <a:srgbClr val="0000CC"/>
                </a:solidFill>
                <a:latin typeface="+mj-lt"/>
                <a:cs typeface="Calibri" pitchFamily="34" charset="0"/>
              </a:rPr>
              <a:t>Optimal Control</a:t>
            </a:r>
            <a:endParaRPr lang="en-US" sz="3500" b="1" dirty="0">
              <a:solidFill>
                <a:srgbClr val="0000CC"/>
              </a:solidFill>
              <a:latin typeface="+mj-lt"/>
              <a:cs typeface="Calibri" pitchFamily="34" charset="0"/>
            </a:endParaRPr>
          </a:p>
        </p:txBody>
      </p:sp>
      <p:sp>
        <p:nvSpPr>
          <p:cNvPr id="6" name="TextBox 5"/>
          <p:cNvSpPr txBox="1"/>
          <p:nvPr/>
        </p:nvSpPr>
        <p:spPr>
          <a:xfrm>
            <a:off x="381000" y="5105400"/>
            <a:ext cx="8458200" cy="1246495"/>
          </a:xfrm>
          <a:prstGeom prst="rect">
            <a:avLst/>
          </a:prstGeom>
          <a:noFill/>
        </p:spPr>
        <p:txBody>
          <a:bodyPr wrap="square" rtlCol="0">
            <a:spAutoFit/>
          </a:bodyPr>
          <a:lstStyle/>
          <a:p>
            <a:pPr marL="407988" indent="-407988">
              <a:buFont typeface="Wingdings" pitchFamily="2" charset="2"/>
              <a:buChar char="v"/>
            </a:pPr>
            <a:endParaRPr lang="en-US" sz="2500" dirty="0" smtClean="0"/>
          </a:p>
          <a:p>
            <a:pPr marL="407988" indent="-407988">
              <a:buFont typeface="Wingdings" pitchFamily="2" charset="2"/>
              <a:buChar char="v"/>
            </a:pPr>
            <a:r>
              <a:rPr lang="en-US" sz="2500" dirty="0" smtClean="0"/>
              <a:t>Initial concentration of DNA is 10</a:t>
            </a:r>
            <a:r>
              <a:rPr lang="en-US" sz="2500" baseline="30000" dirty="0" smtClean="0"/>
              <a:t>-14 </a:t>
            </a:r>
            <a:r>
              <a:rPr lang="en-US" sz="2500" dirty="0" smtClean="0"/>
              <a:t> M and Initial concentration of Enzyme is 10 </a:t>
            </a:r>
            <a:r>
              <a:rPr lang="en-US" sz="2500" dirty="0" err="1" smtClean="0"/>
              <a:t>nM</a:t>
            </a:r>
            <a:r>
              <a:rPr lang="en-US" sz="2500" dirty="0" smtClean="0"/>
              <a:t>.</a:t>
            </a:r>
            <a:endParaRPr lang="en-US" sz="2500" dirty="0"/>
          </a:p>
        </p:txBody>
      </p:sp>
      <p:pic>
        <p:nvPicPr>
          <p:cNvPr id="7" name="Picture 4"/>
          <p:cNvPicPr>
            <a:picLocks noChangeAspect="1" noChangeArrowheads="1"/>
          </p:cNvPicPr>
          <p:nvPr/>
        </p:nvPicPr>
        <p:blipFill>
          <a:blip r:embed="rId2" cstate="print"/>
          <a:srcRect/>
          <a:stretch>
            <a:fillRect/>
          </a:stretch>
        </p:blipFill>
        <p:spPr bwMode="auto">
          <a:xfrm>
            <a:off x="4724400" y="1143000"/>
            <a:ext cx="3990242" cy="3200400"/>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a:stretch>
            <a:fillRect/>
          </a:stretch>
        </p:blipFill>
        <p:spPr bwMode="auto">
          <a:xfrm>
            <a:off x="228600" y="1143000"/>
            <a:ext cx="4148138" cy="3334568"/>
          </a:xfrm>
          <a:prstGeom prst="rect">
            <a:avLst/>
          </a:prstGeom>
          <a:noFill/>
          <a:ln w="9525">
            <a:noFill/>
            <a:miter lim="800000"/>
            <a:headEnd/>
            <a:tailEnd/>
          </a:ln>
        </p:spPr>
      </p:pic>
      <p:sp>
        <p:nvSpPr>
          <p:cNvPr id="9" name="Rectangle 8"/>
          <p:cNvSpPr/>
          <p:nvPr/>
        </p:nvSpPr>
        <p:spPr>
          <a:xfrm>
            <a:off x="4572000" y="4495800"/>
            <a:ext cx="4272901" cy="861774"/>
          </a:xfrm>
          <a:prstGeom prst="rect">
            <a:avLst/>
          </a:prstGeom>
        </p:spPr>
        <p:txBody>
          <a:bodyPr wrap="none">
            <a:spAutoFit/>
          </a:bodyPr>
          <a:lstStyle/>
          <a:p>
            <a:pPr marL="407988" indent="-407988" algn="ctr">
              <a:buFont typeface="Wingdings" pitchFamily="2" charset="2"/>
              <a:buChar char="v"/>
            </a:pPr>
            <a:r>
              <a:rPr lang="en-US" sz="2500" b="1" dirty="0" smtClean="0"/>
              <a:t>Optimal DNA concentration</a:t>
            </a:r>
          </a:p>
          <a:p>
            <a:pPr marL="407988" indent="-407988" algn="ctr"/>
            <a:r>
              <a:rPr lang="en-US" sz="2500" b="1" dirty="0" smtClean="0"/>
              <a:t> profile.</a:t>
            </a:r>
          </a:p>
        </p:txBody>
      </p:sp>
      <p:sp>
        <p:nvSpPr>
          <p:cNvPr id="10" name="Rectangle 9"/>
          <p:cNvSpPr/>
          <p:nvPr/>
        </p:nvSpPr>
        <p:spPr>
          <a:xfrm>
            <a:off x="533400" y="4572000"/>
            <a:ext cx="3729034" cy="477054"/>
          </a:xfrm>
          <a:prstGeom prst="rect">
            <a:avLst/>
          </a:prstGeom>
        </p:spPr>
        <p:txBody>
          <a:bodyPr wrap="none">
            <a:spAutoFit/>
          </a:bodyPr>
          <a:lstStyle/>
          <a:p>
            <a:pPr marL="407988" indent="-407988">
              <a:buFont typeface="Wingdings" pitchFamily="2" charset="2"/>
              <a:buChar char="v"/>
            </a:pPr>
            <a:r>
              <a:rPr lang="en-US" sz="2500" b="1" dirty="0" smtClean="0"/>
              <a:t>Optimal control profile.</a:t>
            </a:r>
          </a:p>
        </p:txBody>
      </p:sp>
    </p:spTree>
    <p:extLst>
      <p:ext uri="{BB962C8B-B14F-4D97-AF65-F5344CB8AC3E}">
        <p14:creationId xmlns:p14="http://schemas.microsoft.com/office/powerpoint/2010/main" val="390045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a:spLocks noChangeArrowheads="1"/>
          </p:cNvSpPr>
          <p:nvPr/>
        </p:nvSpPr>
        <p:spPr bwMode="auto">
          <a:xfrm>
            <a:off x="0" y="-76200"/>
            <a:ext cx="8763000" cy="1200329"/>
          </a:xfrm>
          <a:prstGeom prst="rect">
            <a:avLst/>
          </a:prstGeom>
          <a:noFill/>
          <a:ln w="9525">
            <a:noFill/>
            <a:miter lim="800000"/>
            <a:headEnd/>
            <a:tailEnd/>
          </a:ln>
        </p:spPr>
        <p:txBody>
          <a:bodyPr wrap="square">
            <a:spAutoFit/>
          </a:bodyPr>
          <a:lstStyle/>
          <a:p>
            <a:r>
              <a:rPr lang="en-US" sz="3600" b="1" dirty="0" smtClean="0">
                <a:solidFill>
                  <a:srgbClr val="0000CC"/>
                </a:solidFill>
                <a:effectLst>
                  <a:outerShdw blurRad="38100" dist="38100" dir="2700000" algn="tl">
                    <a:srgbClr val="000000">
                      <a:alpha val="43137"/>
                    </a:srgbClr>
                  </a:outerShdw>
                </a:effectLst>
                <a:latin typeface="+mj-lt"/>
              </a:rPr>
              <a:t>Minimal Time Control of </a:t>
            </a:r>
          </a:p>
          <a:p>
            <a:r>
              <a:rPr lang="en-US" sz="3600" b="1" dirty="0" smtClean="0">
                <a:solidFill>
                  <a:srgbClr val="0000CC"/>
                </a:solidFill>
                <a:effectLst>
                  <a:outerShdw blurRad="38100" dist="38100" dir="2700000" algn="tl">
                    <a:srgbClr val="000000">
                      <a:alpha val="43137"/>
                    </a:srgbClr>
                  </a:outerShdw>
                </a:effectLst>
                <a:latin typeface="+mj-lt"/>
              </a:rPr>
              <a:t>Geometric Growth</a:t>
            </a:r>
            <a:endParaRPr lang="en-US" sz="3500" b="1" dirty="0">
              <a:solidFill>
                <a:srgbClr val="0000CC"/>
              </a:solidFill>
              <a:effectLst>
                <a:outerShdw blurRad="38100" dist="38100" dir="2700000" algn="tl">
                  <a:srgbClr val="000000">
                    <a:alpha val="43137"/>
                  </a:srgbClr>
                </a:outerShdw>
              </a:effectLst>
              <a:latin typeface="+mj-lt"/>
              <a:cs typeface="Calibri" pitchFamily="34" charset="0"/>
            </a:endParaRPr>
          </a:p>
        </p:txBody>
      </p:sp>
      <p:sp>
        <p:nvSpPr>
          <p:cNvPr id="6" name="TextBox 5"/>
          <p:cNvSpPr txBox="1"/>
          <p:nvPr/>
        </p:nvSpPr>
        <p:spPr>
          <a:xfrm>
            <a:off x="76200" y="1143000"/>
            <a:ext cx="8915400" cy="3170099"/>
          </a:xfrm>
          <a:prstGeom prst="rect">
            <a:avLst/>
          </a:prstGeom>
          <a:noFill/>
        </p:spPr>
        <p:txBody>
          <a:bodyPr wrap="square" rtlCol="0">
            <a:spAutoFit/>
          </a:bodyPr>
          <a:lstStyle/>
          <a:p>
            <a:pPr marL="457200" indent="-457200">
              <a:buFont typeface="Wingdings" pitchFamily="2" charset="2"/>
              <a:buChar char="v"/>
            </a:pPr>
            <a:r>
              <a:rPr lang="en-US" sz="2500" dirty="0" smtClean="0"/>
              <a:t>In stage 1, temperature profile is </a:t>
            </a:r>
            <a:r>
              <a:rPr lang="en-US" sz="2500" b="1" dirty="0" smtClean="0">
                <a:solidFill>
                  <a:srgbClr val="0000CC"/>
                </a:solidFill>
              </a:rPr>
              <a:t>periodic</a:t>
            </a:r>
            <a:r>
              <a:rPr lang="en-US" sz="2500" dirty="0" smtClean="0"/>
              <a:t> – Pseudo first order reactions due to high enzyme and primer concentrations.</a:t>
            </a:r>
          </a:p>
          <a:p>
            <a:pPr marL="457200" indent="-457200">
              <a:buFont typeface="Wingdings" pitchFamily="2" charset="2"/>
              <a:buChar char="v"/>
            </a:pPr>
            <a:endParaRPr lang="en-US" sz="2500" dirty="0" smtClean="0"/>
          </a:p>
          <a:p>
            <a:pPr marL="457200" indent="-457200">
              <a:buFont typeface="Wingdings" pitchFamily="2" charset="2"/>
              <a:buChar char="v"/>
            </a:pPr>
            <a:r>
              <a:rPr lang="en-US" sz="2500" dirty="0" smtClean="0"/>
              <a:t>With fixed reaction time, find the </a:t>
            </a:r>
            <a:r>
              <a:rPr lang="en-US" sz="2500" b="1" dirty="0" smtClean="0">
                <a:solidFill>
                  <a:srgbClr val="000099"/>
                </a:solidFill>
              </a:rPr>
              <a:t>cyclic efficiency </a:t>
            </a:r>
            <a:r>
              <a:rPr lang="en-US" sz="2500" dirty="0" smtClean="0"/>
              <a:t>that can </a:t>
            </a:r>
            <a:r>
              <a:rPr lang="en-US" sz="2500" b="1" dirty="0" smtClean="0">
                <a:solidFill>
                  <a:srgbClr val="000099"/>
                </a:solidFill>
              </a:rPr>
              <a:t>reduce the overall reaction time (For example, Rapid cycle PCR) </a:t>
            </a:r>
            <a:r>
              <a:rPr lang="en-US" sz="2500" dirty="0" smtClean="0"/>
              <a:t>–  </a:t>
            </a:r>
            <a:r>
              <a:rPr lang="en-US" sz="2500" dirty="0" smtClean="0">
                <a:solidFill>
                  <a:srgbClr val="FF0000"/>
                </a:solidFill>
              </a:rPr>
              <a:t>100 % efficiency may not be desirable – Takes long time</a:t>
            </a:r>
            <a:r>
              <a:rPr lang="en-US" sz="2500" dirty="0" smtClean="0"/>
              <a:t>.</a:t>
            </a:r>
          </a:p>
          <a:p>
            <a:pPr marL="457200" indent="-457200">
              <a:buFont typeface="Wingdings" pitchFamily="2" charset="2"/>
              <a:buChar char="v"/>
            </a:pPr>
            <a:endParaRPr lang="en-US" sz="2500" dirty="0" smtClean="0"/>
          </a:p>
          <a:p>
            <a:pPr marL="457200" indent="-457200">
              <a:buFont typeface="Wingdings" pitchFamily="2" charset="2"/>
              <a:buChar char="v"/>
            </a:pPr>
            <a:r>
              <a:rPr lang="en-US" sz="2500" dirty="0" smtClean="0"/>
              <a:t>Solve the following optimization problem</a:t>
            </a:r>
            <a:endParaRPr lang="en-US" sz="2500" dirty="0"/>
          </a:p>
        </p:txBody>
      </p:sp>
      <p:pic>
        <p:nvPicPr>
          <p:cNvPr id="7" name="Picture 2"/>
          <p:cNvPicPr>
            <a:picLocks noChangeAspect="1" noChangeArrowheads="1"/>
          </p:cNvPicPr>
          <p:nvPr/>
        </p:nvPicPr>
        <p:blipFill>
          <a:blip r:embed="rId2" cstate="print"/>
          <a:srcRect/>
          <a:stretch>
            <a:fillRect/>
          </a:stretch>
        </p:blipFill>
        <p:spPr bwMode="auto">
          <a:xfrm>
            <a:off x="2590800" y="5257800"/>
            <a:ext cx="4114800" cy="1143000"/>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2438400" y="4343400"/>
            <a:ext cx="4343400" cy="990600"/>
          </a:xfrm>
          <a:prstGeom prst="rect">
            <a:avLst/>
          </a:prstGeom>
          <a:noFill/>
          <a:ln w="9525">
            <a:noFill/>
            <a:miter lim="800000"/>
            <a:headEnd/>
            <a:tailEnd/>
          </a:ln>
        </p:spPr>
      </p:pic>
    </p:spTree>
    <p:extLst>
      <p:ext uri="{BB962C8B-B14F-4D97-AF65-F5344CB8AC3E}">
        <p14:creationId xmlns:p14="http://schemas.microsoft.com/office/powerpoint/2010/main" val="311190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a:spLocks noChangeArrowheads="1"/>
          </p:cNvSpPr>
          <p:nvPr/>
        </p:nvSpPr>
        <p:spPr bwMode="auto">
          <a:xfrm>
            <a:off x="0" y="0"/>
            <a:ext cx="8763000" cy="1077218"/>
          </a:xfrm>
          <a:prstGeom prst="rect">
            <a:avLst/>
          </a:prstGeom>
          <a:noFill/>
          <a:ln w="9525">
            <a:noFill/>
            <a:miter lim="800000"/>
            <a:headEnd/>
            <a:tailEnd/>
          </a:ln>
        </p:spPr>
        <p:txBody>
          <a:bodyPr wrap="square">
            <a:spAutoFit/>
          </a:bodyPr>
          <a:lstStyle/>
          <a:p>
            <a:r>
              <a:rPr lang="en-US" sz="3200" b="1" dirty="0" smtClean="0">
                <a:solidFill>
                  <a:srgbClr val="0000CC"/>
                </a:solidFill>
                <a:effectLst>
                  <a:outerShdw blurRad="38100" dist="38100" dir="2700000" algn="tl">
                    <a:srgbClr val="000000">
                      <a:alpha val="43137"/>
                    </a:srgbClr>
                  </a:outerShdw>
                </a:effectLst>
              </a:rPr>
              <a:t>Minimal Time Control of </a:t>
            </a:r>
          </a:p>
          <a:p>
            <a:r>
              <a:rPr lang="en-US" sz="3200" b="1" dirty="0" smtClean="0">
                <a:solidFill>
                  <a:srgbClr val="0000CC"/>
                </a:solidFill>
                <a:effectLst>
                  <a:outerShdw blurRad="38100" dist="38100" dir="2700000" algn="tl">
                    <a:srgbClr val="000000">
                      <a:alpha val="43137"/>
                    </a:srgbClr>
                  </a:outerShdw>
                </a:effectLst>
              </a:rPr>
              <a:t>Geometric Growth</a:t>
            </a:r>
            <a:endParaRPr lang="en-US" sz="3200" b="1" dirty="0">
              <a:solidFill>
                <a:srgbClr val="0000CC"/>
              </a:solidFill>
              <a:effectLst>
                <a:outerShdw blurRad="38100" dist="38100" dir="2700000" algn="tl">
                  <a:srgbClr val="000000">
                    <a:alpha val="43137"/>
                  </a:srgbClr>
                </a:outerShdw>
              </a:effectLst>
              <a:cs typeface="Calibri" pitchFamily="34" charset="0"/>
            </a:endParaRPr>
          </a:p>
        </p:txBody>
      </p:sp>
      <p:pic>
        <p:nvPicPr>
          <p:cNvPr id="6" name="Picture 2"/>
          <p:cNvPicPr>
            <a:picLocks noChangeAspect="1" noChangeArrowheads="1"/>
          </p:cNvPicPr>
          <p:nvPr/>
        </p:nvPicPr>
        <p:blipFill>
          <a:blip r:embed="rId2" cstate="print"/>
          <a:srcRect/>
          <a:stretch>
            <a:fillRect/>
          </a:stretch>
        </p:blipFill>
        <p:spPr bwMode="auto">
          <a:xfrm>
            <a:off x="1676400" y="1371600"/>
            <a:ext cx="5791200" cy="3621674"/>
          </a:xfrm>
          <a:prstGeom prst="rect">
            <a:avLst/>
          </a:prstGeom>
          <a:noFill/>
          <a:ln w="9525">
            <a:noFill/>
            <a:miter lim="800000"/>
            <a:headEnd/>
            <a:tailEnd/>
          </a:ln>
        </p:spPr>
      </p:pic>
      <p:sp>
        <p:nvSpPr>
          <p:cNvPr id="7" name="TextBox 6"/>
          <p:cNvSpPr txBox="1"/>
          <p:nvPr/>
        </p:nvSpPr>
        <p:spPr>
          <a:xfrm>
            <a:off x="1905000" y="6096000"/>
            <a:ext cx="7467600" cy="369332"/>
          </a:xfrm>
          <a:prstGeom prst="rect">
            <a:avLst/>
          </a:prstGeom>
          <a:noFill/>
        </p:spPr>
        <p:txBody>
          <a:bodyPr wrap="square" rtlCol="0">
            <a:spAutoFit/>
          </a:bodyPr>
          <a:lstStyle/>
          <a:p>
            <a:r>
              <a:rPr lang="en-US" dirty="0" smtClean="0"/>
              <a:t>Marimuthu and Chakrabarti (2014), </a:t>
            </a:r>
            <a:r>
              <a:rPr lang="en-US" i="1" dirty="0" smtClean="0"/>
              <a:t>Journal of Chemical Physics</a:t>
            </a:r>
            <a:r>
              <a:rPr lang="en-US" dirty="0" smtClean="0"/>
              <a:t>, </a:t>
            </a:r>
            <a:r>
              <a:rPr lang="en-US" dirty="0" smtClean="0"/>
              <a:t>(Submitted)</a:t>
            </a:r>
            <a:endParaRPr lang="en-US" dirty="0"/>
          </a:p>
        </p:txBody>
      </p:sp>
      <p:sp>
        <p:nvSpPr>
          <p:cNvPr id="8" name="TextBox 7"/>
          <p:cNvSpPr txBox="1"/>
          <p:nvPr/>
        </p:nvSpPr>
        <p:spPr>
          <a:xfrm>
            <a:off x="381000" y="5029200"/>
            <a:ext cx="8534400" cy="861774"/>
          </a:xfrm>
          <a:prstGeom prst="rect">
            <a:avLst/>
          </a:prstGeom>
          <a:noFill/>
        </p:spPr>
        <p:txBody>
          <a:bodyPr wrap="square" rtlCol="0">
            <a:spAutoFit/>
          </a:bodyPr>
          <a:lstStyle/>
          <a:p>
            <a:r>
              <a:rPr lang="en-US" sz="2500" b="1" dirty="0" smtClean="0">
                <a:solidFill>
                  <a:srgbClr val="0000CC"/>
                </a:solidFill>
              </a:rPr>
              <a:t>Op</a:t>
            </a:r>
            <a:r>
              <a:rPr lang="en-US" sz="2500" b="1" dirty="0" smtClean="0">
                <a:solidFill>
                  <a:srgbClr val="000099"/>
                </a:solidFill>
              </a:rPr>
              <a:t>timal cyclic efficiency and cycle time </a:t>
            </a:r>
            <a:r>
              <a:rPr lang="en-US" sz="2500" dirty="0" smtClean="0"/>
              <a:t>that can reduce the overall reaction time.</a:t>
            </a:r>
            <a:endParaRPr lang="en-US" sz="2500" dirty="0"/>
          </a:p>
        </p:txBody>
      </p:sp>
    </p:spTree>
    <p:extLst>
      <p:ext uri="{BB962C8B-B14F-4D97-AF65-F5344CB8AC3E}">
        <p14:creationId xmlns:p14="http://schemas.microsoft.com/office/powerpoint/2010/main" val="415312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a:spLocks noChangeArrowheads="1"/>
          </p:cNvSpPr>
          <p:nvPr/>
        </p:nvSpPr>
        <p:spPr bwMode="auto">
          <a:xfrm>
            <a:off x="0" y="0"/>
            <a:ext cx="8763000" cy="1077218"/>
          </a:xfrm>
          <a:prstGeom prst="rect">
            <a:avLst/>
          </a:prstGeom>
          <a:noFill/>
          <a:ln w="9525">
            <a:noFill/>
            <a:miter lim="800000"/>
            <a:headEnd/>
            <a:tailEnd/>
          </a:ln>
        </p:spPr>
        <p:txBody>
          <a:bodyPr wrap="square">
            <a:spAutoFit/>
          </a:bodyPr>
          <a:lstStyle/>
          <a:p>
            <a:r>
              <a:rPr lang="en-US" sz="3200" b="1" dirty="0" smtClean="0">
                <a:solidFill>
                  <a:srgbClr val="0000CC"/>
                </a:solidFill>
                <a:effectLst>
                  <a:outerShdw blurRad="38100" dist="38100" dir="2700000" algn="tl">
                    <a:srgbClr val="000000">
                      <a:alpha val="43137"/>
                    </a:srgbClr>
                  </a:outerShdw>
                </a:effectLst>
              </a:rPr>
              <a:t>Minimal Time Control of </a:t>
            </a:r>
          </a:p>
          <a:p>
            <a:r>
              <a:rPr lang="en-US" sz="3200" b="1" dirty="0" smtClean="0">
                <a:solidFill>
                  <a:srgbClr val="0000CC"/>
                </a:solidFill>
                <a:effectLst>
                  <a:outerShdw blurRad="38100" dist="38100" dir="2700000" algn="tl">
                    <a:srgbClr val="000000">
                      <a:alpha val="43137"/>
                    </a:srgbClr>
                  </a:outerShdw>
                </a:effectLst>
              </a:rPr>
              <a:t>Geometric Growth</a:t>
            </a:r>
            <a:endParaRPr lang="en-US" sz="3200" b="1" dirty="0">
              <a:solidFill>
                <a:srgbClr val="0000CC"/>
              </a:solidFill>
              <a:effectLst>
                <a:outerShdw blurRad="38100" dist="38100" dir="2700000" algn="tl">
                  <a:srgbClr val="000000">
                    <a:alpha val="43137"/>
                  </a:srgbClr>
                </a:outerShdw>
              </a:effectLst>
              <a:cs typeface="Calibri" pitchFamily="34" charset="0"/>
            </a:endParaRPr>
          </a:p>
        </p:txBody>
      </p:sp>
      <p:sp>
        <p:nvSpPr>
          <p:cNvPr id="6" name="TextBox 5"/>
          <p:cNvSpPr txBox="1"/>
          <p:nvPr/>
        </p:nvSpPr>
        <p:spPr>
          <a:xfrm>
            <a:off x="1981200" y="6183868"/>
            <a:ext cx="7467600" cy="369332"/>
          </a:xfrm>
          <a:prstGeom prst="rect">
            <a:avLst/>
          </a:prstGeom>
          <a:noFill/>
        </p:spPr>
        <p:txBody>
          <a:bodyPr wrap="square" rtlCol="0">
            <a:spAutoFit/>
          </a:bodyPr>
          <a:lstStyle/>
          <a:p>
            <a:r>
              <a:rPr lang="en-US" dirty="0" smtClean="0"/>
              <a:t>Marimuthu and Chakrabarti (2014), </a:t>
            </a:r>
            <a:r>
              <a:rPr lang="en-US" i="1" dirty="0" smtClean="0"/>
              <a:t>Journal of Chemical Physics</a:t>
            </a:r>
            <a:r>
              <a:rPr lang="en-US" dirty="0" smtClean="0"/>
              <a:t>, </a:t>
            </a:r>
            <a:r>
              <a:rPr lang="en-US" dirty="0" smtClean="0"/>
              <a:t>(Submitted)</a:t>
            </a:r>
            <a:endParaRPr lang="en-US" dirty="0"/>
          </a:p>
        </p:txBody>
      </p:sp>
      <p:pic>
        <p:nvPicPr>
          <p:cNvPr id="7" name="Picture 2"/>
          <p:cNvPicPr>
            <a:picLocks noChangeAspect="1" noChangeArrowheads="1"/>
          </p:cNvPicPr>
          <p:nvPr/>
        </p:nvPicPr>
        <p:blipFill>
          <a:blip r:embed="rId2" cstate="print"/>
          <a:srcRect/>
          <a:stretch>
            <a:fillRect/>
          </a:stretch>
        </p:blipFill>
        <p:spPr bwMode="auto">
          <a:xfrm>
            <a:off x="304800" y="1143000"/>
            <a:ext cx="3962400" cy="3240812"/>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4800600" y="1295400"/>
            <a:ext cx="3810000" cy="2971800"/>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933450" y="4343400"/>
            <a:ext cx="7277100" cy="1914525"/>
          </a:xfrm>
          <a:prstGeom prst="rect">
            <a:avLst/>
          </a:prstGeom>
          <a:noFill/>
          <a:ln w="9525">
            <a:noFill/>
            <a:miter lim="800000"/>
            <a:headEnd/>
            <a:tailEnd/>
          </a:ln>
        </p:spPr>
      </p:pic>
    </p:spTree>
    <p:extLst>
      <p:ext uri="{BB962C8B-B14F-4D97-AF65-F5344CB8AC3E}">
        <p14:creationId xmlns:p14="http://schemas.microsoft.com/office/powerpoint/2010/main" val="310725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a:spLocks noChangeArrowheads="1"/>
          </p:cNvSpPr>
          <p:nvPr/>
        </p:nvSpPr>
        <p:spPr bwMode="auto">
          <a:xfrm>
            <a:off x="76200" y="-76200"/>
            <a:ext cx="8763000" cy="1169551"/>
          </a:xfrm>
          <a:prstGeom prst="rect">
            <a:avLst/>
          </a:prstGeom>
          <a:noFill/>
          <a:ln w="9525">
            <a:noFill/>
            <a:miter lim="800000"/>
            <a:headEnd/>
            <a:tailEnd/>
          </a:ln>
        </p:spPr>
        <p:txBody>
          <a:bodyPr wrap="square">
            <a:spAutoFit/>
          </a:bodyPr>
          <a:lstStyle/>
          <a:p>
            <a:r>
              <a:rPr lang="en-US" sz="3500" b="1" dirty="0" smtClean="0">
                <a:solidFill>
                  <a:srgbClr val="0000CC"/>
                </a:solidFill>
                <a:effectLst>
                  <a:outerShdw blurRad="38100" dist="38100" dir="2700000" algn="tl">
                    <a:srgbClr val="000000">
                      <a:alpha val="43137"/>
                    </a:srgbClr>
                  </a:outerShdw>
                </a:effectLst>
                <a:latin typeface="+mj-lt"/>
                <a:cs typeface="Calibri" pitchFamily="34" charset="0"/>
              </a:rPr>
              <a:t>Optimal Switching Time – Approximate   Solution</a:t>
            </a:r>
            <a:endParaRPr lang="en-US" sz="3500" b="1" dirty="0">
              <a:solidFill>
                <a:srgbClr val="0000CC"/>
              </a:solidFill>
              <a:effectLst>
                <a:outerShdw blurRad="38100" dist="38100" dir="2700000" algn="tl">
                  <a:srgbClr val="000000">
                    <a:alpha val="43137"/>
                  </a:srgbClr>
                </a:outerShdw>
              </a:effectLst>
              <a:latin typeface="+mj-lt"/>
              <a:cs typeface="Calibri" pitchFamily="34" charset="0"/>
            </a:endParaRPr>
          </a:p>
        </p:txBody>
      </p:sp>
      <p:sp>
        <p:nvSpPr>
          <p:cNvPr id="6" name="TextBox 5"/>
          <p:cNvSpPr txBox="1"/>
          <p:nvPr/>
        </p:nvSpPr>
        <p:spPr>
          <a:xfrm>
            <a:off x="304800" y="1066800"/>
            <a:ext cx="8534400" cy="861774"/>
          </a:xfrm>
          <a:prstGeom prst="rect">
            <a:avLst/>
          </a:prstGeom>
          <a:noFill/>
        </p:spPr>
        <p:txBody>
          <a:bodyPr wrap="square" rtlCol="0">
            <a:spAutoFit/>
          </a:bodyPr>
          <a:lstStyle/>
          <a:p>
            <a:pPr marL="407988" indent="-407988">
              <a:buFont typeface="Wingdings" pitchFamily="2" charset="2"/>
              <a:buChar char="v"/>
            </a:pPr>
            <a:r>
              <a:rPr lang="en-US" sz="2500" dirty="0" smtClean="0"/>
              <a:t>Minimum time analysis using the optimal DNA concentration profile.</a:t>
            </a:r>
            <a:endParaRPr lang="en-US" sz="2500" dirty="0"/>
          </a:p>
        </p:txBody>
      </p:sp>
      <p:pic>
        <p:nvPicPr>
          <p:cNvPr id="7" name="Picture 2" descr="C:\Users\Marimuthu K\Google Drive\Thesis\Thesis Writing\annealing_time_optimal_root.png"/>
          <p:cNvPicPr>
            <a:picLocks noChangeAspect="1" noChangeArrowheads="1"/>
          </p:cNvPicPr>
          <p:nvPr/>
        </p:nvPicPr>
        <p:blipFill>
          <a:blip r:embed="rId2" cstate="print"/>
          <a:srcRect/>
          <a:stretch>
            <a:fillRect/>
          </a:stretch>
        </p:blipFill>
        <p:spPr bwMode="auto">
          <a:xfrm>
            <a:off x="76200" y="1981200"/>
            <a:ext cx="4576763" cy="3323771"/>
          </a:xfrm>
          <a:prstGeom prst="rect">
            <a:avLst/>
          </a:prstGeom>
          <a:noFill/>
        </p:spPr>
      </p:pic>
      <p:pic>
        <p:nvPicPr>
          <p:cNvPr id="8" name="Picture 3" descr="C:\Users\Marimuthu K\Google Drive\Thesis\Thesis Writing\optimal_multiple_cycle.png"/>
          <p:cNvPicPr>
            <a:picLocks noChangeAspect="1" noChangeArrowheads="1"/>
          </p:cNvPicPr>
          <p:nvPr/>
        </p:nvPicPr>
        <p:blipFill>
          <a:blip r:embed="rId3" cstate="print"/>
          <a:srcRect/>
          <a:stretch>
            <a:fillRect/>
          </a:stretch>
        </p:blipFill>
        <p:spPr bwMode="auto">
          <a:xfrm>
            <a:off x="4800600" y="1981200"/>
            <a:ext cx="4267200" cy="3352800"/>
          </a:xfrm>
          <a:prstGeom prst="rect">
            <a:avLst/>
          </a:prstGeom>
          <a:noFill/>
        </p:spPr>
      </p:pic>
      <p:sp>
        <p:nvSpPr>
          <p:cNvPr id="9" name="TextBox 8"/>
          <p:cNvSpPr txBox="1"/>
          <p:nvPr/>
        </p:nvSpPr>
        <p:spPr>
          <a:xfrm>
            <a:off x="762000" y="5562600"/>
            <a:ext cx="3581400" cy="477054"/>
          </a:xfrm>
          <a:prstGeom prst="rect">
            <a:avLst/>
          </a:prstGeom>
          <a:noFill/>
        </p:spPr>
        <p:txBody>
          <a:bodyPr wrap="square" rtlCol="0">
            <a:spAutoFit/>
          </a:bodyPr>
          <a:lstStyle/>
          <a:p>
            <a:r>
              <a:rPr lang="en-US" sz="2500" b="1" dirty="0" smtClean="0"/>
              <a:t>Optimal Cyclic Efficiency</a:t>
            </a:r>
            <a:endParaRPr lang="en-US" sz="2500" b="1" dirty="0"/>
          </a:p>
        </p:txBody>
      </p:sp>
      <p:sp>
        <p:nvSpPr>
          <p:cNvPr id="10" name="TextBox 9"/>
          <p:cNvSpPr txBox="1"/>
          <p:nvPr/>
        </p:nvSpPr>
        <p:spPr>
          <a:xfrm>
            <a:off x="5181600" y="5562600"/>
            <a:ext cx="3962400" cy="477054"/>
          </a:xfrm>
          <a:prstGeom prst="rect">
            <a:avLst/>
          </a:prstGeom>
          <a:noFill/>
        </p:spPr>
        <p:txBody>
          <a:bodyPr wrap="square" rtlCol="0">
            <a:spAutoFit/>
          </a:bodyPr>
          <a:lstStyle/>
          <a:p>
            <a:r>
              <a:rPr lang="en-US" sz="2500" b="1" dirty="0" smtClean="0"/>
              <a:t>Optimal Temperature Profile</a:t>
            </a:r>
            <a:endParaRPr lang="en-US" sz="2500" b="1" dirty="0"/>
          </a:p>
        </p:txBody>
      </p:sp>
    </p:spTree>
    <p:extLst>
      <p:ext uri="{BB962C8B-B14F-4D97-AF65-F5344CB8AC3E}">
        <p14:creationId xmlns:p14="http://schemas.microsoft.com/office/powerpoint/2010/main" val="416157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971800"/>
            <a:ext cx="7078989" cy="923330"/>
          </a:xfrm>
          <a:prstGeom prst="rect">
            <a:avLst/>
          </a:prstGeom>
          <a:noFill/>
        </p:spPr>
        <p:txBody>
          <a:bodyPr wrap="none" rtlCol="0">
            <a:spAutoFit/>
          </a:bodyPr>
          <a:lstStyle/>
          <a:p>
            <a:r>
              <a:rPr lang="en-US" dirty="0" smtClean="0">
                <a:solidFill>
                  <a:srgbClr val="92D050"/>
                </a:solidFill>
              </a:rPr>
              <a:t>Quotes regarding the science behind optimally controlled PCR technology</a:t>
            </a:r>
          </a:p>
          <a:p>
            <a:endParaRPr lang="en-US" dirty="0">
              <a:solidFill>
                <a:srgbClr val="92D050"/>
              </a:solidFill>
            </a:endParaRPr>
          </a:p>
          <a:p>
            <a:r>
              <a:rPr lang="en-US" dirty="0" smtClean="0">
                <a:solidFill>
                  <a:srgbClr val="92D050"/>
                </a:solidFill>
              </a:rPr>
              <a:t>???</a:t>
            </a:r>
            <a:endParaRPr lang="en-US" dirty="0">
              <a:solidFill>
                <a:srgbClr val="92D050"/>
              </a:solidFill>
            </a:endParaRPr>
          </a:p>
        </p:txBody>
      </p:sp>
    </p:spTree>
    <p:extLst>
      <p:ext uri="{BB962C8B-B14F-4D97-AF65-F5344CB8AC3E}">
        <p14:creationId xmlns:p14="http://schemas.microsoft.com/office/powerpoint/2010/main" val="31459225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a:spLocks noChangeArrowheads="1"/>
          </p:cNvSpPr>
          <p:nvPr/>
        </p:nvSpPr>
        <p:spPr bwMode="auto">
          <a:xfrm>
            <a:off x="152400" y="228600"/>
            <a:ext cx="8305800" cy="630942"/>
          </a:xfrm>
          <a:prstGeom prst="rect">
            <a:avLst/>
          </a:prstGeom>
          <a:noFill/>
          <a:ln w="9525">
            <a:noFill/>
            <a:miter lim="800000"/>
            <a:headEnd/>
            <a:tailEnd/>
          </a:ln>
        </p:spPr>
        <p:txBody>
          <a:bodyPr wrap="square">
            <a:spAutoFit/>
          </a:bodyPr>
          <a:lstStyle/>
          <a:p>
            <a:r>
              <a:rPr lang="en-US" sz="3500" b="1" dirty="0" smtClean="0">
                <a:solidFill>
                  <a:srgbClr val="0000CC"/>
                </a:solidFill>
                <a:effectLst>
                  <a:outerShdw blurRad="38100" dist="38100" dir="2700000" algn="tl">
                    <a:srgbClr val="000000">
                      <a:alpha val="43137"/>
                    </a:srgbClr>
                  </a:outerShdw>
                </a:effectLst>
                <a:latin typeface="+mj-lt"/>
                <a:cs typeface="Calibri" pitchFamily="34" charset="0"/>
              </a:rPr>
              <a:t>References</a:t>
            </a:r>
            <a:endParaRPr lang="en-US" sz="3500" b="1" dirty="0">
              <a:solidFill>
                <a:srgbClr val="0000CC"/>
              </a:solidFill>
              <a:effectLst>
                <a:outerShdw blurRad="38100" dist="38100" dir="2700000" algn="tl">
                  <a:srgbClr val="000000">
                    <a:alpha val="43137"/>
                  </a:srgbClr>
                </a:outerShdw>
              </a:effectLst>
              <a:latin typeface="+mj-lt"/>
              <a:cs typeface="Calibri" pitchFamily="34" charset="0"/>
            </a:endParaRPr>
          </a:p>
        </p:txBody>
      </p:sp>
      <p:sp>
        <p:nvSpPr>
          <p:cNvPr id="6" name="TextBox 5"/>
          <p:cNvSpPr txBox="1"/>
          <p:nvPr/>
        </p:nvSpPr>
        <p:spPr>
          <a:xfrm>
            <a:off x="152400" y="1143000"/>
            <a:ext cx="8839200" cy="5016758"/>
          </a:xfrm>
          <a:prstGeom prst="rect">
            <a:avLst/>
          </a:prstGeom>
          <a:noFill/>
        </p:spPr>
        <p:txBody>
          <a:bodyPr wrap="square" rtlCol="0">
            <a:spAutoFit/>
          </a:bodyPr>
          <a:lstStyle/>
          <a:p>
            <a:pPr marL="636588" indent="-636588">
              <a:buFont typeface="+mj-lt"/>
              <a:buAutoNum type="arabicPeriod"/>
            </a:pPr>
            <a:r>
              <a:rPr lang="en-US" sz="2000" dirty="0" smtClean="0"/>
              <a:t>Marimuthu, K and Chakrabarti, R  - Sequence-dependent theory of </a:t>
            </a:r>
            <a:r>
              <a:rPr lang="en-US" sz="2000" dirty="0" err="1" smtClean="0"/>
              <a:t>oligonuclotide</a:t>
            </a:r>
            <a:r>
              <a:rPr lang="en-US" sz="2000" dirty="0" smtClean="0"/>
              <a:t> hybridization kinetics  - </a:t>
            </a:r>
            <a:r>
              <a:rPr lang="en-US" sz="2000" b="1" dirty="0" smtClean="0">
                <a:solidFill>
                  <a:srgbClr val="0000CC"/>
                </a:solidFill>
              </a:rPr>
              <a:t>Journal of Chemical Physics – 140 (2) - 2014</a:t>
            </a:r>
          </a:p>
          <a:p>
            <a:pPr marL="636588" indent="-636588">
              <a:buFont typeface="+mj-lt"/>
              <a:buAutoNum type="arabicPeriod"/>
            </a:pPr>
            <a:endParaRPr lang="en-US" sz="2000" dirty="0" smtClean="0"/>
          </a:p>
          <a:p>
            <a:pPr marL="636588" indent="-636588">
              <a:buFont typeface="+mj-lt"/>
              <a:buAutoNum type="arabicPeriod"/>
            </a:pPr>
            <a:r>
              <a:rPr lang="en-US" sz="2000" dirty="0" smtClean="0"/>
              <a:t>Marimuthu, K , Jing, C and Chakrabarti, R -  Sequence-dependent biophysical modeling of DNA amplification</a:t>
            </a:r>
            <a:r>
              <a:rPr lang="en-US" sz="2000" b="1" dirty="0" smtClean="0"/>
              <a:t> </a:t>
            </a:r>
            <a:r>
              <a:rPr lang="en-US" sz="2000" dirty="0" smtClean="0"/>
              <a:t>- </a:t>
            </a:r>
            <a:r>
              <a:rPr lang="en-US" sz="2000" b="1" dirty="0" smtClean="0">
                <a:solidFill>
                  <a:srgbClr val="0000CC"/>
                </a:solidFill>
              </a:rPr>
              <a:t>Biophysical Journal (Under Review).</a:t>
            </a:r>
          </a:p>
          <a:p>
            <a:pPr marL="636588" indent="-636588">
              <a:buFont typeface="+mj-lt"/>
              <a:buAutoNum type="arabicPeriod"/>
            </a:pPr>
            <a:endParaRPr lang="en-US" sz="2000" dirty="0" smtClean="0"/>
          </a:p>
          <a:p>
            <a:pPr marL="636588" indent="-636588">
              <a:buFont typeface="+mj-lt"/>
              <a:buAutoNum type="arabicPeriod"/>
            </a:pPr>
            <a:r>
              <a:rPr lang="en-US" sz="2000" dirty="0" smtClean="0"/>
              <a:t>Marimuthu, K and Chakrabarti, R – Sequence-dependent theory of DNA amplification dynamics: toward optimally controlled DNA amplification – </a:t>
            </a:r>
            <a:r>
              <a:rPr lang="en-US" sz="2000" b="1" dirty="0" smtClean="0">
                <a:solidFill>
                  <a:srgbClr val="00B050"/>
                </a:solidFill>
              </a:rPr>
              <a:t> </a:t>
            </a:r>
            <a:r>
              <a:rPr lang="en-US" sz="2000" b="1" dirty="0" smtClean="0">
                <a:solidFill>
                  <a:srgbClr val="0000CC"/>
                </a:solidFill>
              </a:rPr>
              <a:t>Journal of Chemical Physics (</a:t>
            </a:r>
            <a:r>
              <a:rPr lang="en-US" sz="2000" b="1" dirty="0" smtClean="0">
                <a:solidFill>
                  <a:srgbClr val="0000CC"/>
                </a:solidFill>
              </a:rPr>
              <a:t>Under Review).</a:t>
            </a:r>
          </a:p>
          <a:p>
            <a:pPr marL="636588" indent="-636588">
              <a:buFont typeface="+mj-lt"/>
              <a:buAutoNum type="arabicPeriod"/>
            </a:pPr>
            <a:endParaRPr lang="en-US" sz="2000" b="1" dirty="0" smtClean="0">
              <a:solidFill>
                <a:srgbClr val="00B050"/>
              </a:solidFill>
            </a:endParaRPr>
          </a:p>
          <a:p>
            <a:pPr marL="636588" indent="-636588">
              <a:buFont typeface="+mj-lt"/>
              <a:buAutoNum type="arabicPeriod"/>
            </a:pPr>
            <a:r>
              <a:rPr lang="en-US" sz="2000" dirty="0" smtClean="0"/>
              <a:t>Jing, C., Moorthy, S., Marimuthu, K., and Chakrabarti, R - Predictive kinetic modeling of DNA polymerases. </a:t>
            </a:r>
            <a:r>
              <a:rPr lang="en-US" sz="2000" b="1" dirty="0" smtClean="0">
                <a:solidFill>
                  <a:srgbClr val="0000CC"/>
                </a:solidFill>
              </a:rPr>
              <a:t>To be Submitted</a:t>
            </a:r>
            <a:r>
              <a:rPr lang="en-US" sz="2000" dirty="0" smtClean="0">
                <a:solidFill>
                  <a:srgbClr val="0000CC"/>
                </a:solidFill>
              </a:rPr>
              <a:t>.</a:t>
            </a:r>
          </a:p>
          <a:p>
            <a:pPr marL="636588" indent="-636588">
              <a:buFont typeface="+mj-lt"/>
              <a:buAutoNum type="arabicPeriod"/>
            </a:pPr>
            <a:endParaRPr lang="en-US" sz="2000" dirty="0" smtClean="0"/>
          </a:p>
          <a:p>
            <a:pPr marL="636588" indent="-636588">
              <a:buFont typeface="+mj-lt"/>
              <a:buAutoNum type="arabicPeriod"/>
            </a:pPr>
            <a:r>
              <a:rPr lang="en-US" sz="2000" dirty="0" smtClean="0"/>
              <a:t>Marimuthu, K and Chakrabarti, R – Optimally Controlled DNA amplification reaction – </a:t>
            </a:r>
            <a:r>
              <a:rPr lang="en-US" sz="2000" b="1" dirty="0" smtClean="0">
                <a:solidFill>
                  <a:srgbClr val="0000CC"/>
                </a:solidFill>
              </a:rPr>
              <a:t>In Preparation</a:t>
            </a:r>
            <a:r>
              <a:rPr lang="en-US" sz="2000" dirty="0" smtClean="0">
                <a:solidFill>
                  <a:srgbClr val="000099"/>
                </a:solidFill>
              </a:rPr>
              <a:t>.</a:t>
            </a:r>
            <a:endParaRPr lang="en-US" sz="2000" dirty="0">
              <a:solidFill>
                <a:srgbClr val="000099"/>
              </a:solidFill>
            </a:endParaRPr>
          </a:p>
        </p:txBody>
      </p:sp>
    </p:spTree>
    <p:extLst>
      <p:ext uri="{BB962C8B-B14F-4D97-AF65-F5344CB8AC3E}">
        <p14:creationId xmlns:p14="http://schemas.microsoft.com/office/powerpoint/2010/main" val="5920833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Optimal Controlled PCR Patent</a:t>
            </a:r>
            <a:endParaRPr lang="en-US" dirty="0"/>
          </a:p>
        </p:txBody>
      </p:sp>
      <p:sp>
        <p:nvSpPr>
          <p:cNvPr id="4" name="Content Placeholder 3"/>
          <p:cNvSpPr>
            <a:spLocks noGrp="1"/>
          </p:cNvSpPr>
          <p:nvPr>
            <p:ph idx="1"/>
          </p:nvPr>
        </p:nvSpPr>
        <p:spPr>
          <a:xfrm>
            <a:off x="533400" y="1447800"/>
            <a:ext cx="8229600" cy="4525963"/>
          </a:xfrm>
        </p:spPr>
        <p:txBody>
          <a:bodyPr/>
          <a:lstStyle/>
          <a:p>
            <a:r>
              <a:rPr lang="en-US" dirty="0" smtClean="0"/>
              <a:t>“System and methods for determination of temperature cycling protocols for polymerase chain reactions”</a:t>
            </a:r>
            <a:endParaRPr lang="en-US" dirty="0"/>
          </a:p>
        </p:txBody>
      </p:sp>
    </p:spTree>
    <p:extLst>
      <p:ext uri="{BB962C8B-B14F-4D97-AF65-F5344CB8AC3E}">
        <p14:creationId xmlns:p14="http://schemas.microsoft.com/office/powerpoint/2010/main" val="27282443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450106"/>
            <a:ext cx="6934200" cy="1569660"/>
          </a:xfrm>
          <a:prstGeom prst="rect">
            <a:avLst/>
          </a:prstGeom>
          <a:noFill/>
        </p:spPr>
        <p:txBody>
          <a:bodyPr wrap="square" rtlCol="0">
            <a:spAutoFit/>
          </a:bodyPr>
          <a:lstStyle/>
          <a:p>
            <a:r>
              <a:rPr lang="en-US" sz="2400" b="1" dirty="0" smtClean="0"/>
              <a:t>Generality and IP Position:</a:t>
            </a:r>
          </a:p>
          <a:p>
            <a:endParaRPr lang="en-US" sz="2400" b="1" dirty="0"/>
          </a:p>
          <a:p>
            <a:r>
              <a:rPr lang="en-US" sz="2400" b="1" dirty="0" smtClean="0"/>
              <a:t>Variants of PCR are Approximations to Specific Instances of Optimally Controlled PCR technology</a:t>
            </a:r>
            <a:endParaRPr lang="en-US" sz="2400" b="1" dirty="0"/>
          </a:p>
        </p:txBody>
      </p:sp>
    </p:spTree>
    <p:extLst>
      <p:ext uri="{BB962C8B-B14F-4D97-AF65-F5344CB8AC3E}">
        <p14:creationId xmlns:p14="http://schemas.microsoft.com/office/powerpoint/2010/main" val="933537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337"/>
            <a:ext cx="5334000" cy="670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44845" y="457200"/>
            <a:ext cx="22270840" cy="4708981"/>
          </a:xfrm>
          <a:prstGeom prst="rect">
            <a:avLst/>
          </a:prstGeom>
          <a:noFill/>
        </p:spPr>
        <p:txBody>
          <a:bodyPr wrap="none" rtlCol="0">
            <a:spAutoFit/>
          </a:bodyPr>
          <a:lstStyle/>
          <a:p>
            <a:r>
              <a:rPr lang="en-US" sz="1000" dirty="0" smtClean="0"/>
              <a:t>1. A method for detecting a target nucleic acid in a sample, said method comprising: </a:t>
            </a:r>
          </a:p>
          <a:p>
            <a:r>
              <a:rPr lang="en-US" sz="1000" dirty="0" smtClean="0"/>
              <a:t>(a) providing a DNA amplification reaction mixture that comprises said sample, a DNA binding agent, wherein said agent is characterized as providing a detectable signal when bound to double-stranded DNA which signal is greater than the amount of said signal provided by said agent when it is unbound, and wherein said agent does not significantly inhibit the rate of nucleic acid amplification and reagents for amplification; </a:t>
            </a:r>
          </a:p>
          <a:p>
            <a:r>
              <a:rPr lang="en-US" sz="1000" dirty="0" smtClean="0"/>
              <a:t>(b) determining the amount of said signal produced by the mixture of step (a); </a:t>
            </a:r>
          </a:p>
          <a:p>
            <a:r>
              <a:rPr lang="en-US" sz="1000" dirty="0" smtClean="0"/>
              <a:t>(c) treating said mixture under conditions for amplifying said target nucleic acid to produce amplified double-stranded DNA; </a:t>
            </a:r>
          </a:p>
          <a:p>
            <a:r>
              <a:rPr lang="en-US" sz="1000" dirty="0" smtClean="0"/>
              <a:t>(d) determining the amount of said signal produced by said mixture of step (c); and </a:t>
            </a:r>
          </a:p>
          <a:p>
            <a:r>
              <a:rPr lang="en-US" sz="1000" dirty="0" smtClean="0"/>
              <a:t>(e) determining if amplification has occurred. </a:t>
            </a:r>
          </a:p>
          <a:p>
            <a:r>
              <a:rPr lang="en-US" sz="1000" dirty="0" smtClean="0"/>
              <a:t>2. The method of claim 1, wherein said DNA binding agent is an intercalating agent. </a:t>
            </a:r>
          </a:p>
          <a:p>
            <a:r>
              <a:rPr lang="en-US" sz="1000" dirty="0" smtClean="0"/>
              <a:t>3. The method of claim 2, wherein said intercalating agent is a fluorescent dye. </a:t>
            </a:r>
          </a:p>
          <a:p>
            <a:r>
              <a:rPr lang="en-US" sz="1000" dirty="0" smtClean="0"/>
              <a:t>4. The method of claim 3, wherein at step (e) an increase in fluorescence indicates that amplification has occurred. </a:t>
            </a:r>
          </a:p>
          <a:p>
            <a:r>
              <a:rPr lang="en-US" sz="1000" dirty="0" smtClean="0"/>
              <a:t>5. The method of claim 4, wherein at steps (b) and (d) the amount of signal produced is determined by exposing said mixture to UV light, and at step (e) comparing the relative amount of signal produced at steps (b) and (d) to determine if amplification has occurred. </a:t>
            </a:r>
          </a:p>
          <a:p>
            <a:r>
              <a:rPr lang="en-US" sz="1000" dirty="0" smtClean="0"/>
              <a:t>6. The method of claim 4, wherein said fluorescent dye is </a:t>
            </a:r>
            <a:r>
              <a:rPr lang="en-US" sz="1000" dirty="0" err="1" smtClean="0"/>
              <a:t>ethidium</a:t>
            </a:r>
            <a:r>
              <a:rPr lang="en-US" sz="1000" dirty="0" smtClean="0"/>
              <a:t> bromide. </a:t>
            </a:r>
          </a:p>
          <a:p>
            <a:r>
              <a:rPr lang="en-US" sz="1000" dirty="0" smtClean="0"/>
              <a:t>7. The method of claim 4, wherein the amount of signal produced is determined using a spectra </a:t>
            </a:r>
            <a:r>
              <a:rPr lang="en-US" sz="1000" dirty="0" err="1" smtClean="0"/>
              <a:t>fluorometer</a:t>
            </a:r>
            <a:r>
              <a:rPr lang="en-US" sz="1000" dirty="0" smtClean="0"/>
              <a:t>. </a:t>
            </a:r>
          </a:p>
          <a:p>
            <a:r>
              <a:rPr lang="en-US" sz="1000" dirty="0" smtClean="0"/>
              <a:t>8. The method of claim 4, wherein said target nucleic acid is indicative of a genetic or infectious disease. </a:t>
            </a:r>
          </a:p>
          <a:p>
            <a:r>
              <a:rPr lang="en-US" sz="1000" dirty="0" smtClean="0"/>
              <a:t>9. The method of claim 4, wherein the amount of target DNA in said sample, prior to amplification, is quantitated by determining the increase in fluorescence during amplification. </a:t>
            </a:r>
          </a:p>
          <a:p>
            <a:r>
              <a:rPr lang="en-US" sz="1000" dirty="0" smtClean="0"/>
              <a:t>10. A method for monitoring the increase in double-stranded DNA during amplification of a target nucleic acid in a sample, wherein said method comprises the steps of: </a:t>
            </a:r>
          </a:p>
          <a:p>
            <a:r>
              <a:rPr lang="en-US" sz="1000" dirty="0" smtClean="0"/>
              <a:t>(a) providing a mixture that comprises all components necessary for the selective amplification of said target nucleic acid by polymerase chain reaction (PCR) containing said sample and a DNA binding agent, wherein said agent is characterized as providing a detectable signal when bound to double-stranded nucleic acid which signal is greater than the amount of said signal provided by said agent when it is unbound: </a:t>
            </a:r>
          </a:p>
          <a:p>
            <a:r>
              <a:rPr lang="en-US" sz="1000" dirty="0" smtClean="0"/>
              <a:t>(b) determining the amount of said signal produced by the mixture of step (a); </a:t>
            </a:r>
          </a:p>
          <a:p>
            <a:r>
              <a:rPr lang="en-US" sz="1000" dirty="0" smtClean="0"/>
              <a:t>(c) treating said mixture under conditions for amplifying said target nucleic acid; and </a:t>
            </a:r>
          </a:p>
          <a:p>
            <a:r>
              <a:rPr lang="en-US" sz="1000" dirty="0" smtClean="0"/>
              <a:t>(d) determining the amount of said signal produced by said mixture during said treating step (c). </a:t>
            </a:r>
          </a:p>
          <a:p>
            <a:r>
              <a:rPr lang="en-US" sz="1000" dirty="0" smtClean="0"/>
              <a:t>11. The method of claim 10, wherein at steps (b) and (d), an optic fiber and spectra </a:t>
            </a:r>
            <a:r>
              <a:rPr lang="en-US" sz="1000" dirty="0" err="1" smtClean="0"/>
              <a:t>fluorometer</a:t>
            </a:r>
            <a:r>
              <a:rPr lang="en-US" sz="1000" dirty="0" smtClean="0"/>
              <a:t> are used to determine the amount of signal produced during said treating step. </a:t>
            </a:r>
          </a:p>
          <a:p>
            <a:r>
              <a:rPr lang="en-US" sz="1000" dirty="0" smtClean="0"/>
              <a:t>12. The method of claim 11, wherein said DNA binding agent is an intercalating agent. </a:t>
            </a:r>
          </a:p>
          <a:p>
            <a:r>
              <a:rPr lang="en-US" sz="1000" dirty="0" smtClean="0"/>
              <a:t>13. The method of claim 11, wherein at step (d) the amount of signal is determined continuously throughout the amplification reaction. </a:t>
            </a:r>
          </a:p>
          <a:p>
            <a:r>
              <a:rPr lang="en-US" sz="1000" dirty="0" smtClean="0"/>
              <a:t>14. The method of claim 12, wherein said intercalating agent is a fluorescent dye. </a:t>
            </a:r>
          </a:p>
          <a:p>
            <a:r>
              <a:rPr lang="en-US" sz="1000" dirty="0" smtClean="0"/>
              <a:t>15. The method of claim 14, wherein said fluorescent dye is </a:t>
            </a:r>
            <a:r>
              <a:rPr lang="en-US" sz="1000" dirty="0" err="1" smtClean="0"/>
              <a:t>ethidium</a:t>
            </a:r>
            <a:r>
              <a:rPr lang="en-US" sz="1000" dirty="0" smtClean="0"/>
              <a:t> bromide. </a:t>
            </a:r>
          </a:p>
          <a:p>
            <a:r>
              <a:rPr lang="en-US" sz="1000" dirty="0" smtClean="0"/>
              <a:t>16. A kit for amplifying a target nucleic acid, that comprises a PCR buffer that comprises an intercalating age wherein said intercalating agent is characterized as providing a detectable signal when bound to double stranded DNA, which signal is greater than the signal provided by said intercalating agent when it is unbound and at least one pair of PCR amplification primers. </a:t>
            </a:r>
          </a:p>
          <a:p>
            <a:r>
              <a:rPr lang="en-US" sz="1000" dirty="0" smtClean="0"/>
              <a:t>17. The kit of claim 16, wherein said intercalating agent is a fluorescent dye. </a:t>
            </a:r>
          </a:p>
          <a:p>
            <a:r>
              <a:rPr lang="en-US" sz="1000" dirty="0" smtClean="0"/>
              <a:t>18. The kit of claim 17, wherein said fluorescent dye is </a:t>
            </a:r>
            <a:r>
              <a:rPr lang="en-US" sz="1000" dirty="0" err="1" smtClean="0"/>
              <a:t>ethidium</a:t>
            </a:r>
            <a:r>
              <a:rPr lang="en-US" sz="1000" dirty="0" smtClean="0"/>
              <a:t> bromide. </a:t>
            </a:r>
          </a:p>
          <a:p>
            <a:r>
              <a:rPr lang="en-US" sz="1000" dirty="0" smtClean="0"/>
              <a:t>19. The kit of claim 18, wherein said </a:t>
            </a:r>
            <a:r>
              <a:rPr lang="en-US" sz="1000" dirty="0" err="1" smtClean="0"/>
              <a:t>ethidium</a:t>
            </a:r>
            <a:r>
              <a:rPr lang="en-US" sz="1000" dirty="0" smtClean="0"/>
              <a:t> bromide is present at a concentration suitable to provide between 0.15 .</a:t>
            </a:r>
            <a:r>
              <a:rPr lang="en-US" sz="1000" dirty="0" err="1" smtClean="0"/>
              <a:t>mu.M</a:t>
            </a:r>
            <a:r>
              <a:rPr lang="en-US" sz="1000" dirty="0" smtClean="0"/>
              <a:t> and 40.6 .</a:t>
            </a:r>
            <a:r>
              <a:rPr lang="en-US" sz="1000" dirty="0" err="1" smtClean="0"/>
              <a:t>mu.M</a:t>
            </a:r>
            <a:r>
              <a:rPr lang="en-US" sz="1000" dirty="0" smtClean="0"/>
              <a:t> dye in a PCR reaction. </a:t>
            </a:r>
          </a:p>
          <a:p>
            <a:r>
              <a:rPr lang="en-US" sz="1000" dirty="0" smtClean="0"/>
              <a:t>20. The kit of claim 19, wherein said buffer also comprises </a:t>
            </a:r>
            <a:r>
              <a:rPr lang="en-US" sz="1000" dirty="0" err="1" smtClean="0"/>
              <a:t>Tris-HCl</a:t>
            </a:r>
            <a:r>
              <a:rPr lang="en-US" sz="1000" dirty="0" smtClean="0"/>
              <a:t>, pH 8.0-8.3 and </a:t>
            </a:r>
            <a:r>
              <a:rPr lang="en-US" sz="1000" dirty="0" err="1" smtClean="0"/>
              <a:t>KCl</a:t>
            </a:r>
            <a:r>
              <a:rPr lang="en-US" sz="1000" dirty="0" smtClean="0"/>
              <a:t>, each present in a concentration suitable for amplifying a target nucleic acid in a PCR. </a:t>
            </a:r>
          </a:p>
          <a:p>
            <a:r>
              <a:rPr lang="en-US" sz="1000" dirty="0" smtClean="0"/>
              <a:t>21. The kit of claim 19 that also comprises a DNA polymerase, MgCl.sub.2, and </a:t>
            </a:r>
            <a:r>
              <a:rPr lang="en-US" sz="1000" dirty="0" err="1" smtClean="0"/>
              <a:t>dNTPs</a:t>
            </a:r>
            <a:r>
              <a:rPr lang="en-US" sz="1000" dirty="0" smtClean="0"/>
              <a:t>.</a:t>
            </a:r>
            <a:endParaRPr lang="en-US" sz="1000" dirty="0"/>
          </a:p>
        </p:txBody>
      </p:sp>
    </p:spTree>
    <p:extLst>
      <p:ext uri="{BB962C8B-B14F-4D97-AF65-F5344CB8AC3E}">
        <p14:creationId xmlns:p14="http://schemas.microsoft.com/office/powerpoint/2010/main" val="23593578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Autofit/>
          </a:bodyPr>
          <a:lstStyle/>
          <a:p>
            <a:r>
              <a:rPr lang="en-US" sz="3200" dirty="0" smtClean="0"/>
              <a:t>Phase 1 Milestones: Pertain to Completion and Testing of Optimally Controlled PCR Technology, IP</a:t>
            </a:r>
            <a:endParaRPr lang="en-US" sz="3200" dirty="0"/>
          </a:p>
        </p:txBody>
      </p:sp>
      <p:sp>
        <p:nvSpPr>
          <p:cNvPr id="3" name="Content Placeholder 2"/>
          <p:cNvSpPr>
            <a:spLocks noGrp="1"/>
          </p:cNvSpPr>
          <p:nvPr>
            <p:ph idx="1"/>
          </p:nvPr>
        </p:nvSpPr>
        <p:spPr/>
        <p:txBody>
          <a:bodyPr>
            <a:normAutofit fontScale="70000" lnSpcReduction="20000"/>
          </a:bodyPr>
          <a:lstStyle/>
          <a:p>
            <a:r>
              <a:rPr lang="en-US" dirty="0" smtClean="0"/>
              <a:t>SBIR Research Milestone 1 (Phase 1): Complete Testing of Minimal Time PCR Control Strategy (using State of the Art Control Algorithms); Apply to Infectious Disease </a:t>
            </a:r>
            <a:r>
              <a:rPr lang="en-US" dirty="0" err="1" smtClean="0"/>
              <a:t>Analyte</a:t>
            </a:r>
            <a:r>
              <a:rPr lang="en-US" dirty="0" smtClean="0"/>
              <a:t> for Point-of-Care Applications. File Patent</a:t>
            </a:r>
          </a:p>
          <a:p>
            <a:r>
              <a:rPr lang="en-US" dirty="0" smtClean="0"/>
              <a:t>SBIR Research Milestone 2 (Phase 1): Assess Interest in Optimal PCR Licensing by PCR IP Leaders (e.g., Roche, Life Technologies)</a:t>
            </a:r>
          </a:p>
          <a:p>
            <a:r>
              <a:rPr lang="en-US" dirty="0" smtClean="0"/>
              <a:t>SBIR Research Milestone 3 (Phase 1): Complete Testing of Computational DNA Melting Model (Denaturation Step); Apply to Target Enrichment. File Patent.</a:t>
            </a:r>
          </a:p>
          <a:p>
            <a:r>
              <a:rPr lang="en-US" dirty="0" smtClean="0"/>
              <a:t>US/European Patents Filed on Optimally Controlled PCR:</a:t>
            </a:r>
          </a:p>
          <a:p>
            <a:pPr marL="971550" lvl="1" indent="-514350">
              <a:buFont typeface="+mj-lt"/>
              <a:buAutoNum type="alphaLcParenR"/>
            </a:pPr>
            <a:r>
              <a:rPr lang="en-US" dirty="0" smtClean="0"/>
              <a:t>Sequence-Dependent Annealing Model</a:t>
            </a:r>
          </a:p>
          <a:p>
            <a:pPr marL="971550" lvl="1" indent="-514350">
              <a:buFont typeface="+mj-lt"/>
              <a:buAutoNum type="alphaLcParenR"/>
            </a:pPr>
            <a:r>
              <a:rPr lang="en-US" dirty="0" smtClean="0"/>
              <a:t>Polymerase-Dependent Extension Model</a:t>
            </a:r>
          </a:p>
          <a:p>
            <a:pPr marL="971550" lvl="1" indent="-514350">
              <a:buFont typeface="+mj-lt"/>
              <a:buAutoNum type="alphaLcParenR"/>
            </a:pPr>
            <a:r>
              <a:rPr lang="en-US" dirty="0" smtClean="0"/>
              <a:t>Sequence-Dependent Melting Model</a:t>
            </a:r>
          </a:p>
          <a:p>
            <a:pPr marL="971550" lvl="1" indent="-514350">
              <a:buFont typeface="+mj-lt"/>
              <a:buAutoNum type="alphaLcParenR"/>
            </a:pPr>
            <a:r>
              <a:rPr lang="en-US" dirty="0" smtClean="0"/>
              <a:t>Optimally Control of PCR (Minimal Time) based on a-c) and </a:t>
            </a:r>
            <a:r>
              <a:rPr lang="en-US" dirty="0" err="1" smtClean="0"/>
              <a:t>Optmal</a:t>
            </a:r>
            <a:r>
              <a:rPr lang="en-US" dirty="0" smtClean="0"/>
              <a:t> Control Theory</a:t>
            </a:r>
          </a:p>
          <a:p>
            <a:endParaRPr lang="en-US" dirty="0" smtClean="0"/>
          </a:p>
        </p:txBody>
      </p:sp>
    </p:spTree>
    <p:extLst>
      <p:ext uri="{BB962C8B-B14F-4D97-AF65-F5344CB8AC3E}">
        <p14:creationId xmlns:p14="http://schemas.microsoft.com/office/powerpoint/2010/main" val="4841010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391400" cy="3170099"/>
          </a:xfrm>
          <a:prstGeom prst="rect">
            <a:avLst/>
          </a:prstGeom>
          <a:noFill/>
        </p:spPr>
        <p:txBody>
          <a:bodyPr wrap="square" rtlCol="0">
            <a:spAutoFit/>
          </a:bodyPr>
          <a:lstStyle/>
          <a:p>
            <a:r>
              <a:rPr lang="en-US" sz="4000" b="1" dirty="0" smtClean="0"/>
              <a:t>Sections 3:</a:t>
            </a:r>
          </a:p>
          <a:p>
            <a:endParaRPr lang="en-US" sz="4000" b="1" dirty="0"/>
          </a:p>
          <a:p>
            <a:r>
              <a:rPr lang="en-US" sz="4000" b="1" dirty="0" smtClean="0"/>
              <a:t>Optimally Controlled PCR: Applications to Fast PCR, Diagnostics and NGS</a:t>
            </a:r>
            <a:endParaRPr lang="en-US" sz="4000" b="1" dirty="0"/>
          </a:p>
        </p:txBody>
      </p:sp>
    </p:spTree>
    <p:extLst>
      <p:ext uri="{BB962C8B-B14F-4D97-AF65-F5344CB8AC3E}">
        <p14:creationId xmlns:p14="http://schemas.microsoft.com/office/powerpoint/2010/main" val="1051187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229600" cy="685800"/>
          </a:xfrm>
          <a:prstGeom prst="rect">
            <a:avLst/>
          </a:prstGeom>
        </p:spPr>
        <p:txBody>
          <a:bodyP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Fast PCR: instrumentation and enzyme systems</a:t>
            </a:r>
            <a:endParaRPr lang="en-US" dirty="0"/>
          </a:p>
        </p:txBody>
      </p:sp>
      <p:sp>
        <p:nvSpPr>
          <p:cNvPr id="3" name="Content Placeholder 2"/>
          <p:cNvSpPr txBox="1">
            <a:spLocks/>
          </p:cNvSpPr>
          <p:nvPr/>
        </p:nvSpPr>
        <p:spPr>
          <a:xfrm>
            <a:off x="304800" y="990600"/>
            <a:ext cx="8534400" cy="5410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smtClean="0"/>
              <a:t>Many of the growing market such as Infectious Diseases detection requires faster PCR technology</a:t>
            </a:r>
          </a:p>
          <a:p>
            <a:endParaRPr lang="en-US" sz="2400" smtClean="0"/>
          </a:p>
          <a:p>
            <a:r>
              <a:rPr lang="en-US" sz="2400" smtClean="0"/>
              <a:t>The length of the cycling time-block is dominated by the properties of the thermal cycling instrument (ramp rates and temperature profiles) and DNA polymerase (processivity and extension rates) generally employed.</a:t>
            </a:r>
          </a:p>
          <a:p>
            <a:pPr lvl="1"/>
            <a:r>
              <a:rPr lang="en-US" sz="2000" smtClean="0"/>
              <a:t>Reliability, accuracy, and speed of thermal cyclers represent PCR's core technology</a:t>
            </a:r>
          </a:p>
          <a:p>
            <a:pPr lvl="1"/>
            <a:r>
              <a:rPr lang="en-US" sz="2000" smtClean="0"/>
              <a:t>The development of fast PCR Master Mixes, especially DNA polymerase with better extension rate and processivity</a:t>
            </a:r>
          </a:p>
          <a:p>
            <a:pPr lvl="1"/>
            <a:endParaRPr lang="en-US" sz="2000" dirty="0"/>
          </a:p>
        </p:txBody>
      </p:sp>
    </p:spTree>
    <p:extLst>
      <p:ext uri="{BB962C8B-B14F-4D97-AF65-F5344CB8AC3E}">
        <p14:creationId xmlns:p14="http://schemas.microsoft.com/office/powerpoint/2010/main" val="33043212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229600" cy="685800"/>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Rapid Cycler PCR</a:t>
            </a:r>
            <a:endParaRPr lang="en-US" dirty="0"/>
          </a:p>
        </p:txBody>
      </p:sp>
      <p:pic>
        <p:nvPicPr>
          <p:cNvPr id="3"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8" y="3276600"/>
            <a:ext cx="4175152" cy="24384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2895600"/>
            <a:ext cx="4843112" cy="3592029"/>
          </a:xfrm>
          <a:prstGeom prst="rect">
            <a:avLst/>
          </a:prstGeom>
        </p:spPr>
      </p:pic>
      <p:sp>
        <p:nvSpPr>
          <p:cNvPr id="5" name="Rectangle 4"/>
          <p:cNvSpPr/>
          <p:nvPr/>
        </p:nvSpPr>
        <p:spPr>
          <a:xfrm>
            <a:off x="304800" y="990600"/>
            <a:ext cx="8458200" cy="2031325"/>
          </a:xfrm>
          <a:prstGeom prst="rect">
            <a:avLst/>
          </a:prstGeom>
        </p:spPr>
        <p:txBody>
          <a:bodyPr wrap="square">
            <a:spAutoFit/>
          </a:bodyPr>
          <a:lstStyle/>
          <a:p>
            <a:r>
              <a:rPr lang="en-US" dirty="0"/>
              <a:t>Carl </a:t>
            </a:r>
            <a:r>
              <a:rPr lang="en-US" dirty="0" err="1"/>
              <a:t>Wittwer</a:t>
            </a:r>
            <a:r>
              <a:rPr lang="en-US" dirty="0"/>
              <a:t> is a Professor of Pathology at the University of Utah Medical School. In the early 1990s he developed rapid-cycle PCR techniques for DNA amplification in 10-15 </a:t>
            </a:r>
            <a:r>
              <a:rPr lang="en-US" dirty="0" smtClean="0"/>
              <a:t>min, by which he claimed “</a:t>
            </a:r>
            <a:r>
              <a:rPr lang="en-US" dirty="0"/>
              <a:t>When</a:t>
            </a:r>
            <a:r>
              <a:rPr lang="en-US" dirty="0" smtClean="0"/>
              <a:t> </a:t>
            </a:r>
            <a:r>
              <a:rPr lang="en-US" dirty="0"/>
              <a:t>PCR is performed rapidly, the quality of PCR products is often better. Back in 1990, we were </a:t>
            </a:r>
            <a:r>
              <a:rPr lang="en-US" dirty="0" smtClean="0"/>
              <a:t>amplifying </a:t>
            </a:r>
            <a:r>
              <a:rPr lang="en-US" dirty="0"/>
              <a:t>PCR products of 500 </a:t>
            </a:r>
            <a:r>
              <a:rPr lang="en-US" dirty="0" err="1"/>
              <a:t>bp</a:t>
            </a:r>
            <a:r>
              <a:rPr lang="en-US" dirty="0"/>
              <a:t> in about 15 min. This was accomplished by using little or no holds at extension, denaturation or annealing temperatures. Advancement in instrumentation and technology now allows even faster </a:t>
            </a:r>
            <a:r>
              <a:rPr lang="en-US" dirty="0" smtClean="0"/>
              <a:t>PCR.”</a:t>
            </a:r>
            <a:endParaRPr lang="en-US" dirty="0"/>
          </a:p>
        </p:txBody>
      </p:sp>
    </p:spTree>
    <p:extLst>
      <p:ext uri="{BB962C8B-B14F-4D97-AF65-F5344CB8AC3E}">
        <p14:creationId xmlns:p14="http://schemas.microsoft.com/office/powerpoint/2010/main" val="34150514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4582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Development of Thermal Cycler for Fast PCR</a:t>
            </a:r>
            <a:endParaRPr lang="en-US" sz="3600" dirty="0"/>
          </a:p>
        </p:txBody>
      </p:sp>
      <p:graphicFrame>
        <p:nvGraphicFramePr>
          <p:cNvPr id="3" name="Content Placeholder 3"/>
          <p:cNvGraphicFramePr>
            <a:graphicFrameLocks/>
          </p:cNvGraphicFramePr>
          <p:nvPr>
            <p:extLst>
              <p:ext uri="{D42A27DB-BD31-4B8C-83A1-F6EECF244321}">
                <p14:modId xmlns:p14="http://schemas.microsoft.com/office/powerpoint/2010/main" val="1501654384"/>
              </p:ext>
            </p:extLst>
          </p:nvPr>
        </p:nvGraphicFramePr>
        <p:xfrm>
          <a:off x="762000" y="838200"/>
          <a:ext cx="7696200" cy="5145405"/>
        </p:xfrm>
        <a:graphic>
          <a:graphicData uri="http://schemas.openxmlformats.org/drawingml/2006/table">
            <a:tbl>
              <a:tblPr>
                <a:tableStyleId>{5C22544A-7EE6-4342-B048-85BDC9FD1C3A}</a:tableStyleId>
              </a:tblPr>
              <a:tblGrid>
                <a:gridCol w="2329803"/>
                <a:gridCol w="2212002"/>
                <a:gridCol w="3154395"/>
              </a:tblGrid>
              <a:tr h="190500">
                <a:tc grid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u="none" strike="noStrike" dirty="0" smtClean="0">
                          <a:effectLst/>
                        </a:rPr>
                        <a:t>Summary </a:t>
                      </a:r>
                      <a:r>
                        <a:rPr lang="en-US" sz="1200" u="none" strike="noStrike" dirty="0">
                          <a:effectLst/>
                        </a:rPr>
                        <a:t>table of the advantages and disadvantages for </a:t>
                      </a:r>
                      <a:r>
                        <a:rPr lang="en-US" sz="1200" u="none" strike="noStrike" dirty="0" smtClean="0">
                          <a:effectLst/>
                        </a:rPr>
                        <a:t>each method of temperature control in nucleic acid amplification</a:t>
                      </a:r>
                      <a:endParaRPr lang="en-US" sz="1200" b="0" i="0" u="none" strike="noStrike" dirty="0" smtClean="0">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r>
              <a:tr h="190500">
                <a:tc>
                  <a:txBody>
                    <a:bodyPr/>
                    <a:lstStyle/>
                    <a:p>
                      <a:pPr algn="l" fontAlgn="b"/>
                      <a:endParaRPr lang="en-US" sz="1100" b="0" i="0" u="none" strike="noStrike" dirty="0">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tcPr>
                </a:tc>
              </a:tr>
              <a:tr h="190500">
                <a:tc>
                  <a:txBody>
                    <a:bodyPr/>
                    <a:lstStyle/>
                    <a:p>
                      <a:pPr algn="l" fontAlgn="b"/>
                      <a:r>
                        <a:rPr lang="en-US" sz="1100" u="none" strike="noStrike" dirty="0">
                          <a:effectLst/>
                        </a:rPr>
                        <a:t>Temperature control</a:t>
                      </a:r>
                      <a:endParaRPr lang="en-US" sz="11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Advantages</a:t>
                      </a:r>
                      <a:endParaRPr lang="en-US" sz="11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Disadvantages</a:t>
                      </a:r>
                      <a:endParaRPr lang="en-US" sz="11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100" u="none" strike="noStrike" dirty="0" err="1">
                          <a:effectLst/>
                        </a:rPr>
                        <a:t>Peltier</a:t>
                      </a:r>
                      <a:endParaRPr lang="en-US" sz="11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US" sz="1100" u="none" strike="noStrike">
                          <a:effectLst/>
                        </a:rPr>
                        <a:t>Low cost</a:t>
                      </a:r>
                      <a:endParaRPr lang="en-US" sz="1100" b="0" i="0" u="none" strike="noStrike">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US" sz="1100" u="none" strike="noStrike">
                          <a:effectLst/>
                        </a:rPr>
                        <a:t>Relatively slow</a:t>
                      </a:r>
                      <a:endParaRPr lang="en-US" sz="1100" b="0" i="0" u="none" strike="noStrike">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Flexible</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Relatively high power</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Active cooling</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Finite lifespan</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Thin-film resistive</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Low cost</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Relatively slow</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(traditional)</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Simple electronics</a:t>
                      </a:r>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r>
              <a:tr h="190500">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Reliable</a:t>
                      </a:r>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r>
              <a:tr h="190500">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Thin-film resistive</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Relatively fast</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Cost</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(patterned directly)</a:t>
                      </a:r>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Complexity</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Heater is disposable</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Continuous flow</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Low power</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Surface treatments (biocompatibility)</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Very fast</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Not flexible</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Active cooling</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Detection difficult to integrate</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Size (pumps/actuators)</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Non-contact</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Efficient power usage</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Cost</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Very fast</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Complexity</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Size</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Convective</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Low power</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Not flexible</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Low cost</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Quantification active R&amp;D area</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endParaRPr lang="en-US" sz="1100" b="0" i="0" u="none" strike="noStrike" dirty="0">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US" sz="1100" u="none" strike="noStrike">
                          <a:effectLst/>
                        </a:rPr>
                        <a:t>Very fast</a:t>
                      </a:r>
                      <a:endParaRPr lang="en-US" sz="1100" b="0" i="0" u="none" strike="noStrike">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667197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2296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Ultra Fast PCR</a:t>
            </a:r>
            <a:endParaRPr lang="en-US" dirty="0"/>
          </a:p>
        </p:txBody>
      </p:sp>
      <p:sp>
        <p:nvSpPr>
          <p:cNvPr id="3" name="Content Placeholder 2"/>
          <p:cNvSpPr txBox="1">
            <a:spLocks/>
          </p:cNvSpPr>
          <p:nvPr/>
        </p:nvSpPr>
        <p:spPr>
          <a:xfrm>
            <a:off x="304800" y="990600"/>
            <a:ext cx="8534400" cy="54102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Many fields require faster PCR testing</a:t>
            </a:r>
          </a:p>
          <a:p>
            <a:pPr lvl="1"/>
            <a:r>
              <a:rPr lang="en-US" smtClean="0"/>
              <a:t>Infectious diseases detection</a:t>
            </a:r>
          </a:p>
          <a:p>
            <a:pPr lvl="1"/>
            <a:r>
              <a:rPr lang="en-US" smtClean="0"/>
              <a:t>Bio-defense (biologic threat detection)</a:t>
            </a:r>
          </a:p>
          <a:p>
            <a:pPr lvl="1"/>
            <a:r>
              <a:rPr lang="en-US" smtClean="0"/>
              <a:t>Food and water testing</a:t>
            </a:r>
          </a:p>
          <a:p>
            <a:pPr lvl="1"/>
            <a:r>
              <a:rPr lang="en-US" smtClean="0"/>
              <a:t>Environmental safety testing</a:t>
            </a:r>
          </a:p>
          <a:p>
            <a:r>
              <a:rPr lang="en-US" smtClean="0"/>
              <a:t>There are several new developments in this area but not yet commercialized.</a:t>
            </a:r>
          </a:p>
          <a:p>
            <a:pPr marL="0" indent="0">
              <a:buFont typeface="Arial" pitchFamily="34" charset="0"/>
              <a:buNone/>
            </a:pPr>
            <a:endParaRPr lang="en-US" smtClean="0"/>
          </a:p>
          <a:p>
            <a:pPr marL="0" indent="0">
              <a:buFont typeface="Arial" pitchFamily="34" charset="0"/>
              <a:buNone/>
            </a:pPr>
            <a:r>
              <a:rPr lang="en-US" smtClean="0"/>
              <a:t>PCR kinetics study of these ultrafast PCR techniques and optimal PCR control on protocol that minimize time and cycles for quantification and detection should be interesting to these companies/organizations</a:t>
            </a:r>
          </a:p>
          <a:p>
            <a:pPr marL="0" indent="0">
              <a:buFont typeface="Arial" pitchFamily="34" charset="0"/>
              <a:buNone/>
            </a:pPr>
            <a:endParaRPr lang="en-US" dirty="0"/>
          </a:p>
        </p:txBody>
      </p:sp>
    </p:spTree>
    <p:extLst>
      <p:ext uri="{BB962C8B-B14F-4D97-AF65-F5344CB8AC3E}">
        <p14:creationId xmlns:p14="http://schemas.microsoft.com/office/powerpoint/2010/main" val="34409976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990599"/>
            <a:ext cx="6705600" cy="830997"/>
          </a:xfrm>
          <a:prstGeom prst="rect">
            <a:avLst/>
          </a:prstGeom>
          <a:noFill/>
        </p:spPr>
        <p:txBody>
          <a:bodyPr wrap="square" rtlCol="0">
            <a:spAutoFit/>
          </a:bodyPr>
          <a:lstStyle/>
          <a:p>
            <a:r>
              <a:rPr lang="en-US" sz="2400" b="1" dirty="0" smtClean="0"/>
              <a:t>Mutation Enrichment is essential step in Diagnostics, Deep Sequencing</a:t>
            </a:r>
            <a:endParaRPr lang="en-US" sz="2400" b="1" dirty="0"/>
          </a:p>
        </p:txBody>
      </p:sp>
    </p:spTree>
    <p:extLst>
      <p:ext uri="{BB962C8B-B14F-4D97-AF65-F5344CB8AC3E}">
        <p14:creationId xmlns:p14="http://schemas.microsoft.com/office/powerpoint/2010/main" val="38970883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609600"/>
            <a:ext cx="7848600" cy="5078313"/>
          </a:xfrm>
          <a:prstGeom prst="rect">
            <a:avLst/>
          </a:prstGeom>
        </p:spPr>
        <p:txBody>
          <a:bodyPr wrap="square">
            <a:spAutoFit/>
          </a:bodyPr>
          <a:lstStyle/>
          <a:p>
            <a:endParaRPr lang="en-US" dirty="0" smtClean="0"/>
          </a:p>
          <a:p>
            <a:r>
              <a:rPr lang="en-US" dirty="0" smtClean="0"/>
              <a:t>DNA mutation detection has numerous applications in Cancer Diagnostics and Personalized Medicine</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LOW-LEVEL MUTATIONS ARE ALWAYS A POTENTIAL</a:t>
            </a:r>
          </a:p>
          <a:p>
            <a:endParaRPr lang="en-US" dirty="0" smtClean="0"/>
          </a:p>
          <a:p>
            <a:r>
              <a:rPr lang="en-US" dirty="0" smtClean="0"/>
              <a:t>PROBLEM IN CLINICAL SAMPLES</a:t>
            </a:r>
          </a:p>
          <a:p>
            <a:r>
              <a:rPr lang="en-US" dirty="0" smtClean="0"/>
              <a:t> </a:t>
            </a:r>
            <a:endParaRPr lang="en-US" dirty="0"/>
          </a:p>
        </p:txBody>
      </p:sp>
    </p:spTree>
    <p:extLst>
      <p:ext uri="{BB962C8B-B14F-4D97-AF65-F5344CB8AC3E}">
        <p14:creationId xmlns:p14="http://schemas.microsoft.com/office/powerpoint/2010/main" val="8415847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458200" cy="5632311"/>
          </a:xfrm>
          <a:prstGeom prst="rect">
            <a:avLst/>
          </a:prstGeom>
        </p:spPr>
        <p:txBody>
          <a:bodyPr wrap="square">
            <a:spAutoFit/>
          </a:bodyPr>
          <a:lstStyle/>
          <a:p>
            <a:r>
              <a:rPr lang="en-US" dirty="0" smtClean="0"/>
              <a:t>DO LOW-LEVEL MUTATIONS IN SOLID TUMORS MATTER?</a:t>
            </a:r>
          </a:p>
          <a:p>
            <a:r>
              <a:rPr lang="en-US" dirty="0" smtClean="0"/>
              <a:t> </a:t>
            </a:r>
          </a:p>
          <a:p>
            <a:endParaRPr lang="en-US" dirty="0" smtClean="0"/>
          </a:p>
          <a:p>
            <a:r>
              <a:rPr lang="en-US" dirty="0" smtClean="0"/>
              <a:t>Low-level mutations in primary CA may drive metastasis..</a:t>
            </a:r>
          </a:p>
          <a:p>
            <a:endParaRPr lang="en-US" dirty="0" smtClean="0"/>
          </a:p>
          <a:p>
            <a:endParaRPr lang="en-US" dirty="0" smtClean="0"/>
          </a:p>
          <a:p>
            <a:r>
              <a:rPr lang="en-US" dirty="0" smtClean="0"/>
              <a:t>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e.g. mutations in MORC1 AND KIF1C at the 1-4% level in primary breast CA can become prevalent mutations in brain metastasis</a:t>
            </a:r>
          </a:p>
          <a:p>
            <a:r>
              <a:rPr lang="en-US" dirty="0" smtClean="0"/>
              <a:t>(Shah et al, Nature 2010)</a:t>
            </a:r>
          </a:p>
          <a:p>
            <a:endParaRPr lang="en-US" dirty="0" smtClean="0"/>
          </a:p>
          <a:p>
            <a:r>
              <a:rPr lang="en-US" dirty="0" smtClean="0"/>
              <a:t>certain low-level mutations in primary tumor may define the propensity of tumors to metastasize</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620077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8088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219200"/>
            <a:ext cx="7924800" cy="4801314"/>
          </a:xfrm>
          <a:prstGeom prst="rect">
            <a:avLst/>
          </a:prstGeom>
        </p:spPr>
        <p:txBody>
          <a:bodyPr wrap="square">
            <a:spAutoFit/>
          </a:bodyPr>
          <a:lstStyle/>
          <a:p>
            <a:r>
              <a:rPr lang="en-US" dirty="0" smtClean="0"/>
              <a:t>LOW-LEVEL DNA VARIANTS ARE ALSO ENCOUNTERED:</a:t>
            </a:r>
          </a:p>
          <a:p>
            <a:r>
              <a:rPr lang="en-US" dirty="0" smtClean="0"/>
              <a:t> </a:t>
            </a:r>
          </a:p>
          <a:p>
            <a:endParaRPr lang="en-US" dirty="0" smtClean="0"/>
          </a:p>
          <a:p>
            <a:endParaRPr lang="en-US" dirty="0" smtClean="0"/>
          </a:p>
          <a:p>
            <a:endParaRPr lang="en-US" dirty="0" smtClean="0"/>
          </a:p>
          <a:p>
            <a:r>
              <a:rPr lang="en-US" dirty="0" smtClean="0"/>
              <a:t>• In pre-natal diagnosis</a:t>
            </a:r>
          </a:p>
          <a:p>
            <a:endParaRPr lang="en-US" dirty="0" smtClean="0"/>
          </a:p>
          <a:p>
            <a:r>
              <a:rPr lang="en-US" dirty="0" smtClean="0"/>
              <a:t>(i.e. detection of small amounts fetal circulating-DNA in maternal blood)</a:t>
            </a:r>
          </a:p>
          <a:p>
            <a:endParaRPr lang="en-US" dirty="0" smtClean="0"/>
          </a:p>
          <a:p>
            <a:endParaRPr lang="en-US" dirty="0" smtClean="0"/>
          </a:p>
          <a:p>
            <a:endParaRPr lang="en-US" dirty="0" smtClean="0"/>
          </a:p>
          <a:p>
            <a:endParaRPr lang="en-US" dirty="0" smtClean="0"/>
          </a:p>
          <a:p>
            <a:r>
              <a:rPr lang="en-US" dirty="0" smtClean="0"/>
              <a:t>• In infectious diseases</a:t>
            </a:r>
          </a:p>
          <a:p>
            <a:endParaRPr lang="en-US" dirty="0" smtClean="0"/>
          </a:p>
          <a:p>
            <a:r>
              <a:rPr lang="en-US" dirty="0" smtClean="0"/>
              <a:t>(i.e. early detection of resistant strains emerging in a population of drug-responsive strains)</a:t>
            </a:r>
          </a:p>
          <a:p>
            <a:r>
              <a:rPr lang="en-US" dirty="0" smtClean="0"/>
              <a:t> </a:t>
            </a:r>
            <a:endParaRPr lang="en-US" dirty="0"/>
          </a:p>
        </p:txBody>
      </p:sp>
    </p:spTree>
    <p:extLst>
      <p:ext uri="{BB962C8B-B14F-4D97-AF65-F5344CB8AC3E}">
        <p14:creationId xmlns:p14="http://schemas.microsoft.com/office/powerpoint/2010/main" val="2541414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1042"/>
            <a:ext cx="5029958" cy="665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53000" y="228600"/>
            <a:ext cx="25670810" cy="5786199"/>
          </a:xfrm>
          <a:prstGeom prst="rect">
            <a:avLst/>
          </a:prstGeom>
          <a:noFill/>
        </p:spPr>
        <p:txBody>
          <a:bodyPr wrap="none" rtlCol="0">
            <a:spAutoFit/>
          </a:bodyPr>
          <a:lstStyle/>
          <a:p>
            <a:r>
              <a:rPr lang="en-US" sz="1000" dirty="0" smtClean="0"/>
              <a:t>1. A method for detecting the presence of a target nucleic acid in a sample by amplification, said method comprising: </a:t>
            </a:r>
          </a:p>
          <a:p>
            <a:r>
              <a:rPr lang="en-US" sz="1000" dirty="0" smtClean="0"/>
              <a:t>(a) providing a nucleic acid amplification reaction mixture that comprises said sample and a fluorescent dye, whose fluorescence intensity is increased upon intercalation into a double-stranded nucleic acid, wherein said reaction mixture is contained within a container which container is operably linked to a device suitable for inputting excitation light into said reaction mixture and conveying fluorescent light emitted by said reaction mixture to a detector; </a:t>
            </a:r>
          </a:p>
          <a:p>
            <a:r>
              <a:rPr lang="en-US" sz="1000" dirty="0" smtClean="0"/>
              <a:t>(b) measuring said emitted light produced by the mixture of step (a); </a:t>
            </a:r>
          </a:p>
          <a:p>
            <a:r>
              <a:rPr lang="en-US" sz="1000" dirty="0" smtClean="0"/>
              <a:t>(c) treating said mixture under conditions for amplifying said target nucleic acid to produce amplified double-stranded nucleic acid; </a:t>
            </a:r>
          </a:p>
          <a:p>
            <a:r>
              <a:rPr lang="en-US" sz="1000" dirty="0" smtClean="0"/>
              <a:t>(d) measuring said emitted light produced by said mixture of step (c); and </a:t>
            </a:r>
          </a:p>
          <a:p>
            <a:r>
              <a:rPr lang="en-US" sz="1000" dirty="0" smtClean="0"/>
              <a:t>(e) determining if amplification has occurred. </a:t>
            </a:r>
          </a:p>
          <a:p>
            <a:r>
              <a:rPr lang="en-US" sz="1000" dirty="0" smtClean="0"/>
              <a:t>2. The method of claim 1, wherein at step (e) an increase in fluorescence indicates that amplification has occurred. </a:t>
            </a:r>
          </a:p>
          <a:p>
            <a:r>
              <a:rPr lang="en-US" sz="1000" dirty="0" smtClean="0"/>
              <a:t>3. The method of claim 2, wherein at steps (b) and (d) the amount of emitted light produced by exposing said mixture to UV light is determined, and at step (e) the relative amount of emitted light produced at steps (b) and (d) is compared to determine if amplification has occurred. </a:t>
            </a:r>
          </a:p>
          <a:p>
            <a:r>
              <a:rPr lang="en-US" sz="1000" dirty="0" smtClean="0"/>
              <a:t>4. The method of claim 3, wherein said fluorescent dye is </a:t>
            </a:r>
            <a:r>
              <a:rPr lang="en-US" sz="1000" dirty="0" err="1" smtClean="0"/>
              <a:t>ethidium</a:t>
            </a:r>
            <a:r>
              <a:rPr lang="en-US" sz="1000" dirty="0" smtClean="0"/>
              <a:t> bromide. </a:t>
            </a:r>
          </a:p>
          <a:p>
            <a:r>
              <a:rPr lang="en-US" sz="1000" dirty="0" smtClean="0"/>
              <a:t>5. The method of claim 3, wherein the amount of target DNA in said sample, prior to amplification, is quantitated by determining the increase in fluorescence during amplification. </a:t>
            </a:r>
          </a:p>
          <a:p>
            <a:r>
              <a:rPr lang="en-US" sz="1000" dirty="0" smtClean="0"/>
              <a:t>6. A method for monitoring the increase in the amount of double-stranded DNA during amplification of a target nucleic acid in a sample, wherein said method comprises the steps of: </a:t>
            </a:r>
          </a:p>
          <a:p>
            <a:r>
              <a:rPr lang="en-US" sz="1000" dirty="0" smtClean="0"/>
              <a:t>(a) amplifying a region of said target nucleic acid by polymerase chain reaction method in the presence of a fluorescent pigment whose fluorescence intensity is increased upon intercalation into a double-stranded nucleic acid; which method comprises locating said sample in a container, which container is suitably located for inputting excitation light into said sample and conveying emission light to a detector for measuring said emissions, and wherein said method comprises the steps of: </a:t>
            </a:r>
          </a:p>
          <a:p>
            <a:r>
              <a:rPr lang="en-US" sz="1000" dirty="0" smtClean="0"/>
              <a:t>(b) monitoring the fluorescence intensity of said fluorescent pigment during said polymerase chain reaction, </a:t>
            </a:r>
          </a:p>
          <a:p>
            <a:r>
              <a:rPr lang="en-US" sz="1000" dirty="0" smtClean="0"/>
              <a:t>(c) determining the amount of fluorescence emission that is emitted by said sample. </a:t>
            </a:r>
          </a:p>
          <a:p>
            <a:r>
              <a:rPr lang="en-US" sz="1000" dirty="0" smtClean="0"/>
              <a:t>7. The method of claim 6 wherein said monitoring is continuous during said amplification reaction. </a:t>
            </a:r>
          </a:p>
          <a:p>
            <a:r>
              <a:rPr lang="en-US" sz="1000" dirty="0" smtClean="0"/>
              <a:t>8. The method of claim 7 wherein said container is contained in a vessel to be heated and cooled. </a:t>
            </a:r>
          </a:p>
          <a:p>
            <a:r>
              <a:rPr lang="en-US" sz="1000" dirty="0" smtClean="0"/>
              <a:t>9. The method of claim 8 wherein said vessel is in contact with a block capable of being heated and cooled. </a:t>
            </a:r>
          </a:p>
          <a:p>
            <a:r>
              <a:rPr lang="en-US" sz="1000" dirty="0" smtClean="0"/>
              <a:t>10. The method of claim 9 wherein said block is contained within a thermal cycler. </a:t>
            </a:r>
          </a:p>
          <a:p>
            <a:r>
              <a:rPr lang="en-US" sz="1000" dirty="0" smtClean="0"/>
              <a:t>11. The method of claim 6, further comprising the step of calculating the change in fluorescence of said fluorescent pigment. </a:t>
            </a:r>
          </a:p>
          <a:p>
            <a:r>
              <a:rPr lang="en-US" sz="1000" dirty="0" smtClean="0"/>
              <a:t>12. A method for detecting a target nucleic acid in a sample, comprising the steps of: </a:t>
            </a:r>
          </a:p>
          <a:p>
            <a:r>
              <a:rPr lang="en-US" sz="1000" dirty="0" smtClean="0"/>
              <a:t>(a) amplifying a region of said target nucleic acid by a polymerase chain reaction method in the presence of a fluorescent pigment whose fluorescence intensity is increased upon intercalation into a double-stranded nucleic acid; and </a:t>
            </a:r>
          </a:p>
          <a:p>
            <a:r>
              <a:rPr lang="en-US" sz="1000" dirty="0" smtClean="0"/>
              <a:t>(b) measuring the fluorescence intensity of said fluorescent pigment before and after said polymerase chain reaction by means of a device operably linked to a measuring devise, whereby an increase in fluorescence intensity is indicative of the presence of said target nucleic acid. </a:t>
            </a:r>
          </a:p>
          <a:p>
            <a:r>
              <a:rPr lang="en-US" sz="1000" dirty="0" smtClean="0"/>
              <a:t>13. A method for quantifying a target nucleic acid in a test sample, comprising the steps of: </a:t>
            </a:r>
          </a:p>
          <a:p>
            <a:r>
              <a:rPr lang="en-US" sz="1000" dirty="0" smtClean="0"/>
              <a:t>(a) amplifying a region of said target nucleic acid in a test reaction by the polymerase chain reaction in the presence of a fluorescent pigment whose fluorescence intensity is increased upon intercalation into a double-stranded nucleic acid; </a:t>
            </a:r>
          </a:p>
          <a:p>
            <a:r>
              <a:rPr lang="en-US" sz="1000" dirty="0" smtClean="0"/>
              <a:t>(b) monitoring the fluorescence intensity of said fluorescent pigment during said polymerase chain reaction by use of a device operably linked to a container containing said polymerase chain reaction and to a detector suitable for measuring emitted light; and </a:t>
            </a:r>
          </a:p>
          <a:p>
            <a:r>
              <a:rPr lang="en-US" sz="1000" dirty="0" smtClean="0"/>
              <a:t>(c) determining the quantity of said target nucleic acid in said sample. </a:t>
            </a:r>
          </a:p>
          <a:p>
            <a:r>
              <a:rPr lang="en-US" sz="1000" dirty="0" smtClean="0"/>
              <a:t>14. The method of claim 13, wherein said test sample comprises an unknown amount of target nucleic acid and said method further comprises the steps of: </a:t>
            </a:r>
          </a:p>
          <a:p>
            <a:r>
              <a:rPr lang="en-US" sz="1000" dirty="0" smtClean="0"/>
              <a:t>(a) performing a control experiment comprising repeating said amplifying and said monitoring steps on a control reaction which comprises a known amount of said target nucleic acid; and </a:t>
            </a:r>
          </a:p>
          <a:p>
            <a:r>
              <a:rPr lang="en-US" sz="1000" dirty="0" smtClean="0"/>
              <a:t>(b) comparing the change in fluorescence of said fluorescent pigment in said test reaction during said reaction to the change in fluorescence of said fluorescent pigment in said control reaction during said control experiment. </a:t>
            </a:r>
          </a:p>
          <a:p>
            <a:r>
              <a:rPr lang="en-US" sz="1000" dirty="0" smtClean="0"/>
              <a:t>15. The method of claim 14 wherein said amplifying step further comprises the step of measuring the fluorescence of said fluorescent pigment after each cycle of PCR, and said method further comprises the step of determining the number of cycles at which said fluorescence increases in said method relative to said control experiment. </a:t>
            </a:r>
          </a:p>
          <a:p>
            <a:r>
              <a:rPr lang="en-US" sz="1000" dirty="0" smtClean="0"/>
              <a:t>16. The method of claim 2, wherein said measurement according to step (d) is carried out during step (c). </a:t>
            </a:r>
          </a:p>
          <a:p>
            <a:r>
              <a:rPr lang="en-US" sz="1000" dirty="0" smtClean="0"/>
              <a:t>17. The method of claim 16, wherein said measurement according to step (d) is continuously carried out during step (c). </a:t>
            </a:r>
          </a:p>
          <a:p>
            <a:r>
              <a:rPr lang="en-US" sz="1000" dirty="0" smtClean="0"/>
              <a:t>18. The method of claim 1 wherein said device suitable for inputting excitation light into said reaction mixture is a fiber optic device. </a:t>
            </a:r>
          </a:p>
          <a:p>
            <a:r>
              <a:rPr lang="en-US" sz="1000" dirty="0" smtClean="0"/>
              <a:t>19. The method of claim 6, wherein a fiber optic device provides means for inputting said excitation light, said detector is operably linked to said fiber optic device, and said fluorescence emission is carried through said fiber optic device and detected by said detection means. </a:t>
            </a:r>
          </a:p>
          <a:p>
            <a:r>
              <a:rPr lang="en-US" sz="1000" dirty="0" smtClean="0"/>
              <a:t>20. The method of claim 12 wherein said device is a fiber optic device. </a:t>
            </a:r>
          </a:p>
          <a:p>
            <a:r>
              <a:rPr lang="en-US" sz="1000" dirty="0" smtClean="0"/>
              <a:t>21. The method of claim 13 wherein said device is a fiber optic device. </a:t>
            </a:r>
          </a:p>
          <a:p>
            <a:r>
              <a:rPr lang="en-US" sz="1000" dirty="0" smtClean="0"/>
              <a:t>22. The method of claim 20 wherein said polymerase chain reaction is contained within a container which container is operably linked to a fiber optic device suitable for transmitting excitation light to said container and conveying emission light to said measuring devise.</a:t>
            </a:r>
            <a:endParaRPr lang="en-US" sz="1000" dirty="0"/>
          </a:p>
        </p:txBody>
      </p:sp>
    </p:spTree>
    <p:extLst>
      <p:ext uri="{BB962C8B-B14F-4D97-AF65-F5344CB8AC3E}">
        <p14:creationId xmlns:p14="http://schemas.microsoft.com/office/powerpoint/2010/main" val="16943756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52400"/>
            <a:ext cx="7696200" cy="646331"/>
          </a:xfrm>
          <a:prstGeom prst="rect">
            <a:avLst/>
          </a:prstGeom>
        </p:spPr>
        <p:txBody>
          <a:bodyPr wrap="square">
            <a:spAutoFit/>
          </a:bodyPr>
          <a:lstStyle/>
          <a:p>
            <a:r>
              <a:rPr lang="en-US" dirty="0" smtClean="0"/>
              <a:t>PCR IS PERFORMED PRIOR TO ALMOST</a:t>
            </a:r>
          </a:p>
          <a:p>
            <a:r>
              <a:rPr lang="en-US" dirty="0" smtClean="0"/>
              <a:t>ALL PCR-BASED METHODS FOR MUTATION DETECTION</a:t>
            </a:r>
            <a:endParaRPr lang="en-US" dirty="0"/>
          </a:p>
        </p:txBody>
      </p:sp>
      <p:sp>
        <p:nvSpPr>
          <p:cNvPr id="3" name="Rectangle 2"/>
          <p:cNvSpPr/>
          <p:nvPr/>
        </p:nvSpPr>
        <p:spPr>
          <a:xfrm>
            <a:off x="228600" y="6096000"/>
            <a:ext cx="8763000" cy="646331"/>
          </a:xfrm>
          <a:prstGeom prst="rect">
            <a:avLst/>
          </a:prstGeom>
        </p:spPr>
        <p:txBody>
          <a:bodyPr wrap="square">
            <a:spAutoFit/>
          </a:bodyPr>
          <a:lstStyle/>
          <a:p>
            <a:r>
              <a:rPr lang="en-US" b="1" dirty="0"/>
              <a:t>THEREFORE THE SENSITIVITY OF ALL THESE METHODS </a:t>
            </a:r>
            <a:r>
              <a:rPr lang="en-US" b="1" dirty="0" smtClean="0"/>
              <a:t>INCREASES</a:t>
            </a:r>
            <a:endParaRPr lang="en-US" dirty="0"/>
          </a:p>
          <a:p>
            <a:r>
              <a:rPr lang="en-US" b="1" dirty="0"/>
              <a:t>BY REPLACING PCR WITH COLD-PCR</a:t>
            </a:r>
            <a:endParaRPr lang="en-US" dirty="0"/>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6781800" cy="4350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48188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533400"/>
            <a:ext cx="8458200" cy="6186309"/>
          </a:xfrm>
          <a:prstGeom prst="rect">
            <a:avLst/>
          </a:prstGeom>
        </p:spPr>
        <p:txBody>
          <a:bodyPr wrap="square">
            <a:spAutoFit/>
          </a:bodyPr>
          <a:lstStyle/>
          <a:p>
            <a:r>
              <a:rPr lang="en-US" dirty="0" smtClean="0"/>
              <a:t>Next Generation Sequencing Technology 2011: revolutionizing personalized medicine and tumor biology</a:t>
            </a:r>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r>
              <a:rPr lang="en-US" dirty="0" smtClean="0"/>
              <a:t>but…. good enough for detecting low-level mutations in heterogeneous tumors or mixed clinical samples??</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371600"/>
            <a:ext cx="307910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048000"/>
            <a:ext cx="3079102" cy="272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22384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8391525" cy="641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25778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381000"/>
            <a:ext cx="7924800" cy="5909310"/>
          </a:xfrm>
          <a:prstGeom prst="rect">
            <a:avLst/>
          </a:prstGeom>
        </p:spPr>
        <p:txBody>
          <a:bodyPr wrap="square">
            <a:spAutoFit/>
          </a:bodyPr>
          <a:lstStyle/>
          <a:p>
            <a:r>
              <a:rPr lang="en-US" dirty="0" smtClean="0"/>
              <a:t>CONVENTIONAL PCR-NGS vs. COLD-PCR-NGS</a:t>
            </a:r>
          </a:p>
          <a:p>
            <a:endParaRPr lang="en-US" dirty="0" smtClean="0"/>
          </a:p>
          <a:p>
            <a:endParaRPr lang="en-US" dirty="0" smtClean="0"/>
          </a:p>
          <a:p>
            <a:endParaRPr lang="en-US" dirty="0" smtClean="0"/>
          </a:p>
          <a:p>
            <a:r>
              <a:rPr lang="en-US" dirty="0" smtClean="0"/>
              <a:t>Clinical specimens </a:t>
            </a:r>
          </a:p>
          <a:p>
            <a:endParaRPr lang="en-US" dirty="0" smtClean="0"/>
          </a:p>
          <a:p>
            <a:endParaRPr lang="en-US" dirty="0" smtClean="0"/>
          </a:p>
          <a:p>
            <a:r>
              <a:rPr lang="en-US" dirty="0" smtClean="0"/>
              <a:t>	Lung, colon </a:t>
            </a:r>
            <a:r>
              <a:rPr lang="en-US" dirty="0" err="1" smtClean="0"/>
              <a:t>adeno</a:t>
            </a:r>
            <a:r>
              <a:rPr lang="en-US" dirty="0" smtClean="0"/>
              <a:t>-carcinomas </a:t>
            </a:r>
          </a:p>
          <a:p>
            <a:endParaRPr lang="en-US" dirty="0" smtClean="0"/>
          </a:p>
          <a:p>
            <a:r>
              <a:rPr lang="en-US" dirty="0" smtClean="0"/>
              <a:t>	Some contain low-abundance mutations ranging from &lt;1% to ~17% (independently verified) </a:t>
            </a:r>
          </a:p>
          <a:p>
            <a:endParaRPr lang="en-US" dirty="0" smtClean="0"/>
          </a:p>
          <a:p>
            <a:r>
              <a:rPr lang="en-US" dirty="0" smtClean="0"/>
              <a:t>	Including putatively normal match </a:t>
            </a:r>
          </a:p>
          <a:p>
            <a:endParaRPr lang="en-US" dirty="0" smtClean="0"/>
          </a:p>
          <a:p>
            <a:endParaRPr lang="en-US" dirty="0" smtClean="0"/>
          </a:p>
          <a:p>
            <a:r>
              <a:rPr lang="en-US" dirty="0" smtClean="0"/>
              <a:t>Sequenced on the </a:t>
            </a:r>
            <a:r>
              <a:rPr lang="en-US" dirty="0" err="1" smtClean="0"/>
              <a:t>Illumina</a:t>
            </a:r>
            <a:r>
              <a:rPr lang="en-US" dirty="0" smtClean="0"/>
              <a:t> HiSeq2000 sequencer </a:t>
            </a:r>
          </a:p>
          <a:p>
            <a:r>
              <a:rPr lang="en-US" dirty="0" smtClean="0"/>
              <a:t> </a:t>
            </a:r>
          </a:p>
          <a:p>
            <a:endParaRPr lang="en-US" dirty="0" smtClean="0"/>
          </a:p>
          <a:p>
            <a:endParaRPr lang="en-US" dirty="0" smtClean="0"/>
          </a:p>
          <a:p>
            <a:r>
              <a:rPr lang="en-US" dirty="0" err="1" smtClean="0"/>
              <a:t>Milbury</a:t>
            </a:r>
            <a:r>
              <a:rPr lang="en-US" dirty="0" smtClean="0"/>
              <a:t> et al, Clinical Chemistry, March 2012</a:t>
            </a:r>
          </a:p>
          <a:p>
            <a:r>
              <a:rPr lang="en-US" dirty="0" smtClean="0"/>
              <a:t> </a:t>
            </a:r>
            <a:endParaRPr lang="en-US" dirty="0"/>
          </a:p>
        </p:txBody>
      </p:sp>
    </p:spTree>
    <p:extLst>
      <p:ext uri="{BB962C8B-B14F-4D97-AF65-F5344CB8AC3E}">
        <p14:creationId xmlns:p14="http://schemas.microsoft.com/office/powerpoint/2010/main" val="42927764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8303251" cy="6598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9124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18" y="76200"/>
            <a:ext cx="8948482"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2452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352800"/>
            <a:ext cx="4256614" cy="369332"/>
          </a:xfrm>
          <a:prstGeom prst="rect">
            <a:avLst/>
          </a:prstGeom>
          <a:noFill/>
        </p:spPr>
        <p:txBody>
          <a:bodyPr wrap="none" rtlCol="0">
            <a:spAutoFit/>
          </a:bodyPr>
          <a:lstStyle/>
          <a:p>
            <a:r>
              <a:rPr lang="en-US" dirty="0" smtClean="0"/>
              <a:t>Digital PCR for Next Generation Sequencing</a:t>
            </a:r>
            <a:endParaRPr lang="en-US" dirty="0"/>
          </a:p>
        </p:txBody>
      </p:sp>
    </p:spTree>
    <p:extLst>
      <p:ext uri="{BB962C8B-B14F-4D97-AF65-F5344CB8AC3E}">
        <p14:creationId xmlns:p14="http://schemas.microsoft.com/office/powerpoint/2010/main" val="27851608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839200" cy="2031325"/>
          </a:xfrm>
          <a:prstGeom prst="rect">
            <a:avLst/>
          </a:prstGeom>
          <a:noFill/>
        </p:spPr>
        <p:txBody>
          <a:bodyPr wrap="square" rtlCol="0">
            <a:spAutoFit/>
          </a:bodyPr>
          <a:lstStyle/>
          <a:p>
            <a:r>
              <a:rPr lang="en-US" dirty="0"/>
              <a:t>THE PROMISE OF NEXT-GENERATION SEQUENCING</a:t>
            </a:r>
          </a:p>
          <a:p>
            <a:r>
              <a:rPr lang="en-US" dirty="0"/>
              <a:t/>
            </a:r>
            <a:br>
              <a:rPr lang="en-US" dirty="0"/>
            </a:br>
            <a:r>
              <a:rPr lang="en-US" dirty="0" smtClean="0"/>
              <a:t>In </a:t>
            </a:r>
            <a:r>
              <a:rPr lang="en-US" dirty="0"/>
              <a:t>addition to making it  possible to  sequence entire genomes, </a:t>
            </a:r>
            <a:r>
              <a:rPr lang="en-US" dirty="0" smtClean="0"/>
              <a:t>Next-Generation Sequencing (NGS)</a:t>
            </a:r>
            <a:r>
              <a:rPr lang="en-US" dirty="0" smtClean="0"/>
              <a:t>  </a:t>
            </a:r>
            <a:r>
              <a:rPr lang="en-US" dirty="0"/>
              <a:t>makes possible new sequencing-based applications, such as targeted </a:t>
            </a:r>
            <a:r>
              <a:rPr lang="en-US" dirty="0" err="1"/>
              <a:t>resequencing</a:t>
            </a:r>
            <a:r>
              <a:rPr lang="en-US" dirty="0"/>
              <a:t>, to  identify sequence variations relevant to  cancer, disease  research, and population genetics. </a:t>
            </a:r>
            <a:endParaRPr lang="en-US" dirty="0" smtClean="0"/>
          </a:p>
          <a:p>
            <a:endParaRPr lang="en-US" dirty="0"/>
          </a:p>
          <a:p>
            <a:endParaRPr lang="en-US" dirty="0"/>
          </a:p>
        </p:txBody>
      </p:sp>
    </p:spTree>
    <p:extLst>
      <p:ext uri="{BB962C8B-B14F-4D97-AF65-F5344CB8AC3E}">
        <p14:creationId xmlns:p14="http://schemas.microsoft.com/office/powerpoint/2010/main" val="12840921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5485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1" y="2971800"/>
            <a:ext cx="5638800" cy="646331"/>
          </a:xfrm>
          <a:prstGeom prst="rect">
            <a:avLst/>
          </a:prstGeom>
          <a:noFill/>
        </p:spPr>
        <p:txBody>
          <a:bodyPr wrap="square" rtlCol="0">
            <a:spAutoFit/>
          </a:bodyPr>
          <a:lstStyle/>
          <a:p>
            <a:r>
              <a:rPr lang="en-US" dirty="0" smtClean="0"/>
              <a:t>Digital PCR is emerging as a preferred strategy for multiplexing &amp; alternative to real-time quantitative PCR</a:t>
            </a:r>
            <a:endParaRPr lang="en-US" dirty="0"/>
          </a:p>
        </p:txBody>
      </p:sp>
    </p:spTree>
    <p:extLst>
      <p:ext uri="{BB962C8B-B14F-4D97-AF65-F5344CB8AC3E}">
        <p14:creationId xmlns:p14="http://schemas.microsoft.com/office/powerpoint/2010/main" val="1474719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3724" y="914400"/>
            <a:ext cx="4572000" cy="4524315"/>
          </a:xfrm>
          <a:prstGeom prst="rect">
            <a:avLst/>
          </a:prstGeom>
        </p:spPr>
        <p:txBody>
          <a:bodyPr>
            <a:spAutoFit/>
          </a:bodyPr>
          <a:lstStyle/>
          <a:p>
            <a:pPr lvl="0" hangingPunct="0"/>
            <a:r>
              <a:rPr lang="en-US" dirty="0"/>
              <a:t>The basic US PCR process patents have expired </a:t>
            </a:r>
          </a:p>
          <a:p>
            <a:r>
              <a:rPr lang="en-US" dirty="0"/>
              <a:t> </a:t>
            </a:r>
          </a:p>
          <a:p>
            <a:pPr hangingPunct="0"/>
            <a:r>
              <a:rPr lang="en-US" dirty="0"/>
              <a:t>– Expired March, 2006 in Europe </a:t>
            </a:r>
          </a:p>
          <a:p>
            <a:r>
              <a:rPr lang="en-US" dirty="0"/>
              <a:t> </a:t>
            </a:r>
          </a:p>
          <a:p>
            <a:endParaRPr lang="en-US" dirty="0"/>
          </a:p>
          <a:p>
            <a:pPr lvl="0" hangingPunct="0"/>
            <a:r>
              <a:rPr lang="en-US" dirty="0"/>
              <a:t>The basic US </a:t>
            </a:r>
            <a:r>
              <a:rPr lang="en-US" dirty="0" err="1"/>
              <a:t>thermocycler</a:t>
            </a:r>
            <a:r>
              <a:rPr lang="en-US" dirty="0"/>
              <a:t> patents (Mullis series) expired in 2008 </a:t>
            </a:r>
          </a:p>
          <a:p>
            <a:r>
              <a:rPr lang="en-US" dirty="0"/>
              <a:t> </a:t>
            </a:r>
          </a:p>
          <a:p>
            <a:pPr hangingPunct="0"/>
            <a:r>
              <a:rPr lang="en-US" dirty="0"/>
              <a:t>– Revoked in Europe </a:t>
            </a:r>
          </a:p>
          <a:p>
            <a:r>
              <a:rPr lang="en-US" dirty="0"/>
              <a:t> </a:t>
            </a:r>
          </a:p>
          <a:p>
            <a:pPr hangingPunct="0"/>
            <a:r>
              <a:rPr lang="en-US" dirty="0"/>
              <a:t>– But note, there is one lingering Canadian patent </a:t>
            </a:r>
          </a:p>
          <a:p>
            <a:r>
              <a:rPr lang="en-US" dirty="0"/>
              <a:t> </a:t>
            </a:r>
          </a:p>
          <a:p>
            <a:r>
              <a:rPr lang="en-US" dirty="0"/>
              <a:t> </a:t>
            </a:r>
          </a:p>
          <a:p>
            <a:pPr lvl="0" hangingPunct="0"/>
            <a:r>
              <a:rPr lang="en-US" dirty="0"/>
              <a:t>Natural </a:t>
            </a:r>
            <a:r>
              <a:rPr lang="en-US" dirty="0" err="1"/>
              <a:t>Taq</a:t>
            </a:r>
            <a:r>
              <a:rPr lang="en-US" dirty="0"/>
              <a:t> polymerase patent held unenforceable in US </a:t>
            </a:r>
          </a:p>
        </p:txBody>
      </p:sp>
      <p:sp>
        <p:nvSpPr>
          <p:cNvPr id="3" name="Rectangle 2"/>
          <p:cNvSpPr/>
          <p:nvPr/>
        </p:nvSpPr>
        <p:spPr>
          <a:xfrm>
            <a:off x="76200" y="289679"/>
            <a:ext cx="4572000" cy="369332"/>
          </a:xfrm>
          <a:prstGeom prst="rect">
            <a:avLst/>
          </a:prstGeom>
        </p:spPr>
        <p:txBody>
          <a:bodyPr>
            <a:spAutoFit/>
          </a:bodyPr>
          <a:lstStyle/>
          <a:p>
            <a:r>
              <a:rPr lang="en-US" dirty="0" smtClean="0"/>
              <a:t>The First Wave of PCR</a:t>
            </a:r>
            <a:r>
              <a:rPr lang="en-US" dirty="0"/>
              <a:t> </a:t>
            </a:r>
            <a:r>
              <a:rPr lang="en-US" dirty="0" smtClean="0"/>
              <a:t>Patents Have Expired</a:t>
            </a:r>
            <a:endParaRPr lang="en-US" dirty="0"/>
          </a:p>
        </p:txBody>
      </p:sp>
      <p:sp>
        <p:nvSpPr>
          <p:cNvPr id="4" name="Rectangle 3"/>
          <p:cNvSpPr/>
          <p:nvPr/>
        </p:nvSpPr>
        <p:spPr>
          <a:xfrm>
            <a:off x="1828800" y="5638800"/>
            <a:ext cx="4572000" cy="646331"/>
          </a:xfrm>
          <a:prstGeom prst="rect">
            <a:avLst/>
          </a:prstGeom>
        </p:spPr>
        <p:txBody>
          <a:bodyPr>
            <a:spAutoFit/>
          </a:bodyPr>
          <a:lstStyle/>
          <a:p>
            <a:r>
              <a:rPr lang="en-US" dirty="0" smtClean="0">
                <a:solidFill>
                  <a:srgbClr val="FF0000"/>
                </a:solidFill>
              </a:rPr>
              <a:t>•	So, you can clearly perform basic PCR free of patents! BUT............. </a:t>
            </a:r>
            <a:endParaRPr lang="en-US" dirty="0">
              <a:solidFill>
                <a:srgbClr val="FF0000"/>
              </a:solidFill>
            </a:endParaRPr>
          </a:p>
        </p:txBody>
      </p:sp>
    </p:spTree>
    <p:extLst>
      <p:ext uri="{BB962C8B-B14F-4D97-AF65-F5344CB8AC3E}">
        <p14:creationId xmlns:p14="http://schemas.microsoft.com/office/powerpoint/2010/main" val="1941349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2406650" y="60531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800">
              <a:latin typeface="Calibri" pitchFamily="34" charset="0"/>
            </a:endParaRP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19800"/>
            <a:ext cx="679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19800"/>
            <a:ext cx="679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019800"/>
            <a:ext cx="679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6019800"/>
            <a:ext cx="679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6019800"/>
            <a:ext cx="679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048000"/>
            <a:ext cx="6381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p:cNvSpPr txBox="1">
            <a:spLocks noChangeArrowheads="1"/>
          </p:cNvSpPr>
          <p:nvPr/>
        </p:nvSpPr>
        <p:spPr bwMode="auto">
          <a:xfrm>
            <a:off x="1600200" y="5715000"/>
            <a:ext cx="15240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pitchFamily="18" charset="0"/>
                <a:ea typeface="ＭＳ Ｐゴシック" pitchFamily="34" charset="-128"/>
              </a:defRPr>
            </a:lvl1pPr>
            <a:lvl2pPr marL="742950" indent="-285750" defTabSz="457200" eaLnBrk="0" hangingPunct="0">
              <a:defRPr sz="2400">
                <a:solidFill>
                  <a:schemeClr val="tx1"/>
                </a:solidFill>
                <a:latin typeface="Times New Roman" pitchFamily="18" charset="0"/>
                <a:ea typeface="ＭＳ Ｐゴシック" pitchFamily="34" charset="-128"/>
              </a:defRPr>
            </a:lvl2pPr>
            <a:lvl3pPr marL="1143000" indent="-228600" defTabSz="457200" eaLnBrk="0" hangingPunct="0">
              <a:defRPr sz="2400">
                <a:solidFill>
                  <a:schemeClr val="tx1"/>
                </a:solidFill>
                <a:latin typeface="Times New Roman" pitchFamily="18" charset="0"/>
                <a:ea typeface="ＭＳ Ｐゴシック" pitchFamily="34" charset="-128"/>
              </a:defRPr>
            </a:lvl3pPr>
            <a:lvl4pPr marL="1600200" indent="-228600" defTabSz="457200" eaLnBrk="0" hangingPunct="0">
              <a:defRPr sz="2400">
                <a:solidFill>
                  <a:schemeClr val="tx1"/>
                </a:solidFill>
                <a:latin typeface="Times New Roman" pitchFamily="18" charset="0"/>
                <a:ea typeface="ＭＳ Ｐゴシック" pitchFamily="34" charset="-128"/>
              </a:defRPr>
            </a:lvl4pPr>
            <a:lvl5pPr marL="2057400" indent="-228600" defTabSz="457200" eaLnBrk="0" hangingPunct="0">
              <a:defRPr sz="2400">
                <a:solidFill>
                  <a:schemeClr val="tx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sz="1500" b="1">
                <a:solidFill>
                  <a:srgbClr val="002060"/>
                </a:solidFill>
                <a:latin typeface="Calibri" pitchFamily="34" charset="0"/>
              </a:rPr>
              <a:t>Wild Type DNA</a:t>
            </a:r>
          </a:p>
        </p:txBody>
      </p:sp>
      <p:sp>
        <p:nvSpPr>
          <p:cNvPr id="10" name="TextBox 12"/>
          <p:cNvSpPr txBox="1">
            <a:spLocks noChangeArrowheads="1"/>
          </p:cNvSpPr>
          <p:nvPr/>
        </p:nvSpPr>
        <p:spPr bwMode="auto">
          <a:xfrm>
            <a:off x="1752600" y="3886200"/>
            <a:ext cx="14144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pitchFamily="18" charset="0"/>
                <a:ea typeface="ＭＳ Ｐゴシック" pitchFamily="34" charset="-128"/>
              </a:defRPr>
            </a:lvl1pPr>
            <a:lvl2pPr marL="742950" indent="-285750" defTabSz="457200" eaLnBrk="0" hangingPunct="0">
              <a:defRPr sz="2400">
                <a:solidFill>
                  <a:schemeClr val="tx1"/>
                </a:solidFill>
                <a:latin typeface="Times New Roman" pitchFamily="18" charset="0"/>
                <a:ea typeface="ＭＳ Ｐゴシック" pitchFamily="34" charset="-128"/>
              </a:defRPr>
            </a:lvl2pPr>
            <a:lvl3pPr marL="1143000" indent="-228600" defTabSz="457200" eaLnBrk="0" hangingPunct="0">
              <a:defRPr sz="2400">
                <a:solidFill>
                  <a:schemeClr val="tx1"/>
                </a:solidFill>
                <a:latin typeface="Times New Roman" pitchFamily="18" charset="0"/>
                <a:ea typeface="ＭＳ Ｐゴシック" pitchFamily="34" charset="-128"/>
              </a:defRPr>
            </a:lvl3pPr>
            <a:lvl4pPr marL="1600200" indent="-228600" defTabSz="457200" eaLnBrk="0" hangingPunct="0">
              <a:defRPr sz="2400">
                <a:solidFill>
                  <a:schemeClr val="tx1"/>
                </a:solidFill>
                <a:latin typeface="Times New Roman" pitchFamily="18" charset="0"/>
                <a:ea typeface="ＭＳ Ｐゴシック" pitchFamily="34" charset="-128"/>
              </a:defRPr>
            </a:lvl4pPr>
            <a:lvl5pPr marL="2057400" indent="-228600" defTabSz="457200" eaLnBrk="0" hangingPunct="0">
              <a:defRPr sz="2400">
                <a:solidFill>
                  <a:schemeClr val="tx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sz="1500" b="1">
                <a:solidFill>
                  <a:srgbClr val="002060"/>
                </a:solidFill>
                <a:latin typeface="Calibri" pitchFamily="34" charset="0"/>
              </a:rPr>
              <a:t>Mutated DNA</a:t>
            </a:r>
          </a:p>
        </p:txBody>
      </p:sp>
      <p:sp>
        <p:nvSpPr>
          <p:cNvPr id="11" name="Oval 17"/>
          <p:cNvSpPr>
            <a:spLocks noChangeArrowheads="1"/>
          </p:cNvSpPr>
          <p:nvPr/>
        </p:nvSpPr>
        <p:spPr bwMode="auto">
          <a:xfrm>
            <a:off x="3276600" y="609600"/>
            <a:ext cx="2743200" cy="1600200"/>
          </a:xfrm>
          <a:prstGeom prst="ellipse">
            <a:avLst/>
          </a:prstGeom>
          <a:solidFill>
            <a:srgbClr val="FF0000"/>
          </a:solidFill>
          <a:ln w="6350">
            <a:solidFill>
              <a:schemeClr val="tx1"/>
            </a:solidFill>
            <a:round/>
            <a:headEnd/>
            <a:tailEnd/>
          </a:ln>
          <a:effectLst>
            <a:prstShdw prst="shdw17" dist="17961" dir="2700000">
              <a:schemeClr val="tx1">
                <a:gamma/>
                <a:shade val="60000"/>
                <a:invGamma/>
                <a:alpha val="74998"/>
              </a:schemeClr>
            </a:prstShdw>
          </a:effectLst>
        </p:spPr>
        <p:txBody>
          <a:bodyPr wrap="none" anchor="ctr"/>
          <a:lstStyle/>
          <a:p>
            <a:endParaRPr lang="en-US"/>
          </a:p>
        </p:txBody>
      </p:sp>
      <p:sp>
        <p:nvSpPr>
          <p:cNvPr id="12" name="Text Box 18"/>
          <p:cNvSpPr txBox="1">
            <a:spLocks noChangeArrowheads="1"/>
          </p:cNvSpPr>
          <p:nvPr/>
        </p:nvSpPr>
        <p:spPr bwMode="auto">
          <a:xfrm>
            <a:off x="3733800" y="1066800"/>
            <a:ext cx="1898650" cy="6413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sz="1800" b="1">
                <a:latin typeface="Times New Roman" charset="0"/>
                <a:ea typeface="ＭＳ Ｐゴシック" charset="0"/>
              </a:rPr>
              <a:t>Cancer mutation </a:t>
            </a:r>
          </a:p>
          <a:p>
            <a:pPr algn="ctr">
              <a:defRPr/>
            </a:pPr>
            <a:r>
              <a:rPr lang="en-US" sz="1800" b="1">
                <a:latin typeface="Times New Roman" charset="0"/>
                <a:ea typeface="ＭＳ Ｐゴシック" charset="0"/>
              </a:rPr>
              <a:t>diagnosis</a:t>
            </a:r>
          </a:p>
        </p:txBody>
      </p:sp>
      <p:sp>
        <p:nvSpPr>
          <p:cNvPr id="13" name="Rectangle 21"/>
          <p:cNvSpPr>
            <a:spLocks noChangeArrowheads="1"/>
          </p:cNvSpPr>
          <p:nvPr/>
        </p:nvSpPr>
        <p:spPr bwMode="auto">
          <a:xfrm>
            <a:off x="990600" y="2590800"/>
            <a:ext cx="3200400" cy="3365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1600" b="1">
                <a:latin typeface="Times New Roman" charset="0"/>
                <a:ea typeface="ＭＳ Ｐゴシック" charset="0"/>
              </a:rPr>
              <a:t>Unknown mutation in one gene</a:t>
            </a:r>
            <a:r>
              <a:rPr lang="en-US" sz="1200">
                <a:latin typeface="Times New Roman" charset="0"/>
                <a:ea typeface="ＭＳ Ｐゴシック" charset="0"/>
              </a:rPr>
              <a:t> </a:t>
            </a:r>
          </a:p>
        </p:txBody>
      </p:sp>
      <p:sp>
        <p:nvSpPr>
          <p:cNvPr id="14" name="Rectangle 23"/>
          <p:cNvSpPr>
            <a:spLocks noChangeArrowheads="1"/>
          </p:cNvSpPr>
          <p:nvPr/>
        </p:nvSpPr>
        <p:spPr bwMode="auto">
          <a:xfrm>
            <a:off x="5486400" y="2590800"/>
            <a:ext cx="2743200" cy="58102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1600" b="1">
                <a:latin typeface="Times New Roman" charset="0"/>
                <a:ea typeface="ＭＳ Ｐゴシック" charset="0"/>
              </a:rPr>
              <a:t>Known mutations in multiple</a:t>
            </a:r>
          </a:p>
          <a:p>
            <a:pPr algn="ctr">
              <a:defRPr/>
            </a:pPr>
            <a:r>
              <a:rPr lang="en-US" sz="1600" b="1">
                <a:latin typeface="Times New Roman" charset="0"/>
                <a:ea typeface="ＭＳ Ｐゴシック" charset="0"/>
              </a:rPr>
              <a:t>genes</a:t>
            </a:r>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00400"/>
            <a:ext cx="6381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9"/>
          <p:cNvSpPr txBox="1">
            <a:spLocks noChangeArrowheads="1"/>
          </p:cNvSpPr>
          <p:nvPr/>
        </p:nvSpPr>
        <p:spPr bwMode="auto">
          <a:xfrm>
            <a:off x="1828800" y="4114800"/>
            <a:ext cx="254000" cy="274638"/>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 typeface="Wingdings" pitchFamily="2" charset="2"/>
              <a:buChar char="§"/>
            </a:pPr>
            <a:endParaRPr lang="en-US" sz="1200"/>
          </a:p>
        </p:txBody>
      </p:sp>
      <p:sp>
        <p:nvSpPr>
          <p:cNvPr id="17" name="Text Box 31"/>
          <p:cNvSpPr txBox="1">
            <a:spLocks noChangeArrowheads="1"/>
          </p:cNvSpPr>
          <p:nvPr/>
        </p:nvSpPr>
        <p:spPr bwMode="auto">
          <a:xfrm>
            <a:off x="990600" y="4267200"/>
            <a:ext cx="2979738" cy="1004888"/>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Font typeface="Wingdings" charset="0"/>
              <a:buChar char="§"/>
              <a:defRPr/>
            </a:pPr>
            <a:r>
              <a:rPr lang="en-US" sz="1200">
                <a:latin typeface="Times New Roman" charset="0"/>
                <a:ea typeface="ＭＳ Ｐゴシック" charset="0"/>
                <a:cs typeface="Times New Roman" charset="0"/>
              </a:rPr>
              <a:t> </a:t>
            </a:r>
            <a:r>
              <a:rPr lang="en-US" sz="1200" u="sng">
                <a:latin typeface="Times New Roman" charset="0"/>
                <a:ea typeface="ＭＳ Ｐゴシック" charset="0"/>
                <a:cs typeface="Times New Roman" charset="0"/>
              </a:rPr>
              <a:t>Purpose</a:t>
            </a:r>
            <a:r>
              <a:rPr lang="en-US" sz="1200">
                <a:latin typeface="Times New Roman" charset="0"/>
                <a:ea typeface="ＭＳ Ｐゴシック" charset="0"/>
                <a:cs typeface="Times New Roman" charset="0"/>
              </a:rPr>
              <a:t>: Early stage detection of metastasis</a:t>
            </a:r>
          </a:p>
          <a:p>
            <a:pPr>
              <a:buFont typeface="Wingdings" charset="0"/>
              <a:buChar char="§"/>
              <a:defRPr/>
            </a:pPr>
            <a:r>
              <a:rPr lang="en-US" sz="1200">
                <a:latin typeface="Times New Roman" charset="0"/>
                <a:ea typeface="ＭＳ Ｐゴシック" charset="0"/>
              </a:rPr>
              <a:t> Example: p53 exon 8 in plasma</a:t>
            </a:r>
          </a:p>
          <a:p>
            <a:pPr>
              <a:buFont typeface="Wingdings" charset="0"/>
              <a:buChar char="§"/>
              <a:defRPr/>
            </a:pPr>
            <a:r>
              <a:rPr lang="en-US" sz="1200">
                <a:latin typeface="Times New Roman" charset="0"/>
                <a:ea typeface="ＭＳ Ｐゴシック" charset="0"/>
              </a:rPr>
              <a:t> </a:t>
            </a:r>
            <a:r>
              <a:rPr lang="en-US" sz="1200">
                <a:latin typeface="Times New Roman" charset="0"/>
                <a:ea typeface="ＭＳ Ｐゴシック" charset="0"/>
                <a:cs typeface="Times New Roman" charset="0"/>
              </a:rPr>
              <a:t>Desired sensitivity: &lt;= 1% mutant/wt</a:t>
            </a:r>
          </a:p>
          <a:p>
            <a:pPr>
              <a:buFont typeface="Wingdings" charset="0"/>
              <a:buChar char="§"/>
              <a:defRPr/>
            </a:pPr>
            <a:r>
              <a:rPr lang="en-US" sz="1200" u="sng">
                <a:latin typeface="Times New Roman" charset="0"/>
                <a:ea typeface="ＭＳ Ｐゴシック" charset="0"/>
              </a:rPr>
              <a:t> </a:t>
            </a:r>
            <a:r>
              <a:rPr lang="en-US" sz="1200" b="1" u="sng">
                <a:solidFill>
                  <a:schemeClr val="accent2"/>
                </a:solidFill>
                <a:latin typeface="Times New Roman" charset="0"/>
                <a:ea typeface="ＭＳ Ｐゴシック" charset="0"/>
              </a:rPr>
              <a:t>Problem</a:t>
            </a:r>
            <a:r>
              <a:rPr lang="en-US" sz="1200" b="1">
                <a:solidFill>
                  <a:schemeClr val="accent2"/>
                </a:solidFill>
                <a:latin typeface="Times New Roman" charset="0"/>
                <a:ea typeface="ＭＳ Ｐゴシック" charset="0"/>
              </a:rPr>
              <a:t>: Detect in heavy wt background</a:t>
            </a:r>
          </a:p>
          <a:p>
            <a:pPr>
              <a:buFont typeface="Wingdings" charset="0"/>
              <a:buChar char="§"/>
              <a:defRPr/>
            </a:pPr>
            <a:r>
              <a:rPr lang="en-US" sz="1200">
                <a:latin typeface="Times New Roman" charset="0"/>
                <a:ea typeface="ＭＳ Ｐゴシック" charset="0"/>
              </a:rPr>
              <a:t> </a:t>
            </a:r>
            <a:r>
              <a:rPr lang="en-US" sz="1200" u="sng">
                <a:latin typeface="Times New Roman" charset="0"/>
                <a:ea typeface="ＭＳ Ｐゴシック" charset="0"/>
              </a:rPr>
              <a:t>Standard solution</a:t>
            </a:r>
            <a:r>
              <a:rPr lang="en-US" sz="1200">
                <a:latin typeface="Times New Roman" charset="0"/>
                <a:ea typeface="ＭＳ Ｐゴシック" charset="0"/>
              </a:rPr>
              <a:t>: </a:t>
            </a:r>
            <a:r>
              <a:rPr lang="en-US" sz="1200">
                <a:latin typeface="Times New Roman" charset="0"/>
                <a:ea typeface="ＭＳ Ｐゴシック" charset="0"/>
                <a:cs typeface="Times New Roman" charset="0"/>
              </a:rPr>
              <a:t>COLD PCR</a:t>
            </a:r>
          </a:p>
        </p:txBody>
      </p:sp>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200400"/>
            <a:ext cx="6381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3"/>
          <p:cNvSpPr txBox="1">
            <a:spLocks noChangeArrowheads="1"/>
          </p:cNvSpPr>
          <p:nvPr/>
        </p:nvSpPr>
        <p:spPr bwMode="auto">
          <a:xfrm>
            <a:off x="5486400" y="4191000"/>
            <a:ext cx="2849563" cy="137001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 typeface="Wingdings" pitchFamily="2" charset="2"/>
              <a:buChar char="§"/>
            </a:pPr>
            <a:r>
              <a:rPr lang="en-US" sz="1200">
                <a:cs typeface="Times New Roman" pitchFamily="18" charset="0"/>
              </a:rPr>
              <a:t>  </a:t>
            </a:r>
            <a:r>
              <a:rPr lang="en-US" sz="1200" u="sng">
                <a:cs typeface="Times New Roman" pitchFamily="18" charset="0"/>
              </a:rPr>
              <a:t>Purpose:</a:t>
            </a:r>
            <a:r>
              <a:rPr lang="en-US" sz="1200">
                <a:cs typeface="Times New Roman" pitchFamily="18" charset="0"/>
              </a:rPr>
              <a:t> Either assess prognosis or</a:t>
            </a:r>
          </a:p>
          <a:p>
            <a:pPr eaLnBrk="1" hangingPunct="1">
              <a:buFont typeface="Wingdings" pitchFamily="2" charset="2"/>
              <a:buNone/>
            </a:pPr>
            <a:r>
              <a:rPr lang="en-US" sz="1200">
                <a:cs typeface="Times New Roman" pitchFamily="18" charset="0"/>
              </a:rPr>
              <a:t>   determine choice of drug treatment</a:t>
            </a:r>
            <a:endParaRPr lang="en-US" sz="1200"/>
          </a:p>
          <a:p>
            <a:pPr eaLnBrk="1" hangingPunct="1">
              <a:buFont typeface="Wingdings" pitchFamily="2" charset="2"/>
              <a:buChar char="§"/>
            </a:pPr>
            <a:r>
              <a:rPr lang="en-US" sz="1200"/>
              <a:t>  Example: kras, BRAF V600E </a:t>
            </a:r>
          </a:p>
          <a:p>
            <a:pPr eaLnBrk="1" hangingPunct="1">
              <a:buFont typeface="Wingdings" pitchFamily="2" charset="2"/>
              <a:buChar char="§"/>
            </a:pPr>
            <a:r>
              <a:rPr lang="en-US" sz="1200"/>
              <a:t>  </a:t>
            </a:r>
            <a:r>
              <a:rPr lang="en-US" sz="1200" b="1" u="sng">
                <a:solidFill>
                  <a:schemeClr val="accent2"/>
                </a:solidFill>
              </a:rPr>
              <a:t>Problem</a:t>
            </a:r>
            <a:r>
              <a:rPr lang="en-US" sz="1200" b="1">
                <a:solidFill>
                  <a:schemeClr val="accent2"/>
                </a:solidFill>
              </a:rPr>
              <a:t>: amplify in parallel while</a:t>
            </a:r>
          </a:p>
          <a:p>
            <a:pPr eaLnBrk="1" hangingPunct="1">
              <a:buFont typeface="Wingdings" pitchFamily="2" charset="2"/>
              <a:buNone/>
            </a:pPr>
            <a:r>
              <a:rPr lang="en-US" sz="1200" b="1">
                <a:solidFill>
                  <a:schemeClr val="accent2"/>
                </a:solidFill>
              </a:rPr>
              <a:t>  avoiding nonspecific products</a:t>
            </a:r>
          </a:p>
          <a:p>
            <a:pPr eaLnBrk="1" hangingPunct="1">
              <a:buFont typeface="Wingdings" pitchFamily="2" charset="2"/>
              <a:buChar char="§"/>
            </a:pPr>
            <a:r>
              <a:rPr lang="en-US" sz="1200"/>
              <a:t>  </a:t>
            </a:r>
            <a:r>
              <a:rPr lang="en-US" sz="1200" u="sng"/>
              <a:t>Standard approach</a:t>
            </a:r>
            <a:r>
              <a:rPr lang="en-US" sz="1200"/>
              <a:t>: </a:t>
            </a:r>
            <a:r>
              <a:rPr lang="en-US" sz="1200">
                <a:cs typeface="Times New Roman" pitchFamily="18" charset="0"/>
              </a:rPr>
              <a:t>primer design</a:t>
            </a:r>
          </a:p>
          <a:p>
            <a:pPr eaLnBrk="1" hangingPunct="1">
              <a:buFont typeface="Wingdings" pitchFamily="2" charset="2"/>
              <a:buNone/>
            </a:pPr>
            <a:endParaRPr lang="en-US" sz="1200">
              <a:cs typeface="Times New Roman" pitchFamily="18" charset="0"/>
            </a:endParaRPr>
          </a:p>
        </p:txBody>
      </p:sp>
      <p:sp>
        <p:nvSpPr>
          <p:cNvPr id="20" name="Rectangle 35"/>
          <p:cNvSpPr>
            <a:spLocks noChangeArrowheads="1"/>
          </p:cNvSpPr>
          <p:nvPr/>
        </p:nvSpPr>
        <p:spPr bwMode="auto">
          <a:xfrm>
            <a:off x="5562600" y="3886200"/>
            <a:ext cx="1096963" cy="32067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1500" b="1">
                <a:solidFill>
                  <a:srgbClr val="002060"/>
                </a:solidFill>
                <a:latin typeface="Calibri" charset="0"/>
                <a:ea typeface="ＭＳ Ｐゴシック" charset="0"/>
                <a:cs typeface="ＭＳ Ｐゴシック" charset="0"/>
              </a:rPr>
              <a:t>Mutation 1</a:t>
            </a:r>
          </a:p>
        </p:txBody>
      </p:sp>
      <p:sp>
        <p:nvSpPr>
          <p:cNvPr id="21" name="Rectangle 36"/>
          <p:cNvSpPr>
            <a:spLocks noChangeArrowheads="1"/>
          </p:cNvSpPr>
          <p:nvPr/>
        </p:nvSpPr>
        <p:spPr bwMode="auto">
          <a:xfrm>
            <a:off x="6934200" y="3886200"/>
            <a:ext cx="1554163" cy="32067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1500" b="1">
                <a:solidFill>
                  <a:srgbClr val="002060"/>
                </a:solidFill>
                <a:latin typeface="Calibri" charset="0"/>
                <a:ea typeface="ＭＳ Ｐゴシック" charset="0"/>
                <a:cs typeface="ＭＳ Ｐゴシック" charset="0"/>
              </a:rPr>
              <a:t>Mutation 2</a:t>
            </a:r>
          </a:p>
        </p:txBody>
      </p:sp>
      <p:cxnSp>
        <p:nvCxnSpPr>
          <p:cNvPr id="22" name="Straight Connector 21"/>
          <p:cNvCxnSpPr>
            <a:cxnSpLocks noChangeShapeType="1"/>
          </p:cNvCxnSpPr>
          <p:nvPr/>
        </p:nvCxnSpPr>
        <p:spPr bwMode="auto">
          <a:xfrm flipH="1">
            <a:off x="2362200" y="1676400"/>
            <a:ext cx="990600" cy="83820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p:cNvCxnSpPr>
          <p:nvPr/>
        </p:nvCxnSpPr>
        <p:spPr bwMode="auto">
          <a:xfrm flipH="1" flipV="1">
            <a:off x="5943600" y="1676400"/>
            <a:ext cx="876300" cy="83820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 name="Rectangle 23"/>
          <p:cNvSpPr>
            <a:spLocks noChangeArrowheads="1"/>
          </p:cNvSpPr>
          <p:nvPr/>
        </p:nvSpPr>
        <p:spPr bwMode="auto">
          <a:xfrm>
            <a:off x="762000" y="2514600"/>
            <a:ext cx="3429000" cy="297180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sp>
        <p:nvSpPr>
          <p:cNvPr id="25" name="Rectangle 24"/>
          <p:cNvSpPr>
            <a:spLocks noChangeArrowheads="1"/>
          </p:cNvSpPr>
          <p:nvPr/>
        </p:nvSpPr>
        <p:spPr bwMode="auto">
          <a:xfrm>
            <a:off x="5029200" y="2514600"/>
            <a:ext cx="3505200" cy="297180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spTree>
    <p:extLst>
      <p:ext uri="{BB962C8B-B14F-4D97-AF65-F5344CB8AC3E}">
        <p14:creationId xmlns:p14="http://schemas.microsoft.com/office/powerpoint/2010/main" val="30995675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752600" y="1066800"/>
            <a:ext cx="1076325" cy="2406650"/>
          </a:xfrm>
          <a:prstGeom prst="rect">
            <a:avLst/>
          </a:prstGeom>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9715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1"/>
          <p:cNvSpPr txBox="1">
            <a:spLocks noChangeArrowheads="1"/>
          </p:cNvSpPr>
          <p:nvPr/>
        </p:nvSpPr>
        <p:spPr bwMode="auto">
          <a:xfrm>
            <a:off x="0" y="3797300"/>
            <a:ext cx="17049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pitchFamily="18" charset="0"/>
                <a:ea typeface="ＭＳ Ｐゴシック" pitchFamily="34" charset="-128"/>
              </a:defRPr>
            </a:lvl1pPr>
            <a:lvl2pPr marL="742950" indent="-285750" defTabSz="457200" eaLnBrk="0" hangingPunct="0">
              <a:defRPr sz="2400">
                <a:solidFill>
                  <a:schemeClr val="tx1"/>
                </a:solidFill>
                <a:latin typeface="Times New Roman" pitchFamily="18" charset="0"/>
                <a:ea typeface="ＭＳ Ｐゴシック" pitchFamily="34" charset="-128"/>
              </a:defRPr>
            </a:lvl2pPr>
            <a:lvl3pPr marL="1143000" indent="-228600" defTabSz="457200" eaLnBrk="0" hangingPunct="0">
              <a:defRPr sz="2400">
                <a:solidFill>
                  <a:schemeClr val="tx1"/>
                </a:solidFill>
                <a:latin typeface="Times New Roman" pitchFamily="18" charset="0"/>
                <a:ea typeface="ＭＳ Ｐゴシック" pitchFamily="34" charset="-128"/>
              </a:defRPr>
            </a:lvl3pPr>
            <a:lvl4pPr marL="1600200" indent="-228600" defTabSz="457200" eaLnBrk="0" hangingPunct="0">
              <a:defRPr sz="2400">
                <a:solidFill>
                  <a:schemeClr val="tx1"/>
                </a:solidFill>
                <a:latin typeface="Times New Roman" pitchFamily="18" charset="0"/>
                <a:ea typeface="ＭＳ Ｐゴシック" pitchFamily="34" charset="-128"/>
              </a:defRPr>
            </a:lvl4pPr>
            <a:lvl5pPr marL="2057400" indent="-228600" defTabSz="457200" eaLnBrk="0" hangingPunct="0">
              <a:defRPr sz="2400">
                <a:solidFill>
                  <a:schemeClr val="tx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sz="2500">
                <a:latin typeface="Calibri" pitchFamily="34" charset="0"/>
              </a:rPr>
              <a:t>Wild Type DNA</a:t>
            </a:r>
          </a:p>
        </p:txBody>
      </p:sp>
      <p:sp>
        <p:nvSpPr>
          <p:cNvPr id="5" name="TextBox 12"/>
          <p:cNvSpPr txBox="1">
            <a:spLocks noChangeArrowheads="1"/>
          </p:cNvSpPr>
          <p:nvPr/>
        </p:nvSpPr>
        <p:spPr bwMode="auto">
          <a:xfrm>
            <a:off x="1709738" y="3792538"/>
            <a:ext cx="14144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pitchFamily="18" charset="0"/>
                <a:ea typeface="ＭＳ Ｐゴシック" pitchFamily="34" charset="-128"/>
              </a:defRPr>
            </a:lvl1pPr>
            <a:lvl2pPr marL="742950" indent="-285750" defTabSz="457200" eaLnBrk="0" hangingPunct="0">
              <a:defRPr sz="2400">
                <a:solidFill>
                  <a:schemeClr val="tx1"/>
                </a:solidFill>
                <a:latin typeface="Times New Roman" pitchFamily="18" charset="0"/>
                <a:ea typeface="ＭＳ Ｐゴシック" pitchFamily="34" charset="-128"/>
              </a:defRPr>
            </a:lvl2pPr>
            <a:lvl3pPr marL="1143000" indent="-228600" defTabSz="457200" eaLnBrk="0" hangingPunct="0">
              <a:defRPr sz="2400">
                <a:solidFill>
                  <a:schemeClr val="tx1"/>
                </a:solidFill>
                <a:latin typeface="Times New Roman" pitchFamily="18" charset="0"/>
                <a:ea typeface="ＭＳ Ｐゴシック" pitchFamily="34" charset="-128"/>
              </a:defRPr>
            </a:lvl3pPr>
            <a:lvl4pPr marL="1600200" indent="-228600" defTabSz="457200" eaLnBrk="0" hangingPunct="0">
              <a:defRPr sz="2400">
                <a:solidFill>
                  <a:schemeClr val="tx1"/>
                </a:solidFill>
                <a:latin typeface="Times New Roman" pitchFamily="18" charset="0"/>
                <a:ea typeface="ＭＳ Ｐゴシック" pitchFamily="34" charset="-128"/>
              </a:defRPr>
            </a:lvl4pPr>
            <a:lvl5pPr marL="2057400" indent="-228600" defTabSz="457200" eaLnBrk="0" hangingPunct="0">
              <a:defRPr sz="2400">
                <a:solidFill>
                  <a:schemeClr val="tx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sz="2500">
                <a:latin typeface="Calibri" pitchFamily="34" charset="0"/>
              </a:rPr>
              <a:t>Mutated DNA</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685800"/>
            <a:ext cx="563562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p:cNvSpPr>
            <a:spLocks noChangeArrowheads="1"/>
          </p:cNvSpPr>
          <p:nvPr/>
        </p:nvSpPr>
        <p:spPr bwMode="auto">
          <a:xfrm>
            <a:off x="228600" y="152400"/>
            <a:ext cx="8286750" cy="461963"/>
          </a:xfrm>
          <a:prstGeom prst="rect">
            <a:avLst/>
          </a:prstGeom>
          <a:noFill/>
          <a:ln>
            <a:noFill/>
          </a:ln>
          <a:effectLst>
            <a:prstShdw prst="shdw17" dist="17961" dir="2700000">
              <a:schemeClr val="accent1">
                <a:gamma/>
                <a:shade val="60000"/>
                <a:invGamma/>
                <a:alpha val="74998"/>
              </a:schemeClr>
            </a:prstShdw>
          </a:effectLst>
          <a:extLst/>
        </p:spPr>
        <p:txBody>
          <a:bodyPr wrap="none">
            <a:spAutoFit/>
          </a:bodyPr>
          <a:lstStyle/>
          <a:p>
            <a:pPr>
              <a:defRPr/>
            </a:pPr>
            <a:r>
              <a:rPr lang="en-US" b="1" dirty="0">
                <a:latin typeface="Calibri" charset="0"/>
                <a:ea typeface="ＭＳ Ｐゴシック" charset="0"/>
                <a:cs typeface="ＭＳ Ｐゴシック" charset="0"/>
              </a:rPr>
              <a:t>The DNA Amplification Control Problem and Cancer Diagnostics</a:t>
            </a:r>
          </a:p>
        </p:txBody>
      </p:sp>
      <p:sp>
        <p:nvSpPr>
          <p:cNvPr id="8" name="Rectangle 9"/>
          <p:cNvSpPr>
            <a:spLocks noChangeArrowheads="1"/>
          </p:cNvSpPr>
          <p:nvPr/>
        </p:nvSpPr>
        <p:spPr bwMode="auto">
          <a:xfrm>
            <a:off x="304800" y="4919663"/>
            <a:ext cx="8610600" cy="1558925"/>
          </a:xfrm>
          <a:prstGeom prst="rect">
            <a:avLst/>
          </a:prstGeom>
          <a:noFill/>
          <a:ln>
            <a:noFill/>
          </a:ln>
          <a:effectLst>
            <a:prstShdw prst="shdw17" dist="17961" dir="2700000">
              <a:schemeClr val="accent1">
                <a:gamma/>
                <a:shade val="60000"/>
                <a:invGamma/>
                <a:alpha val="74998"/>
              </a:schemeClr>
            </a:prstShdw>
          </a:effectLst>
          <a:extLst/>
        </p:spPr>
        <p:txBody>
          <a:bodyPr>
            <a:spAutoFit/>
          </a:bodyPr>
          <a:lstStyle/>
          <a:p>
            <a:pPr>
              <a:spcBef>
                <a:spcPct val="50000"/>
              </a:spcBef>
              <a:buFont typeface="Wingdings" pitchFamily="2" charset="2"/>
              <a:buChar char="§"/>
            </a:pPr>
            <a:r>
              <a:rPr lang="en-US" sz="1600">
                <a:latin typeface="Arial Unicode MS" pitchFamily="34" charset="-128"/>
              </a:rPr>
              <a:t> </a:t>
            </a:r>
            <a:r>
              <a:rPr lang="en-US" sz="1600" b="1">
                <a:latin typeface="Arial Unicode MS" pitchFamily="34" charset="-128"/>
              </a:rPr>
              <a:t>Can</a:t>
            </a:r>
            <a:r>
              <a:rPr lang="en-US" altLang="en-US" sz="1600" b="1">
                <a:latin typeface="Arial Unicode MS" pitchFamily="34" charset="-128"/>
              </a:rPr>
              <a:t>’</a:t>
            </a:r>
            <a:r>
              <a:rPr lang="en-US" sz="1600" b="1">
                <a:latin typeface="Arial Unicode MS" pitchFamily="34" charset="-128"/>
              </a:rPr>
              <a:t>t maximize concentration of target DNA sequence by maximizing any individual kinetic   parameter</a:t>
            </a:r>
          </a:p>
          <a:p>
            <a:pPr>
              <a:spcBef>
                <a:spcPct val="50000"/>
              </a:spcBef>
              <a:buFont typeface="Wingdings" pitchFamily="2" charset="2"/>
              <a:buChar char="§"/>
            </a:pPr>
            <a:r>
              <a:rPr lang="en-US" sz="1600" b="1">
                <a:latin typeface="Arial Unicode MS" pitchFamily="34" charset="-128"/>
              </a:rPr>
              <a:t> Analogy between  a) exiting a tight parking spot </a:t>
            </a:r>
          </a:p>
          <a:p>
            <a:pPr>
              <a:spcBef>
                <a:spcPct val="50000"/>
              </a:spcBef>
            </a:pPr>
            <a:r>
              <a:rPr lang="en-US" sz="1600" b="1">
                <a:latin typeface="Arial Unicode MS" pitchFamily="34" charset="-128"/>
              </a:rPr>
              <a:t>		b) maximizing the concentration of one DNA sequence in the presence of 	                    single nucleotide polymorphisms</a:t>
            </a:r>
          </a:p>
        </p:txBody>
      </p:sp>
    </p:spTree>
    <p:extLst>
      <p:ext uri="{BB962C8B-B14F-4D97-AF65-F5344CB8AC3E}">
        <p14:creationId xmlns:p14="http://schemas.microsoft.com/office/powerpoint/2010/main" val="7783461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914400" y="2514600"/>
            <a:ext cx="62484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200"/>
          </a:p>
          <a:p>
            <a:endParaRPr lang="en-US" sz="1200">
              <a:cs typeface="Times New Roman" pitchFamily="18" charset="0"/>
            </a:endParaRPr>
          </a:p>
          <a:p>
            <a:endParaRPr lang="en-US" sz="1200">
              <a:cs typeface="Times New Roman" pitchFamily="18" charset="0"/>
            </a:endParaRPr>
          </a:p>
          <a:p>
            <a:endParaRPr lang="en-US" sz="1200">
              <a:cs typeface="Times New Roman" pitchFamily="18" charset="0"/>
            </a:endParaRPr>
          </a:p>
          <a:p>
            <a:endParaRPr lang="en-US" sz="1200">
              <a:cs typeface="Times New Roman" pitchFamily="18" charset="0"/>
            </a:endParaRPr>
          </a:p>
          <a:p>
            <a:endParaRPr lang="en-US" sz="1200">
              <a:cs typeface="Times New Roman" pitchFamily="18" charset="0"/>
            </a:endParaRPr>
          </a:p>
          <a:p>
            <a:endParaRPr lang="en-US" sz="1200">
              <a:cs typeface="Times New Roman" pitchFamily="18" charset="0"/>
            </a:endParaRPr>
          </a:p>
          <a:p>
            <a:endParaRPr lang="en-US" sz="1200">
              <a:cs typeface="Times New Roman" pitchFamily="18" charset="0"/>
            </a:endParaRPr>
          </a:p>
          <a:p>
            <a:endParaRPr lang="en-US" sz="1200">
              <a:cs typeface="Times New Roman" pitchFamily="18" charset="0"/>
            </a:endParaRPr>
          </a:p>
          <a:p>
            <a:endParaRPr lang="en-US" sz="1200">
              <a:cs typeface="Times New Roman" pitchFamily="18" charset="0"/>
            </a:endParaRPr>
          </a:p>
          <a:p>
            <a:endParaRPr lang="en-US" b="1"/>
          </a:p>
          <a:p>
            <a:endParaRPr lang="en-US" sz="1200">
              <a:cs typeface="Times New Roman" pitchFamily="18" charset="0"/>
            </a:endParaRPr>
          </a:p>
          <a:p>
            <a:pPr eaLnBrk="0" hangingPunct="0"/>
            <a:r>
              <a:rPr lang="en-US" sz="1200">
                <a:cs typeface="Times New Roman" pitchFamily="18" charset="0"/>
              </a:rPr>
              <a:t> </a:t>
            </a:r>
          </a:p>
          <a:p>
            <a:pPr eaLnBrk="0" hangingPunct="0"/>
            <a:endParaRPr lang="en-US"/>
          </a:p>
        </p:txBody>
      </p:sp>
      <p:sp>
        <p:nvSpPr>
          <p:cNvPr id="3" name="Rectangle 5"/>
          <p:cNvSpPr>
            <a:spLocks noChangeArrowheads="1"/>
          </p:cNvSpPr>
          <p:nvPr/>
        </p:nvSpPr>
        <p:spPr bwMode="auto">
          <a:xfrm>
            <a:off x="1143000" y="0"/>
            <a:ext cx="48606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smtClean="0">
                <a:latin typeface="Calibri" pitchFamily="34" charset="0"/>
                <a:cs typeface="Times New Roman" pitchFamily="18" charset="0"/>
              </a:rPr>
              <a:t>Kinetic modeling of controlled DNA amplification</a:t>
            </a:r>
            <a:endParaRPr lang="en-US" b="1" dirty="0">
              <a:latin typeface="Calibri" pitchFamily="34" charset="0"/>
              <a:cs typeface="Times New Roman" pitchFamily="18" charset="0"/>
            </a:endParaRPr>
          </a:p>
        </p:txBody>
      </p:sp>
      <p:sp>
        <p:nvSpPr>
          <p:cNvPr id="4" name="Rectangle 12"/>
          <p:cNvSpPr>
            <a:spLocks noChangeArrowheads="1"/>
          </p:cNvSpPr>
          <p:nvPr/>
        </p:nvSpPr>
        <p:spPr bwMode="auto">
          <a:xfrm>
            <a:off x="762000" y="5791200"/>
            <a:ext cx="83820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u="sng">
                <a:solidFill>
                  <a:schemeClr val="accent2"/>
                </a:solidFill>
              </a:rPr>
              <a:t>Aim of this talk</a:t>
            </a:r>
            <a:r>
              <a:rPr lang="en-US" sz="1600">
                <a:solidFill>
                  <a:schemeClr val="tx2"/>
                </a:solidFill>
              </a:rPr>
              <a:t>: </a:t>
            </a:r>
            <a:r>
              <a:rPr lang="en-US" sz="1600">
                <a:cs typeface="Times New Roman" pitchFamily="18" charset="0"/>
              </a:rPr>
              <a:t>to establish the need for a) </a:t>
            </a:r>
            <a:r>
              <a:rPr lang="en-US" sz="1600" b="1">
                <a:solidFill>
                  <a:srgbClr val="FF3300"/>
                </a:solidFill>
                <a:cs typeface="Times New Roman" pitchFamily="18" charset="0"/>
              </a:rPr>
              <a:t>kinetic models</a:t>
            </a:r>
            <a:r>
              <a:rPr lang="en-US" sz="1600">
                <a:cs typeface="Times New Roman" pitchFamily="18" charset="0"/>
              </a:rPr>
              <a:t> b) </a:t>
            </a:r>
            <a:r>
              <a:rPr lang="en-US" sz="1600" b="1">
                <a:solidFill>
                  <a:srgbClr val="FF3300"/>
                </a:solidFill>
                <a:cs typeface="Times New Roman" pitchFamily="18" charset="0"/>
              </a:rPr>
              <a:t>engineering control theory</a:t>
            </a:r>
            <a:r>
              <a:rPr lang="en-US" sz="1600">
                <a:cs typeface="Times New Roman" pitchFamily="18" charset="0"/>
              </a:rPr>
              <a:t> </a:t>
            </a:r>
          </a:p>
          <a:p>
            <a:r>
              <a:rPr lang="en-US" sz="1600">
                <a:cs typeface="Times New Roman" pitchFamily="18" charset="0"/>
              </a:rPr>
              <a:t>	</a:t>
            </a:r>
          </a:p>
          <a:p>
            <a:r>
              <a:rPr lang="en-US" sz="1600">
                <a:cs typeface="Times New Roman" pitchFamily="18" charset="0"/>
              </a:rPr>
              <a:t>		in developing these general diagnostic solutions.</a:t>
            </a:r>
          </a:p>
        </p:txBody>
      </p:sp>
      <p:sp>
        <p:nvSpPr>
          <p:cNvPr id="5" name="Oval 7"/>
          <p:cNvSpPr>
            <a:spLocks noChangeArrowheads="1"/>
          </p:cNvSpPr>
          <p:nvPr/>
        </p:nvSpPr>
        <p:spPr bwMode="auto">
          <a:xfrm>
            <a:off x="3429000" y="609600"/>
            <a:ext cx="2286000" cy="1524000"/>
          </a:xfrm>
          <a:prstGeom prst="ellipse">
            <a:avLst/>
          </a:prstGeom>
          <a:solidFill>
            <a:srgbClr val="00FFFF"/>
          </a:solidFill>
          <a:ln w="6350">
            <a:solidFill>
              <a:schemeClr val="tx1"/>
            </a:solidFill>
            <a:round/>
            <a:headEnd/>
            <a:tailEnd/>
          </a:ln>
          <a:effectLst>
            <a:prstShdw prst="shdw17" dist="17961" dir="2700000">
              <a:schemeClr val="tx1">
                <a:gamma/>
                <a:shade val="60000"/>
                <a:invGamma/>
                <a:alpha val="74998"/>
              </a:schemeClr>
            </a:prstShdw>
          </a:effectLst>
        </p:spPr>
        <p:txBody>
          <a:bodyPr wrap="none" anchor="ctr"/>
          <a:lstStyle/>
          <a:p>
            <a:endParaRPr lang="en-US"/>
          </a:p>
        </p:txBody>
      </p:sp>
      <p:sp>
        <p:nvSpPr>
          <p:cNvPr id="6" name="Text Box 9"/>
          <p:cNvSpPr txBox="1">
            <a:spLocks noChangeArrowheads="1"/>
          </p:cNvSpPr>
          <p:nvPr/>
        </p:nvSpPr>
        <p:spPr bwMode="auto">
          <a:xfrm>
            <a:off x="3581400" y="914400"/>
            <a:ext cx="2035175" cy="8255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1600" b="1">
                <a:latin typeface="Times New Roman" charset="0"/>
                <a:ea typeface="ＭＳ Ｐゴシック" charset="0"/>
              </a:rPr>
              <a:t>Engineering Optimization</a:t>
            </a:r>
          </a:p>
          <a:p>
            <a:pPr algn="ctr">
              <a:defRPr/>
            </a:pPr>
            <a:r>
              <a:rPr lang="en-US" sz="1600" b="1">
                <a:latin typeface="Times New Roman" charset="0"/>
                <a:ea typeface="ＭＳ Ｐゴシック" charset="0"/>
              </a:rPr>
              <a:t>&amp; Control of PCR</a:t>
            </a:r>
          </a:p>
        </p:txBody>
      </p:sp>
      <p:sp>
        <p:nvSpPr>
          <p:cNvPr id="7" name="Text Box 12"/>
          <p:cNvSpPr txBox="1">
            <a:spLocks noChangeArrowheads="1"/>
          </p:cNvSpPr>
          <p:nvPr/>
        </p:nvSpPr>
        <p:spPr bwMode="auto">
          <a:xfrm>
            <a:off x="762000" y="990600"/>
            <a:ext cx="2284413" cy="7302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a:latin typeface="Times New Roman" charset="0"/>
                <a:ea typeface="ＭＳ Ｐゴシック" charset="0"/>
              </a:rPr>
              <a:t>Manipulate time-independent</a:t>
            </a:r>
          </a:p>
          <a:p>
            <a:pPr>
              <a:defRPr/>
            </a:pPr>
            <a:r>
              <a:rPr lang="en-US" sz="1400">
                <a:latin typeface="Times New Roman" charset="0"/>
                <a:ea typeface="ＭＳ Ｐゴシック" charset="0"/>
              </a:rPr>
              <a:t>PCR parameters (media</a:t>
            </a:r>
          </a:p>
          <a:p>
            <a:pPr>
              <a:defRPr/>
            </a:pPr>
            <a:r>
              <a:rPr lang="en-US" sz="1400">
                <a:latin typeface="Times New Roman" charset="0"/>
                <a:ea typeface="ＭＳ Ｐゴシック" charset="0"/>
              </a:rPr>
              <a:t>engineering)</a:t>
            </a:r>
          </a:p>
        </p:txBody>
      </p:sp>
      <p:sp>
        <p:nvSpPr>
          <p:cNvPr id="8" name="Text Box 13"/>
          <p:cNvSpPr txBox="1">
            <a:spLocks noChangeArrowheads="1"/>
          </p:cNvSpPr>
          <p:nvPr/>
        </p:nvSpPr>
        <p:spPr bwMode="auto">
          <a:xfrm>
            <a:off x="6096000" y="914400"/>
            <a:ext cx="2339975" cy="7302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b="1">
                <a:solidFill>
                  <a:srgbClr val="FF3300"/>
                </a:solidFill>
                <a:latin typeface="Times New Roman" charset="0"/>
                <a:ea typeface="ＭＳ Ｐゴシック" charset="0"/>
              </a:rPr>
              <a:t>Control time-dependent </a:t>
            </a:r>
          </a:p>
          <a:p>
            <a:pPr>
              <a:defRPr/>
            </a:pPr>
            <a:r>
              <a:rPr lang="en-US" sz="1400" b="1">
                <a:solidFill>
                  <a:srgbClr val="FF3300"/>
                </a:solidFill>
                <a:latin typeface="Times New Roman" charset="0"/>
                <a:ea typeface="ＭＳ Ｐゴシック" charset="0"/>
              </a:rPr>
              <a:t>temperature inputs</a:t>
            </a:r>
            <a:r>
              <a:rPr lang="en-US" sz="1400">
                <a:latin typeface="Times New Roman" charset="0"/>
                <a:ea typeface="ＭＳ Ｐゴシック" charset="0"/>
              </a:rPr>
              <a:t> (thermal </a:t>
            </a:r>
          </a:p>
          <a:p>
            <a:pPr>
              <a:defRPr/>
            </a:pPr>
            <a:r>
              <a:rPr lang="en-US" sz="1400">
                <a:latin typeface="Times New Roman" charset="0"/>
                <a:ea typeface="ＭＳ Ｐゴシック" charset="0"/>
              </a:rPr>
              <a:t>cycling)</a:t>
            </a:r>
          </a:p>
        </p:txBody>
      </p:sp>
      <p:sp>
        <p:nvSpPr>
          <p:cNvPr id="9" name="Oval 14"/>
          <p:cNvSpPr>
            <a:spLocks noChangeArrowheads="1"/>
          </p:cNvSpPr>
          <p:nvPr/>
        </p:nvSpPr>
        <p:spPr bwMode="auto">
          <a:xfrm>
            <a:off x="1981200" y="4876800"/>
            <a:ext cx="1295400" cy="609600"/>
          </a:xfrm>
          <a:prstGeom prst="ellips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 name="Text Box 15"/>
          <p:cNvSpPr txBox="1">
            <a:spLocks noChangeArrowheads="1"/>
          </p:cNvSpPr>
          <p:nvPr/>
        </p:nvSpPr>
        <p:spPr bwMode="auto">
          <a:xfrm>
            <a:off x="2041525" y="5040313"/>
            <a:ext cx="1160463" cy="3048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a:latin typeface="Times New Roman" charset="0"/>
                <a:ea typeface="ＭＳ Ｐゴシック" charset="0"/>
              </a:rPr>
              <a:t>MALDI-TOF</a:t>
            </a:r>
          </a:p>
        </p:txBody>
      </p:sp>
      <p:sp>
        <p:nvSpPr>
          <p:cNvPr id="11" name="Oval 16"/>
          <p:cNvSpPr>
            <a:spLocks noChangeArrowheads="1"/>
          </p:cNvSpPr>
          <p:nvPr/>
        </p:nvSpPr>
        <p:spPr bwMode="auto">
          <a:xfrm>
            <a:off x="3733800" y="4876800"/>
            <a:ext cx="1676400" cy="609600"/>
          </a:xfrm>
          <a:prstGeom prst="ellips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 name="Rectangle 17"/>
          <p:cNvSpPr>
            <a:spLocks noChangeArrowheads="1"/>
          </p:cNvSpPr>
          <p:nvPr/>
        </p:nvSpPr>
        <p:spPr bwMode="auto">
          <a:xfrm>
            <a:off x="3810000" y="5029200"/>
            <a:ext cx="1552575" cy="3048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a:latin typeface="Times New Roman" charset="0"/>
                <a:ea typeface="ＭＳ Ｐゴシック" charset="0"/>
              </a:rPr>
              <a:t>Sanger Sequencing</a:t>
            </a:r>
          </a:p>
        </p:txBody>
      </p:sp>
      <p:sp>
        <p:nvSpPr>
          <p:cNvPr id="13" name="Oval 18"/>
          <p:cNvSpPr>
            <a:spLocks noChangeArrowheads="1"/>
          </p:cNvSpPr>
          <p:nvPr/>
        </p:nvSpPr>
        <p:spPr bwMode="auto">
          <a:xfrm>
            <a:off x="5562600" y="4876800"/>
            <a:ext cx="1676400" cy="609600"/>
          </a:xfrm>
          <a:prstGeom prst="ellips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4" name="Rectangle 19"/>
          <p:cNvSpPr>
            <a:spLocks noChangeArrowheads="1"/>
          </p:cNvSpPr>
          <p:nvPr/>
        </p:nvSpPr>
        <p:spPr bwMode="auto">
          <a:xfrm>
            <a:off x="5791200" y="5029200"/>
            <a:ext cx="1320800" cy="3048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a:latin typeface="Times New Roman" charset="0"/>
                <a:ea typeface="ＭＳ Ｐゴシック" charset="0"/>
              </a:rPr>
              <a:t>Pyrosequencing</a:t>
            </a:r>
          </a:p>
        </p:txBody>
      </p:sp>
      <p:sp>
        <p:nvSpPr>
          <p:cNvPr id="15" name="Oval 20"/>
          <p:cNvSpPr>
            <a:spLocks noChangeArrowheads="1"/>
          </p:cNvSpPr>
          <p:nvPr/>
        </p:nvSpPr>
        <p:spPr bwMode="auto">
          <a:xfrm>
            <a:off x="2514600" y="3200400"/>
            <a:ext cx="1905000" cy="1066800"/>
          </a:xfrm>
          <a:prstGeom prst="ellipse">
            <a:avLst/>
          </a:prstGeom>
          <a:solidFill>
            <a:srgbClr val="FF0000"/>
          </a:solidFill>
          <a:ln w="6350">
            <a:solidFill>
              <a:schemeClr val="tx1"/>
            </a:solidFill>
            <a:round/>
            <a:headEnd/>
            <a:tailEnd/>
          </a:ln>
          <a:effectLst>
            <a:prstShdw prst="shdw17" dist="17961" dir="2700000">
              <a:schemeClr val="tx1">
                <a:gamma/>
                <a:shade val="60000"/>
                <a:invGamma/>
                <a:alpha val="74998"/>
              </a:schemeClr>
            </a:prstShdw>
          </a:effectLst>
        </p:spPr>
        <p:txBody>
          <a:bodyPr wrap="none" anchor="ctr"/>
          <a:lstStyle/>
          <a:p>
            <a:endParaRPr lang="en-US"/>
          </a:p>
        </p:txBody>
      </p:sp>
      <p:sp>
        <p:nvSpPr>
          <p:cNvPr id="16" name="Text Box 21"/>
          <p:cNvSpPr txBox="1">
            <a:spLocks noChangeArrowheads="1"/>
          </p:cNvSpPr>
          <p:nvPr/>
        </p:nvSpPr>
        <p:spPr bwMode="auto">
          <a:xfrm>
            <a:off x="2514600" y="3581400"/>
            <a:ext cx="1970088" cy="274638"/>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200" b="1">
                <a:latin typeface="Times New Roman" charset="0"/>
                <a:ea typeface="ＭＳ Ｐゴシック" charset="0"/>
              </a:rPr>
              <a:t>Cancer Mutation Diagnosis</a:t>
            </a:r>
          </a:p>
        </p:txBody>
      </p:sp>
      <p:sp>
        <p:nvSpPr>
          <p:cNvPr id="17" name="Oval 22"/>
          <p:cNvSpPr>
            <a:spLocks noChangeArrowheads="1"/>
          </p:cNvSpPr>
          <p:nvPr/>
        </p:nvSpPr>
        <p:spPr bwMode="auto">
          <a:xfrm>
            <a:off x="4724400" y="3200400"/>
            <a:ext cx="1905000" cy="1066800"/>
          </a:xfrm>
          <a:prstGeom prst="ellipse">
            <a:avLst/>
          </a:prstGeom>
          <a:solidFill>
            <a:srgbClr val="FF0000"/>
          </a:solidFill>
          <a:ln w="6350">
            <a:solidFill>
              <a:schemeClr val="tx1"/>
            </a:solidFill>
            <a:round/>
            <a:headEnd/>
            <a:tailEnd/>
          </a:ln>
          <a:effectLst>
            <a:prstShdw prst="shdw17" dist="17961" dir="2700000">
              <a:schemeClr val="tx1">
                <a:gamma/>
                <a:shade val="60000"/>
                <a:invGamma/>
                <a:alpha val="74998"/>
              </a:schemeClr>
            </a:prstShdw>
          </a:effectLst>
        </p:spPr>
        <p:txBody>
          <a:bodyPr wrap="none" anchor="ctr"/>
          <a:lstStyle/>
          <a:p>
            <a:endParaRPr lang="en-US"/>
          </a:p>
        </p:txBody>
      </p:sp>
      <p:sp>
        <p:nvSpPr>
          <p:cNvPr id="18" name="Text Box 23"/>
          <p:cNvSpPr txBox="1">
            <a:spLocks noChangeArrowheads="1"/>
          </p:cNvSpPr>
          <p:nvPr/>
        </p:nvSpPr>
        <p:spPr bwMode="auto">
          <a:xfrm>
            <a:off x="4800600" y="3581400"/>
            <a:ext cx="1801813" cy="274638"/>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200" b="1">
                <a:latin typeface="Times New Roman" charset="0"/>
                <a:ea typeface="ＭＳ Ｐゴシック" charset="0"/>
              </a:rPr>
              <a:t>Triplet Repeat Diagnosis</a:t>
            </a:r>
          </a:p>
        </p:txBody>
      </p:sp>
      <p:sp>
        <p:nvSpPr>
          <p:cNvPr id="19" name="Line 25"/>
          <p:cNvSpPr>
            <a:spLocks noChangeShapeType="1"/>
          </p:cNvSpPr>
          <p:nvPr/>
        </p:nvSpPr>
        <p:spPr bwMode="auto">
          <a:xfrm>
            <a:off x="4572000" y="2819400"/>
            <a:ext cx="1066800" cy="381000"/>
          </a:xfrm>
          <a:prstGeom prst="lin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endParaRPr>
          </a:p>
        </p:txBody>
      </p:sp>
      <p:sp>
        <p:nvSpPr>
          <p:cNvPr id="20" name="Line 27"/>
          <p:cNvSpPr>
            <a:spLocks noChangeShapeType="1"/>
          </p:cNvSpPr>
          <p:nvPr/>
        </p:nvSpPr>
        <p:spPr bwMode="auto">
          <a:xfrm>
            <a:off x="2514600" y="4724400"/>
            <a:ext cx="3962400" cy="0"/>
          </a:xfrm>
          <a:prstGeom prst="lin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endParaRPr>
          </a:p>
        </p:txBody>
      </p:sp>
      <p:sp>
        <p:nvSpPr>
          <p:cNvPr id="21" name="Line 28"/>
          <p:cNvSpPr>
            <a:spLocks noChangeShapeType="1"/>
          </p:cNvSpPr>
          <p:nvPr/>
        </p:nvSpPr>
        <p:spPr bwMode="auto">
          <a:xfrm>
            <a:off x="3124200" y="1371600"/>
            <a:ext cx="304800" cy="0"/>
          </a:xfrm>
          <a:prstGeom prst="lin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endParaRPr>
          </a:p>
        </p:txBody>
      </p:sp>
      <p:sp>
        <p:nvSpPr>
          <p:cNvPr id="22" name="Line 29"/>
          <p:cNvSpPr>
            <a:spLocks noChangeShapeType="1"/>
          </p:cNvSpPr>
          <p:nvPr/>
        </p:nvSpPr>
        <p:spPr bwMode="auto">
          <a:xfrm>
            <a:off x="5715000" y="1295400"/>
            <a:ext cx="304800" cy="0"/>
          </a:xfrm>
          <a:prstGeom prst="lin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endParaRPr>
          </a:p>
        </p:txBody>
      </p:sp>
      <p:sp>
        <p:nvSpPr>
          <p:cNvPr id="23" name="Text Box 30"/>
          <p:cNvSpPr txBox="1">
            <a:spLocks noChangeArrowheads="1"/>
          </p:cNvSpPr>
          <p:nvPr/>
        </p:nvSpPr>
        <p:spPr bwMode="auto">
          <a:xfrm>
            <a:off x="381000" y="4876800"/>
            <a:ext cx="1312863" cy="6397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200">
                <a:latin typeface="Times New Roman" charset="0"/>
                <a:ea typeface="ＭＳ Ｐゴシック" charset="0"/>
              </a:rPr>
              <a:t>    Downstream </a:t>
            </a:r>
          </a:p>
          <a:p>
            <a:pPr>
              <a:defRPr/>
            </a:pPr>
            <a:r>
              <a:rPr lang="en-US" sz="1200">
                <a:latin typeface="Times New Roman" charset="0"/>
                <a:ea typeface="ＭＳ Ｐゴシック" charset="0"/>
              </a:rPr>
              <a:t>sequence analysis </a:t>
            </a:r>
          </a:p>
          <a:p>
            <a:pPr>
              <a:defRPr/>
            </a:pPr>
            <a:r>
              <a:rPr lang="en-US" sz="1200">
                <a:latin typeface="Times New Roman" charset="0"/>
                <a:ea typeface="ＭＳ Ｐゴシック" charset="0"/>
              </a:rPr>
              <a:t>       methods</a:t>
            </a:r>
          </a:p>
        </p:txBody>
      </p:sp>
      <p:sp>
        <p:nvSpPr>
          <p:cNvPr id="24" name="Text Box 31"/>
          <p:cNvSpPr txBox="1">
            <a:spLocks noChangeArrowheads="1"/>
          </p:cNvSpPr>
          <p:nvPr/>
        </p:nvSpPr>
        <p:spPr bwMode="auto">
          <a:xfrm>
            <a:off x="6705600" y="1828800"/>
            <a:ext cx="1117600" cy="3048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b="1">
                <a:latin typeface="Times New Roman" charset="0"/>
                <a:ea typeface="ＭＳ Ｐゴシック" charset="0"/>
              </a:rPr>
              <a:t>New patents</a:t>
            </a:r>
          </a:p>
        </p:txBody>
      </p:sp>
      <p:sp>
        <p:nvSpPr>
          <p:cNvPr id="25" name="Text Box 33"/>
          <p:cNvSpPr txBox="1">
            <a:spLocks noChangeArrowheads="1"/>
          </p:cNvSpPr>
          <p:nvPr/>
        </p:nvSpPr>
        <p:spPr bwMode="auto">
          <a:xfrm>
            <a:off x="1219200" y="1828800"/>
            <a:ext cx="1403350" cy="3048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b="1">
                <a:latin typeface="Times New Roman" charset="0"/>
                <a:ea typeface="ＭＳ Ｐゴシック" charset="0"/>
              </a:rPr>
              <a:t>Existing patents</a:t>
            </a:r>
          </a:p>
        </p:txBody>
      </p:sp>
      <p:sp>
        <p:nvSpPr>
          <p:cNvPr id="26" name="Line 38"/>
          <p:cNvSpPr>
            <a:spLocks noChangeShapeType="1"/>
          </p:cNvSpPr>
          <p:nvPr/>
        </p:nvSpPr>
        <p:spPr bwMode="auto">
          <a:xfrm>
            <a:off x="4572000" y="2133600"/>
            <a:ext cx="0" cy="152400"/>
          </a:xfrm>
          <a:prstGeom prst="lin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endParaRPr>
          </a:p>
        </p:txBody>
      </p:sp>
      <p:sp>
        <p:nvSpPr>
          <p:cNvPr id="27" name="Rectangle 1"/>
          <p:cNvSpPr>
            <a:spLocks noChangeArrowheads="1"/>
          </p:cNvSpPr>
          <p:nvPr/>
        </p:nvSpPr>
        <p:spPr bwMode="auto">
          <a:xfrm>
            <a:off x="2590800" y="2362200"/>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Current Equilibrium Models    |        </a:t>
            </a:r>
            <a:r>
              <a:rPr lang="en-US" sz="1200" b="1">
                <a:solidFill>
                  <a:srgbClr val="FF3300"/>
                </a:solidFill>
              </a:rPr>
              <a:t>New Kinetic Models</a:t>
            </a:r>
            <a:endParaRPr lang="en-US" sz="1200"/>
          </a:p>
        </p:txBody>
      </p:sp>
      <p:sp>
        <p:nvSpPr>
          <p:cNvPr id="28" name="Rectangle 27"/>
          <p:cNvSpPr>
            <a:spLocks noChangeArrowheads="1"/>
          </p:cNvSpPr>
          <p:nvPr/>
        </p:nvSpPr>
        <p:spPr bwMode="auto">
          <a:xfrm>
            <a:off x="2514600" y="2286000"/>
            <a:ext cx="3962400" cy="533400"/>
          </a:xfrm>
          <a:prstGeom prst="rect">
            <a:avLst/>
          </a:prstGeom>
          <a:noFill/>
          <a:ln w="9525">
            <a:solidFill>
              <a:srgbClr val="00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sp>
        <p:nvSpPr>
          <p:cNvPr id="29" name="Rectangle 28"/>
          <p:cNvSpPr>
            <a:spLocks noChangeArrowheads="1"/>
          </p:cNvSpPr>
          <p:nvPr/>
        </p:nvSpPr>
        <p:spPr bwMode="auto">
          <a:xfrm>
            <a:off x="762000" y="990600"/>
            <a:ext cx="2362200" cy="762000"/>
          </a:xfrm>
          <a:prstGeom prst="rect">
            <a:avLst/>
          </a:prstGeom>
          <a:noFill/>
          <a:ln w="9525">
            <a:solidFill>
              <a:srgbClr val="00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sp>
        <p:nvSpPr>
          <p:cNvPr id="30" name="Rectangle 29"/>
          <p:cNvSpPr>
            <a:spLocks noChangeArrowheads="1"/>
          </p:cNvSpPr>
          <p:nvPr/>
        </p:nvSpPr>
        <p:spPr bwMode="auto">
          <a:xfrm>
            <a:off x="6019800" y="914400"/>
            <a:ext cx="2362200" cy="762000"/>
          </a:xfrm>
          <a:prstGeom prst="rect">
            <a:avLst/>
          </a:prstGeom>
          <a:noFill/>
          <a:ln w="9525">
            <a:solidFill>
              <a:srgbClr val="00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cxnSp>
        <p:nvCxnSpPr>
          <p:cNvPr id="31" name="Straight Connector 30"/>
          <p:cNvCxnSpPr>
            <a:cxnSpLocks noChangeShapeType="1"/>
          </p:cNvCxnSpPr>
          <p:nvPr/>
        </p:nvCxnSpPr>
        <p:spPr bwMode="auto">
          <a:xfrm>
            <a:off x="4572000" y="2819400"/>
            <a:ext cx="0" cy="190500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p:cNvCxnSpPr>
            <a:cxnSpLocks noChangeShapeType="1"/>
            <a:stCxn id="19" idx="0"/>
            <a:endCxn id="15" idx="0"/>
          </p:cNvCxnSpPr>
          <p:nvPr/>
        </p:nvCxnSpPr>
        <p:spPr bwMode="auto">
          <a:xfrm flipH="1">
            <a:off x="3467100" y="2819400"/>
            <a:ext cx="1104900" cy="38100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342542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4"/>
          <p:cNvSpPr>
            <a:spLocks noChangeArrowheads="1"/>
          </p:cNvSpPr>
          <p:nvPr/>
        </p:nvSpPr>
        <p:spPr bwMode="auto">
          <a:xfrm>
            <a:off x="3200400" y="990600"/>
            <a:ext cx="2286000" cy="1524000"/>
          </a:xfrm>
          <a:prstGeom prst="ellipse">
            <a:avLst/>
          </a:prstGeom>
          <a:solidFill>
            <a:srgbClr val="00FFFF"/>
          </a:solidFill>
          <a:ln w="6350">
            <a:solidFill>
              <a:schemeClr val="tx1"/>
            </a:solidFill>
            <a:round/>
            <a:headEnd/>
            <a:tailEnd/>
          </a:ln>
          <a:effectLst>
            <a:prstShdw prst="shdw17" dist="17961" dir="2700000">
              <a:schemeClr val="tx1">
                <a:gamma/>
                <a:shade val="60000"/>
                <a:invGamma/>
                <a:alpha val="74998"/>
              </a:schemeClr>
            </a:prstShdw>
          </a:effectLst>
        </p:spPr>
        <p:txBody>
          <a:bodyPr wrap="none" anchor="ctr"/>
          <a:lstStyle/>
          <a:p>
            <a:endParaRPr lang="en-US"/>
          </a:p>
        </p:txBody>
      </p:sp>
      <p:sp>
        <p:nvSpPr>
          <p:cNvPr id="3" name="Text Box 5"/>
          <p:cNvSpPr txBox="1">
            <a:spLocks noChangeArrowheads="1"/>
          </p:cNvSpPr>
          <p:nvPr/>
        </p:nvSpPr>
        <p:spPr bwMode="auto">
          <a:xfrm>
            <a:off x="3352800" y="1524000"/>
            <a:ext cx="2035175" cy="51752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1400" b="1">
                <a:latin typeface="Times New Roman" charset="0"/>
                <a:ea typeface="ＭＳ Ｐゴシック" charset="0"/>
              </a:rPr>
              <a:t>Optimally controlled DNA amplification</a:t>
            </a:r>
          </a:p>
        </p:txBody>
      </p:sp>
      <p:sp>
        <p:nvSpPr>
          <p:cNvPr id="4" name="Text Box 9"/>
          <p:cNvSpPr txBox="1">
            <a:spLocks noChangeArrowheads="1"/>
          </p:cNvSpPr>
          <p:nvPr/>
        </p:nvSpPr>
        <p:spPr bwMode="auto">
          <a:xfrm>
            <a:off x="2286000" y="3200400"/>
            <a:ext cx="1866900" cy="274638"/>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200" b="1">
                <a:latin typeface="Times New Roman" charset="0"/>
                <a:ea typeface="ＭＳ Ｐゴシック" charset="0"/>
              </a:rPr>
              <a:t>Noncompetitive Problems</a:t>
            </a:r>
          </a:p>
        </p:txBody>
      </p:sp>
      <p:sp>
        <p:nvSpPr>
          <p:cNvPr id="5" name="Text Box 11"/>
          <p:cNvSpPr txBox="1">
            <a:spLocks noChangeArrowheads="1"/>
          </p:cNvSpPr>
          <p:nvPr/>
        </p:nvSpPr>
        <p:spPr bwMode="auto">
          <a:xfrm>
            <a:off x="4648200" y="3200400"/>
            <a:ext cx="1628775" cy="274638"/>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200" b="1">
                <a:latin typeface="Times New Roman" charset="0"/>
                <a:ea typeface="ＭＳ Ｐゴシック" charset="0"/>
              </a:rPr>
              <a:t>Competitive problems</a:t>
            </a:r>
          </a:p>
        </p:txBody>
      </p:sp>
      <p:sp>
        <p:nvSpPr>
          <p:cNvPr id="6" name="Text Box 19"/>
          <p:cNvSpPr txBox="1">
            <a:spLocks noChangeArrowheads="1"/>
          </p:cNvSpPr>
          <p:nvPr/>
        </p:nvSpPr>
        <p:spPr bwMode="auto">
          <a:xfrm>
            <a:off x="381000" y="4495800"/>
            <a:ext cx="3332163" cy="51752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sz="1400" b="1">
                <a:solidFill>
                  <a:srgbClr val="FF3300"/>
                </a:solidFill>
                <a:latin typeface="Times New Roman" charset="0"/>
                <a:ea typeface="ＭＳ Ｐゴシック" charset="0"/>
              </a:rPr>
              <a:t>Cancer Diagnostics</a:t>
            </a:r>
            <a:r>
              <a:rPr lang="en-US" sz="1400">
                <a:latin typeface="Times New Roman" charset="0"/>
                <a:ea typeface="ＭＳ Ｐゴシック" charset="0"/>
              </a:rPr>
              <a:t>: </a:t>
            </a:r>
          </a:p>
          <a:p>
            <a:pPr algn="ctr">
              <a:defRPr/>
            </a:pPr>
            <a:r>
              <a:rPr lang="en-US" sz="1400">
                <a:latin typeface="Times New Roman" charset="0"/>
                <a:ea typeface="ＭＳ Ｐゴシック" charset="0"/>
              </a:rPr>
              <a:t>One unknown mutation, </a:t>
            </a:r>
            <a:r>
              <a:rPr lang="en-US" sz="1400">
                <a:solidFill>
                  <a:srgbClr val="FF3300"/>
                </a:solidFill>
                <a:latin typeface="Times New Roman" charset="0"/>
                <a:ea typeface="ＭＳ Ｐゴシック" charset="0"/>
              </a:rPr>
              <a:t>standard sensitivity</a:t>
            </a:r>
          </a:p>
        </p:txBody>
      </p:sp>
      <p:sp>
        <p:nvSpPr>
          <p:cNvPr id="7" name="Rectangle 20"/>
          <p:cNvSpPr>
            <a:spLocks noChangeArrowheads="1"/>
          </p:cNvSpPr>
          <p:nvPr/>
        </p:nvSpPr>
        <p:spPr bwMode="auto">
          <a:xfrm>
            <a:off x="3048000" y="5334000"/>
            <a:ext cx="2667000" cy="7302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1400" b="1">
                <a:solidFill>
                  <a:srgbClr val="FF3300"/>
                </a:solidFill>
                <a:latin typeface="Times New Roman" charset="0"/>
                <a:ea typeface="ＭＳ Ｐゴシック" charset="0"/>
              </a:rPr>
              <a:t>Cancer diagnostics</a:t>
            </a:r>
            <a:r>
              <a:rPr lang="en-US" sz="1400">
                <a:latin typeface="Times New Roman" charset="0"/>
                <a:ea typeface="ＭＳ Ｐゴシック" charset="0"/>
              </a:rPr>
              <a:t>: One unknown mutation, </a:t>
            </a:r>
            <a:r>
              <a:rPr lang="en-US" sz="1400">
                <a:solidFill>
                  <a:srgbClr val="FF3300"/>
                </a:solidFill>
                <a:latin typeface="Times New Roman" charset="0"/>
                <a:ea typeface="ＭＳ Ｐゴシック" charset="0"/>
              </a:rPr>
              <a:t>enhanced sensitivity</a:t>
            </a:r>
            <a:r>
              <a:rPr lang="en-US" sz="1400">
                <a:latin typeface="Times New Roman" charset="0"/>
                <a:ea typeface="ＭＳ Ｐゴシック" charset="0"/>
              </a:rPr>
              <a:t>             </a:t>
            </a:r>
          </a:p>
        </p:txBody>
      </p:sp>
      <p:sp>
        <p:nvSpPr>
          <p:cNvPr id="8" name="Rectangle 26"/>
          <p:cNvSpPr>
            <a:spLocks noChangeArrowheads="1"/>
          </p:cNvSpPr>
          <p:nvPr/>
        </p:nvSpPr>
        <p:spPr bwMode="auto">
          <a:xfrm>
            <a:off x="6553200" y="4495800"/>
            <a:ext cx="1552575" cy="51752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b="1" dirty="0" err="1">
                <a:solidFill>
                  <a:schemeClr val="accent2"/>
                </a:solidFill>
                <a:latin typeface="Times New Roman" charset="0"/>
                <a:ea typeface="ＭＳ Ｐゴシック" charset="0"/>
              </a:rPr>
              <a:t>Trinucleotide</a:t>
            </a:r>
            <a:r>
              <a:rPr lang="en-US" sz="1400" b="1" dirty="0">
                <a:solidFill>
                  <a:schemeClr val="accent2"/>
                </a:solidFill>
                <a:latin typeface="Times New Roman" charset="0"/>
                <a:ea typeface="ＭＳ Ｐゴシック" charset="0"/>
              </a:rPr>
              <a:t> </a:t>
            </a:r>
          </a:p>
          <a:p>
            <a:pPr>
              <a:defRPr/>
            </a:pPr>
            <a:r>
              <a:rPr lang="en-US" sz="1400" b="1" dirty="0">
                <a:solidFill>
                  <a:schemeClr val="accent2"/>
                </a:solidFill>
                <a:latin typeface="Times New Roman" charset="0"/>
                <a:ea typeface="ＭＳ Ｐゴシック" charset="0"/>
              </a:rPr>
              <a:t>repeat diagnostics</a:t>
            </a:r>
          </a:p>
        </p:txBody>
      </p:sp>
      <p:sp>
        <p:nvSpPr>
          <p:cNvPr id="9" name="Rectangle 29"/>
          <p:cNvSpPr>
            <a:spLocks noChangeArrowheads="1"/>
          </p:cNvSpPr>
          <p:nvPr/>
        </p:nvSpPr>
        <p:spPr bwMode="auto">
          <a:xfrm>
            <a:off x="3886200" y="4495800"/>
            <a:ext cx="1143000" cy="381000"/>
          </a:xfrm>
          <a:prstGeom prst="rect">
            <a:avLst/>
          </a:prstGeom>
          <a:noFill/>
          <a:ln w="9525">
            <a:solidFill>
              <a:schemeClr val="tx1"/>
            </a:solidFill>
            <a:miter lim="800000"/>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 name="Text Box 30"/>
          <p:cNvSpPr txBox="1">
            <a:spLocks noChangeArrowheads="1"/>
          </p:cNvSpPr>
          <p:nvPr/>
        </p:nvSpPr>
        <p:spPr bwMode="auto">
          <a:xfrm>
            <a:off x="3946525" y="4506913"/>
            <a:ext cx="1049338" cy="3048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a:latin typeface="Times New Roman" charset="0"/>
                <a:ea typeface="ＭＳ Ｐゴシック" charset="0"/>
              </a:rPr>
              <a:t>COLD PCR</a:t>
            </a:r>
          </a:p>
        </p:txBody>
      </p:sp>
      <p:sp>
        <p:nvSpPr>
          <p:cNvPr id="11" name="Line 31"/>
          <p:cNvSpPr>
            <a:spLocks noChangeShapeType="1"/>
          </p:cNvSpPr>
          <p:nvPr/>
        </p:nvSpPr>
        <p:spPr bwMode="auto">
          <a:xfrm>
            <a:off x="4343400" y="4876800"/>
            <a:ext cx="0" cy="533400"/>
          </a:xfrm>
          <a:prstGeom prst="lin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endParaRPr>
          </a:p>
        </p:txBody>
      </p:sp>
      <p:sp>
        <p:nvSpPr>
          <p:cNvPr id="12" name="Rectangle 32"/>
          <p:cNvSpPr>
            <a:spLocks noChangeArrowheads="1"/>
          </p:cNvSpPr>
          <p:nvPr/>
        </p:nvSpPr>
        <p:spPr bwMode="auto">
          <a:xfrm>
            <a:off x="5638800" y="5943600"/>
            <a:ext cx="2895600" cy="7302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b="1">
                <a:solidFill>
                  <a:srgbClr val="FF3300"/>
                </a:solidFill>
              </a:rPr>
              <a:t>Cancer diagnostics</a:t>
            </a:r>
            <a:r>
              <a:rPr lang="en-US" sz="1400"/>
              <a:t>: known mutations in </a:t>
            </a:r>
            <a:r>
              <a:rPr lang="en-US" sz="1400">
                <a:solidFill>
                  <a:srgbClr val="FF3300"/>
                </a:solidFill>
              </a:rPr>
              <a:t>multiple genes</a:t>
            </a:r>
          </a:p>
          <a:p>
            <a:endParaRPr lang="en-US" sz="1400"/>
          </a:p>
        </p:txBody>
      </p:sp>
      <p:sp>
        <p:nvSpPr>
          <p:cNvPr id="13" name="Text Box 34"/>
          <p:cNvSpPr txBox="1">
            <a:spLocks noChangeArrowheads="1"/>
          </p:cNvSpPr>
          <p:nvPr/>
        </p:nvSpPr>
        <p:spPr bwMode="auto">
          <a:xfrm>
            <a:off x="5622925" y="1535113"/>
            <a:ext cx="1127125" cy="3048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b="1">
                <a:latin typeface="Times New Roman" charset="0"/>
                <a:ea typeface="ＭＳ Ｐゴシック" charset="0"/>
              </a:rPr>
              <a:t>New Patents</a:t>
            </a:r>
          </a:p>
        </p:txBody>
      </p:sp>
      <p:sp>
        <p:nvSpPr>
          <p:cNvPr id="14" name="Text Box 35"/>
          <p:cNvSpPr txBox="1">
            <a:spLocks noChangeArrowheads="1"/>
          </p:cNvSpPr>
          <p:nvPr/>
        </p:nvSpPr>
        <p:spPr bwMode="auto">
          <a:xfrm>
            <a:off x="152400" y="152400"/>
            <a:ext cx="184150" cy="4572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atin typeface="Calibri" pitchFamily="34" charset="0"/>
            </a:endParaRPr>
          </a:p>
        </p:txBody>
      </p:sp>
      <p:sp>
        <p:nvSpPr>
          <p:cNvPr id="16" name="Text Box 37"/>
          <p:cNvSpPr txBox="1">
            <a:spLocks noChangeArrowheads="1"/>
          </p:cNvSpPr>
          <p:nvPr/>
        </p:nvSpPr>
        <p:spPr bwMode="auto">
          <a:xfrm>
            <a:off x="136525" y="1588"/>
            <a:ext cx="8907463" cy="9461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2800" b="1">
                <a:latin typeface="Calibri" charset="0"/>
                <a:ea typeface="ＭＳ Ｐゴシック" charset="0"/>
              </a:rPr>
              <a:t>Optimally Controlled DNA amplification: a unified platform</a:t>
            </a:r>
          </a:p>
          <a:p>
            <a:pPr>
              <a:defRPr/>
            </a:pPr>
            <a:r>
              <a:rPr lang="en-US" sz="2800" b="1">
                <a:latin typeface="Calibri" charset="0"/>
                <a:ea typeface="ＭＳ Ｐゴシック" charset="0"/>
              </a:rPr>
              <a:t>for molecular disease diagnostics</a:t>
            </a:r>
          </a:p>
        </p:txBody>
      </p:sp>
      <p:cxnSp>
        <p:nvCxnSpPr>
          <p:cNvPr id="17" name="Straight Connector 16"/>
          <p:cNvCxnSpPr>
            <a:cxnSpLocks noChangeShapeType="1"/>
            <a:endCxn id="6" idx="0"/>
          </p:cNvCxnSpPr>
          <p:nvPr/>
        </p:nvCxnSpPr>
        <p:spPr bwMode="auto">
          <a:xfrm flipH="1">
            <a:off x="2047875" y="3730625"/>
            <a:ext cx="517525" cy="765175"/>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p:cNvCxnSpPr>
          <p:nvPr/>
        </p:nvCxnSpPr>
        <p:spPr bwMode="auto">
          <a:xfrm flipH="1">
            <a:off x="3238500" y="2362200"/>
            <a:ext cx="365125" cy="45720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p:cNvCxnSpPr>
          <p:nvPr/>
        </p:nvCxnSpPr>
        <p:spPr bwMode="auto">
          <a:xfrm flipH="1" flipV="1">
            <a:off x="5029200" y="2400300"/>
            <a:ext cx="304800" cy="41910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24" idx="3"/>
          </p:cNvCxnSpPr>
          <p:nvPr/>
        </p:nvCxnSpPr>
        <p:spPr bwMode="auto">
          <a:xfrm flipH="1">
            <a:off x="4343400" y="3665538"/>
            <a:ext cx="442913" cy="830262"/>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p:cNvCxnSpPr>
          <p:nvPr/>
        </p:nvCxnSpPr>
        <p:spPr bwMode="auto">
          <a:xfrm flipH="1" flipV="1">
            <a:off x="6172200" y="3695700"/>
            <a:ext cx="533400" cy="80010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a:off x="5562600" y="3810000"/>
            <a:ext cx="457200" cy="213360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3" name="Oval 22"/>
          <p:cNvSpPr>
            <a:spLocks noChangeArrowheads="1"/>
          </p:cNvSpPr>
          <p:nvPr/>
        </p:nvSpPr>
        <p:spPr bwMode="auto">
          <a:xfrm>
            <a:off x="2133600" y="2819400"/>
            <a:ext cx="2133600" cy="990600"/>
          </a:xfrm>
          <a:prstGeom prst="ellipse">
            <a:avLst/>
          </a:prstGeom>
          <a:noFill/>
          <a:ln w="9525">
            <a:solidFill>
              <a:srgbClr val="00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sp>
        <p:nvSpPr>
          <p:cNvPr id="24" name="Oval 23"/>
          <p:cNvSpPr>
            <a:spLocks noChangeArrowheads="1"/>
          </p:cNvSpPr>
          <p:nvPr/>
        </p:nvSpPr>
        <p:spPr bwMode="auto">
          <a:xfrm>
            <a:off x="4495800" y="2819400"/>
            <a:ext cx="1981200" cy="990600"/>
          </a:xfrm>
          <a:prstGeom prst="ellipse">
            <a:avLst/>
          </a:prstGeom>
          <a:noFill/>
          <a:ln w="9525">
            <a:solidFill>
              <a:srgbClr val="00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spTree>
    <p:extLst>
      <p:ext uri="{BB962C8B-B14F-4D97-AF65-F5344CB8AC3E}">
        <p14:creationId xmlns:p14="http://schemas.microsoft.com/office/powerpoint/2010/main" val="19048859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310819"/>
            <a:ext cx="8534400" cy="4708981"/>
          </a:xfrm>
          <a:prstGeom prst="rect">
            <a:avLst/>
          </a:prstGeom>
          <a:noFill/>
        </p:spPr>
        <p:txBody>
          <a:bodyPr wrap="square" rtlCol="0">
            <a:spAutoFit/>
          </a:bodyPr>
          <a:lstStyle/>
          <a:p>
            <a:pPr marL="457200" indent="-457200">
              <a:buFont typeface="Wingdings" pitchFamily="2" charset="2"/>
              <a:buChar char="v"/>
            </a:pPr>
            <a:r>
              <a:rPr lang="en-US" sz="2500" dirty="0" smtClean="0"/>
              <a:t>Proposed a </a:t>
            </a:r>
            <a:r>
              <a:rPr lang="en-US" sz="2500" b="1" dirty="0" smtClean="0">
                <a:solidFill>
                  <a:srgbClr val="0000CC"/>
                </a:solidFill>
              </a:rPr>
              <a:t>unified framework </a:t>
            </a:r>
            <a:r>
              <a:rPr lang="en-US" sz="2500" dirty="0" smtClean="0"/>
              <a:t>to design the</a:t>
            </a:r>
            <a:r>
              <a:rPr lang="en-US" sz="2500" b="1" dirty="0" smtClean="0">
                <a:solidFill>
                  <a:srgbClr val="0000CC"/>
                </a:solidFill>
              </a:rPr>
              <a:t> new types </a:t>
            </a:r>
            <a:r>
              <a:rPr lang="en-US" sz="2500" dirty="0" smtClean="0"/>
              <a:t>of DNA amplification reactions.</a:t>
            </a:r>
          </a:p>
          <a:p>
            <a:pPr marL="457200" indent="-457200"/>
            <a:endParaRPr lang="en-US" sz="2500" b="1" dirty="0" smtClean="0">
              <a:solidFill>
                <a:srgbClr val="00B050"/>
              </a:solidFill>
            </a:endParaRPr>
          </a:p>
          <a:p>
            <a:pPr marL="457200" indent="-457200">
              <a:buFont typeface="Wingdings" pitchFamily="2" charset="2"/>
              <a:buChar char="v"/>
            </a:pPr>
            <a:r>
              <a:rPr lang="en-US" sz="2500" dirty="0" smtClean="0"/>
              <a:t>We  have developed </a:t>
            </a:r>
            <a:r>
              <a:rPr lang="en-US" sz="2500" dirty="0" smtClean="0">
                <a:solidFill>
                  <a:srgbClr val="0000CC"/>
                </a:solidFill>
              </a:rPr>
              <a:t>the </a:t>
            </a:r>
            <a:r>
              <a:rPr lang="en-US" sz="2500" b="1" dirty="0" smtClean="0">
                <a:solidFill>
                  <a:srgbClr val="0000CC"/>
                </a:solidFill>
              </a:rPr>
              <a:t>first sequence and temperature-dependent kinetic model</a:t>
            </a:r>
            <a:r>
              <a:rPr lang="en-US" sz="2500" dirty="0" smtClean="0"/>
              <a:t> for PCR reactions that is suitable for engineering control, </a:t>
            </a:r>
            <a:r>
              <a:rPr lang="en-US" sz="2500" b="1" dirty="0" smtClean="0">
                <a:solidFill>
                  <a:srgbClr val="0000CC"/>
                </a:solidFill>
              </a:rPr>
              <a:t>validating</a:t>
            </a:r>
            <a:r>
              <a:rPr lang="en-US" sz="2500" dirty="0" smtClean="0"/>
              <a:t> this state space model through comparison to </a:t>
            </a:r>
            <a:r>
              <a:rPr lang="en-US" sz="2500" b="1" dirty="0" smtClean="0">
                <a:solidFill>
                  <a:srgbClr val="0000CC"/>
                </a:solidFill>
              </a:rPr>
              <a:t>experimental data</a:t>
            </a:r>
            <a:r>
              <a:rPr lang="en-US" sz="2500" b="1" dirty="0" smtClean="0">
                <a:solidFill>
                  <a:srgbClr val="000099"/>
                </a:solidFill>
              </a:rPr>
              <a:t>.</a:t>
            </a:r>
          </a:p>
          <a:p>
            <a:pPr marL="457200" indent="-457200">
              <a:buFont typeface="Wingdings" pitchFamily="2" charset="2"/>
              <a:buChar char="v"/>
            </a:pPr>
            <a:endParaRPr lang="en-US" sz="2500" b="1" dirty="0" smtClean="0">
              <a:solidFill>
                <a:srgbClr val="000099"/>
              </a:solidFill>
            </a:endParaRPr>
          </a:p>
          <a:p>
            <a:pPr marL="457200" indent="-457200">
              <a:buFont typeface="Wingdings" pitchFamily="2" charset="2"/>
              <a:buChar char="v"/>
            </a:pPr>
            <a:r>
              <a:rPr lang="en-US" sz="2500" dirty="0" smtClean="0"/>
              <a:t>Our </a:t>
            </a:r>
            <a:r>
              <a:rPr lang="en-US" sz="2500" b="1" dirty="0" smtClean="0">
                <a:solidFill>
                  <a:srgbClr val="0000CC"/>
                </a:solidFill>
              </a:rPr>
              <a:t>Systems Biology approach </a:t>
            </a:r>
            <a:r>
              <a:rPr lang="en-US" sz="2500" dirty="0" smtClean="0"/>
              <a:t>can be applied to various types of applications such as </a:t>
            </a:r>
            <a:r>
              <a:rPr lang="en-US" sz="2500" b="1" dirty="0" smtClean="0">
                <a:solidFill>
                  <a:srgbClr val="0000CC"/>
                </a:solidFill>
              </a:rPr>
              <a:t>Polymerase Chain Reactions, Microarray applications, Southern Blot, etc</a:t>
            </a:r>
            <a:r>
              <a:rPr lang="en-US" sz="2500" dirty="0" smtClean="0"/>
              <a:t>. </a:t>
            </a:r>
          </a:p>
          <a:p>
            <a:pPr marL="457200" indent="-457200">
              <a:buFont typeface="Wingdings" pitchFamily="2" charset="2"/>
              <a:buChar char="v"/>
            </a:pPr>
            <a:endParaRPr lang="en-US" sz="2500" b="1" dirty="0" smtClean="0">
              <a:solidFill>
                <a:srgbClr val="00B050"/>
              </a:solidFill>
            </a:endParaRPr>
          </a:p>
        </p:txBody>
      </p:sp>
    </p:spTree>
    <p:extLst>
      <p:ext uri="{BB962C8B-B14F-4D97-AF65-F5344CB8AC3E}">
        <p14:creationId xmlns:p14="http://schemas.microsoft.com/office/powerpoint/2010/main" val="192454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733800"/>
            <a:ext cx="8229600" cy="1246495"/>
          </a:xfrm>
          <a:prstGeom prst="rect">
            <a:avLst/>
          </a:prstGeom>
          <a:noFill/>
        </p:spPr>
        <p:txBody>
          <a:bodyPr wrap="square" rtlCol="0">
            <a:spAutoFit/>
          </a:bodyPr>
          <a:lstStyle/>
          <a:p>
            <a:pPr marL="457200" indent="-457200">
              <a:buFont typeface="Wingdings" pitchFamily="2" charset="2"/>
              <a:buChar char="v"/>
            </a:pPr>
            <a:r>
              <a:rPr lang="en-US" sz="2500" dirty="0" smtClean="0"/>
              <a:t> </a:t>
            </a:r>
            <a:r>
              <a:rPr lang="en-US" sz="2500" dirty="0" smtClean="0"/>
              <a:t>Our kinetic model can be extended to application such as Rapid PCR, PCR with mismatches, Multiplex PCR, Cold PCR – Cancer Diagnosis.</a:t>
            </a:r>
          </a:p>
        </p:txBody>
      </p:sp>
      <p:sp>
        <p:nvSpPr>
          <p:cNvPr id="3" name="Rectangle 2"/>
          <p:cNvSpPr/>
          <p:nvPr/>
        </p:nvSpPr>
        <p:spPr>
          <a:xfrm>
            <a:off x="228600" y="1219200"/>
            <a:ext cx="8458200" cy="2292935"/>
          </a:xfrm>
          <a:prstGeom prst="rect">
            <a:avLst/>
          </a:prstGeom>
        </p:spPr>
        <p:txBody>
          <a:bodyPr wrap="square">
            <a:spAutoFit/>
          </a:bodyPr>
          <a:lstStyle/>
          <a:p>
            <a:pPr marL="457200" indent="-457200">
              <a:buFont typeface="Wingdings" pitchFamily="2" charset="2"/>
              <a:buChar char="v"/>
            </a:pPr>
            <a:endParaRPr lang="en-US" dirty="0" smtClean="0"/>
          </a:p>
          <a:p>
            <a:pPr marL="457200" indent="-457200">
              <a:buFont typeface="Wingdings" pitchFamily="2" charset="2"/>
              <a:buChar char="v"/>
            </a:pPr>
            <a:r>
              <a:rPr lang="en-US" sz="2500" dirty="0" smtClean="0"/>
              <a:t>Using the theory of Optimal control, optimal temperature profile for a given PCR has been developed.</a:t>
            </a:r>
          </a:p>
          <a:p>
            <a:pPr marL="457200" indent="-457200"/>
            <a:endParaRPr lang="en-US" sz="2500" dirty="0" smtClean="0"/>
          </a:p>
          <a:p>
            <a:pPr marL="457200" indent="-457200">
              <a:buFont typeface="Wingdings" pitchFamily="2" charset="2"/>
              <a:buChar char="v"/>
            </a:pPr>
            <a:r>
              <a:rPr lang="en-US" sz="2500" dirty="0" smtClean="0"/>
              <a:t>The time optimal switching time calculation can be used to determine proper time for a given cycling approach.</a:t>
            </a:r>
          </a:p>
        </p:txBody>
      </p:sp>
      <p:sp>
        <p:nvSpPr>
          <p:cNvPr id="4" name="TextBox 3"/>
          <p:cNvSpPr txBox="1"/>
          <p:nvPr/>
        </p:nvSpPr>
        <p:spPr>
          <a:xfrm>
            <a:off x="304800" y="4724400"/>
            <a:ext cx="8305800" cy="1631216"/>
          </a:xfrm>
          <a:prstGeom prst="rect">
            <a:avLst/>
          </a:prstGeom>
          <a:noFill/>
        </p:spPr>
        <p:txBody>
          <a:bodyPr wrap="square" rtlCol="0">
            <a:spAutoFit/>
          </a:bodyPr>
          <a:lstStyle/>
          <a:p>
            <a:pPr marL="457200" indent="-457200"/>
            <a:endParaRPr lang="en-US" sz="2500" b="1" dirty="0" smtClean="0">
              <a:solidFill>
                <a:srgbClr val="00B050"/>
              </a:solidFill>
            </a:endParaRPr>
          </a:p>
          <a:p>
            <a:pPr marL="457200" indent="-457200">
              <a:buFont typeface="Wingdings" pitchFamily="2" charset="2"/>
              <a:buChar char="v"/>
            </a:pPr>
            <a:r>
              <a:rPr lang="en-US" sz="2500" b="1" dirty="0" smtClean="0">
                <a:solidFill>
                  <a:srgbClr val="0000CC"/>
                </a:solidFill>
              </a:rPr>
              <a:t>New England Bio labs has shown interest to commercialize our work upon successful experimental validation.</a:t>
            </a:r>
            <a:endParaRPr lang="en-US" sz="2500" b="1" dirty="0">
              <a:solidFill>
                <a:srgbClr val="0000CC"/>
              </a:solidFill>
            </a:endParaRPr>
          </a:p>
        </p:txBody>
      </p:sp>
    </p:spTree>
    <p:extLst>
      <p:ext uri="{BB962C8B-B14F-4D97-AF65-F5344CB8AC3E}">
        <p14:creationId xmlns:p14="http://schemas.microsoft.com/office/powerpoint/2010/main" val="43519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7010400" cy="3970318"/>
          </a:xfrm>
          <a:prstGeom prst="rect">
            <a:avLst/>
          </a:prstGeom>
          <a:noFill/>
        </p:spPr>
        <p:txBody>
          <a:bodyPr wrap="square" rtlCol="0">
            <a:spAutoFit/>
          </a:bodyPr>
          <a:lstStyle/>
          <a:p>
            <a:r>
              <a:rPr lang="en-US" dirty="0" smtClean="0"/>
              <a:t>Section 4:</a:t>
            </a:r>
          </a:p>
          <a:p>
            <a:r>
              <a:rPr lang="en-US" dirty="0" smtClean="0"/>
              <a:t>Examples of Cold and digital PCR</a:t>
            </a:r>
          </a:p>
          <a:p>
            <a:endParaRPr lang="en-US" dirty="0"/>
          </a:p>
          <a:p>
            <a:pPr marL="285750" indent="-285750">
              <a:buFont typeface="Arial" pitchFamily="34" charset="0"/>
              <a:buChar char="•"/>
            </a:pPr>
            <a:r>
              <a:rPr lang="en-US" dirty="0" smtClean="0"/>
              <a:t>COLD PCR enrichment often falls short of predictions based on melting curves</a:t>
            </a:r>
          </a:p>
          <a:p>
            <a:pPr marL="285750" indent="-285750">
              <a:buFont typeface="Arial" pitchFamily="34" charset="0"/>
              <a:buChar char="•"/>
            </a:pPr>
            <a:r>
              <a:rPr lang="en-US" b="1" dirty="0" smtClean="0"/>
              <a:t>Optimally Controlled PCR can replace COLD PCR</a:t>
            </a:r>
          </a:p>
          <a:p>
            <a:pPr marL="285750" indent="-285750">
              <a:buFont typeface="Arial" pitchFamily="34" charset="0"/>
              <a:buChar char="•"/>
            </a:pPr>
            <a:endParaRPr lang="en-US" b="1" dirty="0"/>
          </a:p>
          <a:p>
            <a:pPr marL="285750" indent="-285750">
              <a:buFont typeface="Arial" pitchFamily="34" charset="0"/>
              <a:buChar char="•"/>
            </a:pPr>
            <a:r>
              <a:rPr lang="en-US" dirty="0" smtClean="0"/>
              <a:t>Digital DNA Amplification analysis is a counting method. Optimally Controlled PCR can be used as a preferred amplification method for Digital DNA analysis</a:t>
            </a:r>
          </a:p>
          <a:p>
            <a:pPr marL="742950" lvl="1" indent="-285750">
              <a:buFont typeface="Arial" pitchFamily="34" charset="0"/>
              <a:buChar char="•"/>
            </a:pPr>
            <a:r>
              <a:rPr lang="en-US" dirty="0" smtClean="0"/>
              <a:t>Ideal application of model-based temperature protocol calculations due to lack of background DNA</a:t>
            </a:r>
          </a:p>
          <a:p>
            <a:pPr marL="742950" lvl="1" indent="-285750">
              <a:buFont typeface="Arial" pitchFamily="34" charset="0"/>
              <a:buChar char="•"/>
            </a:pPr>
            <a:r>
              <a:rPr lang="en-US" dirty="0" smtClean="0"/>
              <a:t>Improve target enrichment with Optimally Controlled PCR prior to digital analysis</a:t>
            </a:r>
            <a:endParaRPr lang="en-US" dirty="0"/>
          </a:p>
        </p:txBody>
      </p:sp>
    </p:spTree>
    <p:extLst>
      <p:ext uri="{BB962C8B-B14F-4D97-AF65-F5344CB8AC3E}">
        <p14:creationId xmlns:p14="http://schemas.microsoft.com/office/powerpoint/2010/main" val="38293840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159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COLD-PCR Clinical application 1</a:t>
            </a:r>
            <a:endParaRPr lang="en-US"/>
          </a:p>
        </p:txBody>
      </p:sp>
      <p:sp>
        <p:nvSpPr>
          <p:cNvPr id="3" name="Text Box 6"/>
          <p:cNvSpPr txBox="1">
            <a:spLocks noChangeArrowheads="1"/>
          </p:cNvSpPr>
          <p:nvPr/>
        </p:nvSpPr>
        <p:spPr bwMode="auto">
          <a:xfrm>
            <a:off x="4800600" y="6477000"/>
            <a:ext cx="41259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Z. Zuo, et al, R. Luthra, Modern Pathology. 2009, 22, 1023</a:t>
            </a:r>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90800"/>
            <a:ext cx="8915400" cy="335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586740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3516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609600"/>
            <a:ext cx="3113353" cy="369332"/>
          </a:xfrm>
          <a:prstGeom prst="rect">
            <a:avLst/>
          </a:prstGeom>
        </p:spPr>
        <p:txBody>
          <a:bodyPr wrap="none">
            <a:spAutoFit/>
          </a:bodyPr>
          <a:lstStyle/>
          <a:p>
            <a:r>
              <a:rPr lang="en-US" dirty="0" smtClean="0"/>
              <a:t>COLD-PCR Clinical application 1</a:t>
            </a:r>
            <a:endParaRPr lang="en-US" dirty="0"/>
          </a:p>
        </p:txBody>
      </p:sp>
      <p:sp>
        <p:nvSpPr>
          <p:cNvPr id="3" name="Rectangle 2"/>
          <p:cNvSpPr/>
          <p:nvPr/>
        </p:nvSpPr>
        <p:spPr>
          <a:xfrm>
            <a:off x="4343400" y="5943600"/>
            <a:ext cx="4572000" cy="646331"/>
          </a:xfrm>
          <a:prstGeom prst="rect">
            <a:avLst/>
          </a:prstGeom>
        </p:spPr>
        <p:txBody>
          <a:bodyPr>
            <a:spAutoFit/>
          </a:bodyPr>
          <a:lstStyle/>
          <a:p>
            <a:r>
              <a:rPr lang="fr-FR" dirty="0" smtClean="0"/>
              <a:t>Z. </a:t>
            </a:r>
            <a:r>
              <a:rPr lang="fr-FR" dirty="0" err="1" smtClean="0"/>
              <a:t>Zuo</a:t>
            </a:r>
            <a:r>
              <a:rPr lang="fr-FR" dirty="0" smtClean="0"/>
              <a:t>, et al, R. </a:t>
            </a:r>
            <a:r>
              <a:rPr lang="fr-FR" dirty="0" err="1" smtClean="0"/>
              <a:t>Luthra</a:t>
            </a:r>
            <a:r>
              <a:rPr lang="fr-FR" dirty="0" smtClean="0"/>
              <a:t>, Modern </a:t>
            </a:r>
            <a:r>
              <a:rPr lang="fr-FR" dirty="0" err="1" smtClean="0"/>
              <a:t>Pathology</a:t>
            </a:r>
            <a:r>
              <a:rPr lang="fr-FR" dirty="0" smtClean="0"/>
              <a:t>. 2009, 22, 1023</a:t>
            </a:r>
            <a:endParaRPr lang="en-US" dirty="0"/>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928813"/>
            <a:ext cx="9001125"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45548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159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COLD-PCR Clinical application 1</a:t>
            </a:r>
            <a:endParaRPr lang="en-US"/>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719455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4"/>
          <p:cNvSpPr txBox="1">
            <a:spLocks noChangeArrowheads="1"/>
          </p:cNvSpPr>
          <p:nvPr/>
        </p:nvSpPr>
        <p:spPr bwMode="auto">
          <a:xfrm>
            <a:off x="4800600" y="6477000"/>
            <a:ext cx="41259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Z. Zuo, et al, R. Luthra, Modern Pathology. 2009, 22, 1023</a:t>
            </a:r>
          </a:p>
        </p:txBody>
      </p:sp>
    </p:spTree>
    <p:extLst>
      <p:ext uri="{BB962C8B-B14F-4D97-AF65-F5344CB8AC3E}">
        <p14:creationId xmlns:p14="http://schemas.microsoft.com/office/powerpoint/2010/main" val="2112299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13191</TotalTime>
  <Words>12147</Words>
  <Application>Microsoft Office PowerPoint</Application>
  <PresentationFormat>On-screen Show (4:3)</PresentationFormat>
  <Paragraphs>1092</Paragraphs>
  <Slides>134</Slides>
  <Notes>1</Notes>
  <HiddenSlides>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134</vt:i4>
      </vt:variant>
    </vt:vector>
  </HeadingPairs>
  <TitlesOfParts>
    <vt:vector size="136"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PCR IP Landscape 2009-2014</vt:lpstr>
      <vt:lpstr>Digital PCR significant IP and commercialization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Optimal Controlled PCR Patent</vt:lpstr>
      <vt:lpstr>PowerPoint Presentation</vt:lpstr>
      <vt:lpstr>Phase 1 Milestones: Pertain to Completion and Testing of Optimally Controlled PCR Technology, 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PCR: Instrumentation</vt:lpstr>
      <vt:lpstr>Droplet-based digital PCR</vt:lpstr>
      <vt:lpstr>Droplet-based digital PCR</vt:lpstr>
      <vt:lpstr>Digital PCR: rare allele detection</vt:lpstr>
      <vt:lpstr>Digital PCR: rare allele detection (con’t)</vt:lpstr>
      <vt:lpstr>Digital PCR: clinical application</vt:lpstr>
      <vt:lpstr>Digital PCR: clinical application 1</vt:lpstr>
      <vt:lpstr>Digital PCR: clinical application 1</vt:lpstr>
      <vt:lpstr>Digital PCR: clinical application 1</vt:lpstr>
      <vt:lpstr>Digital PCR: clinical application 1</vt:lpstr>
      <vt:lpstr>PowerPoint Presentation</vt:lpstr>
      <vt:lpstr>PowerPoint Presentation</vt:lpstr>
      <vt:lpstr>COLD-PCR and digital PCR</vt:lpstr>
      <vt:lpstr>COLD-PCR and digital PCR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KAPABIOSYSTEMS</vt:lpstr>
      <vt:lpstr>Roche Applied Science</vt:lpstr>
      <vt:lpstr>New England Biolabs</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Ping Lin</dc:creator>
  <cp:lastModifiedBy>Ping Lin</cp:lastModifiedBy>
  <cp:revision>32</cp:revision>
  <dcterms:created xsi:type="dcterms:W3CDTF">2014-07-16T17:12:18Z</dcterms:created>
  <dcterms:modified xsi:type="dcterms:W3CDTF">2014-07-25T21:04:14Z</dcterms:modified>
</cp:coreProperties>
</file>