
<file path=[Content_Types].xml><?xml version="1.0" encoding="utf-8"?>
<Types xmlns="http://schemas.openxmlformats.org/package/2006/content-types"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3-3-17-BSA%20Std%20Curv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BSA Standard curve</a:t>
            </a:r>
          </a:p>
        </c:rich>
      </c:tx>
      <c:layout>
        <c:manualLayout>
          <c:xMode val="edge"/>
          <c:yMode val="edge"/>
          <c:x val="0.3367350294314308"/>
          <c:y val="3.78008141404039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81646685314378"/>
          <c:y val="0.22680488484242389"/>
          <c:w val="0.54285768381067023"/>
          <c:h val="0.53608427326391106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23135620165737364"/>
                  <c:y val="-3.041040922516264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200" b="1" baseline="0"/>
                      <a:t>y = 0.0478x</a:t>
                    </a:r>
                    <a:br>
                      <a:rPr lang="en-US" sz="1200" b="1" baseline="0"/>
                    </a:br>
                    <a:r>
                      <a:rPr lang="en-US" sz="1200" b="1" baseline="0"/>
                      <a:t>R² = 0.9494</a:t>
                    </a:r>
                    <a:endParaRPr lang="en-US" sz="1200" b="1"/>
                  </a:p>
                </c:rich>
              </c:tx>
              <c:numFmt formatCode="General" sourceLinked="0"/>
              <c:spPr>
                <a:noFill/>
                <a:ln w="25400">
                  <a:noFill/>
                </a:ln>
              </c:spPr>
            </c:trendlineLbl>
          </c:trendline>
          <c:xVal>
            <c:numRef>
              <c:f>Sheet1!$D$8:$D$14</c:f>
              <c:numCache>
                <c:formatCode>General</c:formatCode>
                <c:ptCount val="7"/>
                <c:pt idx="0">
                  <c:v>50</c:v>
                </c:pt>
                <c:pt idx="1">
                  <c:v>25</c:v>
                </c:pt>
                <c:pt idx="2">
                  <c:v>12.5</c:v>
                </c:pt>
                <c:pt idx="3">
                  <c:v>6.25</c:v>
                </c:pt>
                <c:pt idx="4">
                  <c:v>3.13</c:v>
                </c:pt>
                <c:pt idx="5">
                  <c:v>1.56</c:v>
                </c:pt>
                <c:pt idx="6">
                  <c:v>0.78</c:v>
                </c:pt>
              </c:numCache>
            </c:numRef>
          </c:xVal>
          <c:yVal>
            <c:numRef>
              <c:f>Sheet1!$E$8:$E$14</c:f>
              <c:numCache>
                <c:formatCode>General</c:formatCode>
                <c:ptCount val="7"/>
                <c:pt idx="0">
                  <c:v>2.1712000910192728</c:v>
                </c:pt>
                <c:pt idx="1">
                  <c:v>1.5976000372320414</c:v>
                </c:pt>
                <c:pt idx="2">
                  <c:v>0.66640000976622105</c:v>
                </c:pt>
                <c:pt idx="3">
                  <c:v>0.31990000046789646</c:v>
                </c:pt>
                <c:pt idx="4">
                  <c:v>0.1465000007301569</c:v>
                </c:pt>
                <c:pt idx="5">
                  <c:v>7.3500001803040504E-2</c:v>
                </c:pt>
                <c:pt idx="6">
                  <c:v>3.6699997261166573E-2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805560"/>
        <c:axId val="191149872"/>
      </c:scatterChart>
      <c:valAx>
        <c:axId val="190805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mg/ml</a:t>
                </a:r>
              </a:p>
            </c:rich>
          </c:tx>
          <c:layout>
            <c:manualLayout>
              <c:xMode val="edge"/>
              <c:yMode val="edge"/>
              <c:x val="0.36734730483428812"/>
              <c:y val="0.869418725229291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1149872"/>
        <c:crosses val="autoZero"/>
        <c:crossBetween val="midCat"/>
      </c:valAx>
      <c:valAx>
        <c:axId val="1911498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A280nm_corrected</a:t>
                </a:r>
              </a:p>
            </c:rich>
          </c:tx>
          <c:layout>
            <c:manualLayout>
              <c:xMode val="edge"/>
              <c:yMode val="edge"/>
              <c:x val="3.2653093763047834E-2"/>
              <c:y val="0.288660762526721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080556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449051786762386"/>
          <c:y val="0.42268183084269906"/>
          <c:w val="0.25918393174419219"/>
          <c:h val="0.14776681891248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6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4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8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5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4ECB-6D5C-478C-9906-408AC36D26E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AB399-1616-40D9-8E99-2EA318222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341" y="2366363"/>
            <a:ext cx="9679460" cy="1655762"/>
          </a:xfrm>
        </p:spPr>
        <p:txBody>
          <a:bodyPr/>
          <a:lstStyle/>
          <a:p>
            <a:r>
              <a:rPr lang="en-US" dirty="0" smtClean="0"/>
              <a:t>Update on purification and characterization of new batch of Sirt3 (118-399)</a:t>
            </a:r>
          </a:p>
          <a:p>
            <a:r>
              <a:rPr lang="en-US" dirty="0" smtClean="0"/>
              <a:t>3/3/2017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Purification steps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936"/>
            <a:ext cx="10515600" cy="554406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Cell lysate from 800 ml culture was loaded on to 5 ml His-trap column and the gradient method created for Sirt3 (118-399) was run.</a:t>
            </a:r>
          </a:p>
          <a:p>
            <a:r>
              <a:rPr lang="en-US" sz="1800" dirty="0" smtClean="0"/>
              <a:t>The fractions corresponding to the elution peak for Sirt3(118-399) were pooled and verified by SDS page.</a:t>
            </a:r>
          </a:p>
          <a:p>
            <a:r>
              <a:rPr lang="en-US" sz="1800" dirty="0" smtClean="0"/>
              <a:t>The pooled fractions were dialyzed o/n to remove imidazole.</a:t>
            </a:r>
          </a:p>
          <a:p>
            <a:r>
              <a:rPr lang="en-US" sz="1800" dirty="0" smtClean="0"/>
              <a:t>After dialysis, the elution from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round of His-trap purification was re-loaded on to the His-trap column and purified a second time using the above method.</a:t>
            </a:r>
          </a:p>
          <a:p>
            <a:r>
              <a:rPr lang="en-US" sz="1800" dirty="0" smtClean="0"/>
              <a:t>Two different elution sets of Sirt3 (118-399) were obtained from two different regions of the elution profile and dialyzed separately.</a:t>
            </a:r>
          </a:p>
          <a:p>
            <a:r>
              <a:rPr lang="en-US" sz="1800" dirty="0" smtClean="0"/>
              <a:t>These two sets were named: Set A and Set B.</a:t>
            </a:r>
          </a:p>
          <a:p>
            <a:r>
              <a:rPr lang="en-US" sz="1800" dirty="0" smtClean="0"/>
              <a:t>Total volume of Set A was ~ 10 ml, which was concentrated down to ~1.5 ml.</a:t>
            </a:r>
          </a:p>
          <a:p>
            <a:r>
              <a:rPr lang="en-US" sz="1800" dirty="0" smtClean="0"/>
              <a:t>Total volume of Set B was ~ 5 ml, and this sample was not concentrated.</a:t>
            </a:r>
          </a:p>
          <a:p>
            <a:r>
              <a:rPr lang="en-US" sz="1800" dirty="0" smtClean="0"/>
              <a:t>Set A aliquoted into 100 uL aliquots and stored in -80 C.</a:t>
            </a:r>
          </a:p>
          <a:p>
            <a:r>
              <a:rPr lang="en-US" sz="1800" dirty="0" smtClean="0"/>
              <a:t>Set B aliquoted into 200 uL aliquots and stored in -80 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59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6438" y="108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Activity of FPLC purified truncated Sirt3 sets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60673"/>
              </p:ext>
            </p:extLst>
          </p:nvPr>
        </p:nvGraphicFramePr>
        <p:xfrm>
          <a:off x="846438" y="2541458"/>
          <a:ext cx="4285251" cy="138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3" imgW="3029001" imgH="981180" progId="Excel.Sheet.8">
                  <p:embed/>
                </p:oleObj>
              </mc:Choice>
              <mc:Fallback>
                <p:oleObj name="Worksheet" r:id="rId3" imgW="3029001" imgH="9811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438" y="2541458"/>
                        <a:ext cx="4285251" cy="138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1331" y="2221288"/>
            <a:ext cx="547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previous measurements under identical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~2354 AFU corresponds to activity of ~1.5 U/ul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Therefore: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smtClean="0"/>
              <a:t>Set A</a:t>
            </a:r>
            <a:r>
              <a:rPr lang="en-US" dirty="0" smtClean="0"/>
              <a:t> (8122.5 AFU) corresponds to ~</a:t>
            </a:r>
            <a:r>
              <a:rPr lang="en-US" b="1" dirty="0" smtClean="0"/>
              <a:t>5.2 U/ul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smtClean="0"/>
              <a:t>Set B</a:t>
            </a:r>
            <a:r>
              <a:rPr lang="en-US" dirty="0" smtClean="0"/>
              <a:t> (5560 AFU) corresponds to ~</a:t>
            </a:r>
            <a:r>
              <a:rPr lang="en-US" b="1" dirty="0" smtClean="0"/>
              <a:t>3.5 U/ul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90367" y="5373998"/>
            <a:ext cx="982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previous batch of Sirt3 (118-399), activity under identical conditions was 10569 AFU, corresponding to </a:t>
            </a:r>
            <a:r>
              <a:rPr lang="en-US" b="1" dirty="0" smtClean="0"/>
              <a:t>~7 U/ul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22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Purity of the samples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7513" y="1182943"/>
            <a:ext cx="5246056" cy="5478477"/>
            <a:chOff x="951827" y="1207656"/>
            <a:chExt cx="5246056" cy="54784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5" t="1406" r="17618" b="888"/>
            <a:stretch/>
          </p:blipFill>
          <p:spPr>
            <a:xfrm>
              <a:off x="951827" y="1207656"/>
              <a:ext cx="5246056" cy="54784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16259" y="1207656"/>
              <a:ext cx="1658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BSA standards (mg/ml)</a:t>
              </a:r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61719" y="156870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25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3651" y="157222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12.5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4762" y="157102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6.25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5873" y="156870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3.13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9862" y="157342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1.56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3850" y="1578147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0.78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02581" y="1207656"/>
              <a:ext cx="1130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Sirt3 (118-399)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4469" y="1578147"/>
              <a:ext cx="507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Set A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2822" y="1578146"/>
              <a:ext cx="501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Set B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20372" y="1568707"/>
              <a:ext cx="507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Set A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8725" y="1568706"/>
              <a:ext cx="501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Set B</a:t>
              </a:r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87011" y="1822194"/>
            <a:ext cx="61649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SDS PAGE analysis, purity of both Sets A and B of Sirt3 (118-399) is &gt; 90%.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tried to estimate the concentration of each Sirt3 (118-399) set by comparing to BSA standards, however: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 BSA standards were too concentrated for clean bands.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 BSA sample is not pure for this kind of estimation using SDS page.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 concentration would have to be determined by measuring absorbance at 280 nm, compared to BSA standards.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38" y="19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Concentration of the samples</a:t>
            </a:r>
            <a:endParaRPr lang="en-US" sz="24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758651"/>
              </p:ext>
            </p:extLst>
          </p:nvPr>
        </p:nvGraphicFramePr>
        <p:xfrm>
          <a:off x="650532" y="1520878"/>
          <a:ext cx="5511372" cy="346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43567" y="1290926"/>
            <a:ext cx="29715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A280 </a:t>
            </a:r>
            <a:r>
              <a:rPr lang="en-US" dirty="0" err="1" smtClean="0"/>
              <a:t>nm_corrected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A = </a:t>
            </a:r>
            <a:r>
              <a:rPr lang="en-US" dirty="0"/>
              <a:t>0.21665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B = </a:t>
            </a:r>
            <a:r>
              <a:rPr lang="en-US" dirty="0"/>
              <a:t>0.18205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Based on BSA standard curve: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A = 4.5 mg/ml (</a:t>
            </a:r>
            <a:r>
              <a:rPr lang="en-US" dirty="0" err="1" smtClean="0"/>
              <a:t>ug</a:t>
            </a:r>
            <a:r>
              <a:rPr lang="en-US" dirty="0" smtClean="0"/>
              <a:t>/ul)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B = 3.8 mg/ml (</a:t>
            </a:r>
            <a:r>
              <a:rPr lang="en-US" dirty="0" err="1" smtClean="0"/>
              <a:t>ug</a:t>
            </a:r>
            <a:r>
              <a:rPr lang="en-US" dirty="0" smtClean="0"/>
              <a:t>/ul)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494" y="5332705"/>
            <a:ext cx="1155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previous batch of Sirt3 (118-399), the concentration by BSA standard curve was ~ 15 mg/ml (</a:t>
            </a:r>
            <a:r>
              <a:rPr lang="en-US" dirty="0" err="1" smtClean="0"/>
              <a:t>ug</a:t>
            </a:r>
            <a:r>
              <a:rPr lang="en-US" dirty="0" smtClean="0"/>
              <a:t>/ul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upon comparison with Batches 2 A &amp; B by SDS-PAGE (</a:t>
            </a:r>
            <a:r>
              <a:rPr lang="en-US" dirty="0" err="1" smtClean="0"/>
              <a:t>densitometric</a:t>
            </a:r>
            <a:r>
              <a:rPr lang="en-US" dirty="0" smtClean="0"/>
              <a:t>) analysis, the concentration of only T-Sirt3 in Batch 1 sample is estimated to be </a:t>
            </a:r>
            <a:r>
              <a:rPr lang="en-US" b="1" dirty="0" smtClean="0"/>
              <a:t>~ 5.5 mg/ml (</a:t>
            </a:r>
            <a:r>
              <a:rPr lang="en-US" b="1" dirty="0" err="1" smtClean="0"/>
              <a:t>ug</a:t>
            </a:r>
            <a:r>
              <a:rPr lang="en-US" b="1" dirty="0" smtClean="0"/>
              <a:t>/ul)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Specific activity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727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b="1" u="sng" dirty="0" smtClean="0"/>
              <a:t>Set A</a:t>
            </a:r>
            <a:r>
              <a:rPr lang="en-US" sz="1800" dirty="0" smtClean="0"/>
              <a:t>: </a:t>
            </a:r>
          </a:p>
          <a:p>
            <a:pPr>
              <a:buFontTx/>
              <a:buChar char="-"/>
            </a:pPr>
            <a:r>
              <a:rPr lang="en-US" sz="1800" dirty="0" smtClean="0"/>
              <a:t>Activity = 5.2 U/ul</a:t>
            </a:r>
          </a:p>
          <a:p>
            <a:pPr>
              <a:buFontTx/>
              <a:buChar char="-"/>
            </a:pPr>
            <a:r>
              <a:rPr lang="en-US" sz="1800" dirty="0" smtClean="0"/>
              <a:t>Concentration = 4.5 </a:t>
            </a:r>
            <a:r>
              <a:rPr lang="en-US" sz="1800" dirty="0" err="1" smtClean="0"/>
              <a:t>ug</a:t>
            </a:r>
            <a:r>
              <a:rPr lang="en-US" sz="1800" dirty="0" smtClean="0"/>
              <a:t>/ul</a:t>
            </a:r>
          </a:p>
          <a:p>
            <a:pPr>
              <a:buFontTx/>
              <a:buChar char="-"/>
            </a:pPr>
            <a:r>
              <a:rPr lang="en-US" sz="1800" dirty="0" smtClean="0"/>
              <a:t>Therefore, </a:t>
            </a:r>
            <a:r>
              <a:rPr lang="en-US" sz="1800" b="1" dirty="0" smtClean="0"/>
              <a:t>specific activity for Set A = 1.15 U/</a:t>
            </a:r>
            <a:r>
              <a:rPr lang="en-US" sz="1800" b="1" dirty="0" err="1" smtClean="0"/>
              <a:t>ug</a:t>
            </a:r>
            <a:endParaRPr lang="en-US" sz="1800" b="1" dirty="0" smtClean="0"/>
          </a:p>
          <a:p>
            <a:pPr>
              <a:buFontTx/>
              <a:buChar char="-"/>
            </a:pPr>
            <a:endParaRPr lang="en-US" sz="1800" b="1" dirty="0"/>
          </a:p>
          <a:p>
            <a:r>
              <a:rPr lang="en-US" sz="1800" b="1" u="sng" dirty="0" smtClean="0"/>
              <a:t>Set B</a:t>
            </a:r>
            <a:r>
              <a:rPr lang="en-US" sz="1800" b="1" dirty="0" smtClean="0"/>
              <a:t>:</a:t>
            </a:r>
          </a:p>
          <a:p>
            <a:pPr>
              <a:buFontTx/>
              <a:buChar char="-"/>
            </a:pPr>
            <a:r>
              <a:rPr lang="en-US" sz="1800" dirty="0" smtClean="0"/>
              <a:t>Activity = 3.5 U/ul</a:t>
            </a:r>
          </a:p>
          <a:p>
            <a:pPr>
              <a:buFontTx/>
              <a:buChar char="-"/>
            </a:pPr>
            <a:r>
              <a:rPr lang="en-US" sz="1800" dirty="0" smtClean="0"/>
              <a:t>Concentration = 3.8 </a:t>
            </a:r>
            <a:r>
              <a:rPr lang="en-US" sz="1800" dirty="0" err="1" smtClean="0"/>
              <a:t>ug</a:t>
            </a:r>
            <a:r>
              <a:rPr lang="en-US" sz="1800" dirty="0" smtClean="0"/>
              <a:t>/ul</a:t>
            </a:r>
          </a:p>
          <a:p>
            <a:pPr>
              <a:buFontTx/>
              <a:buChar char="-"/>
            </a:pPr>
            <a:r>
              <a:rPr lang="en-US" sz="1800" dirty="0" smtClean="0"/>
              <a:t>Therefore, </a:t>
            </a:r>
            <a:r>
              <a:rPr lang="en-US" sz="1800" b="1" dirty="0" smtClean="0"/>
              <a:t>specific activity for Set B = 0.92 U/</a:t>
            </a:r>
            <a:r>
              <a:rPr lang="en-US" sz="1800" b="1" dirty="0" err="1" smtClean="0"/>
              <a:t>ug</a:t>
            </a:r>
            <a:endParaRPr lang="en-US" sz="1800" b="1" dirty="0" smtClean="0"/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28687"/>
            <a:ext cx="9667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previous batch of Sirt3 (118-399), the specific activity was ~ </a:t>
            </a:r>
            <a:r>
              <a:rPr lang="en-US" b="1" dirty="0" smtClean="0"/>
              <a:t>0.5 </a:t>
            </a:r>
            <a:r>
              <a:rPr lang="en-US" b="1" dirty="0" smtClean="0"/>
              <a:t>U/</a:t>
            </a:r>
            <a:r>
              <a:rPr lang="en-US" b="1" dirty="0" err="1" smtClean="0"/>
              <a:t>ug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corrected concentration of T-Sirt3 in Batch 1, the specific activity of Batch 1 is </a:t>
            </a:r>
            <a:r>
              <a:rPr lang="en-US" b="1" dirty="0" smtClean="0"/>
              <a:t>~ 1.3 U/</a:t>
            </a:r>
            <a:r>
              <a:rPr lang="en-US" b="1" dirty="0" err="1" smtClean="0"/>
              <a:t>ug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7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Two new sets of Sirt3 (118-399) were purified from 800 ml culture using the FPLC gradient method created for this protein.</a:t>
            </a:r>
          </a:p>
          <a:p>
            <a:endParaRPr lang="en-US" sz="1800" dirty="0"/>
          </a:p>
          <a:p>
            <a:r>
              <a:rPr lang="en-US" sz="1800" dirty="0" smtClean="0"/>
              <a:t>Although the gradient method will not be modified, this approach of doing two rounds of His-trap purification will be continued in the future, since it has yielded large amounts of highly pure and active Sirt3 (118-399).</a:t>
            </a:r>
          </a:p>
          <a:p>
            <a:endParaRPr lang="en-US" sz="1800" dirty="0"/>
          </a:p>
          <a:p>
            <a:r>
              <a:rPr lang="en-US" sz="1800" u="sng" dirty="0" smtClean="0"/>
              <a:t>Total yields of Sirt3 (118-399)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- </a:t>
            </a:r>
            <a:r>
              <a:rPr lang="en-US" sz="1800" b="1" u="sng" dirty="0" smtClean="0"/>
              <a:t>Set A</a:t>
            </a:r>
            <a:r>
              <a:rPr lang="en-US" sz="1800" b="1" dirty="0" smtClean="0"/>
              <a:t>:    </a:t>
            </a:r>
            <a:r>
              <a:rPr lang="en-US" sz="1800" dirty="0" smtClean="0"/>
              <a:t>15 x 100 ul aliquots; total = 1.5 mL; specific activity = 1.15 U/</a:t>
            </a:r>
            <a:r>
              <a:rPr lang="en-US" sz="1800" dirty="0" err="1" smtClean="0"/>
              <a:t>ug</a:t>
            </a:r>
            <a:endParaRPr lang="en-US" sz="1800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- </a:t>
            </a:r>
            <a:r>
              <a:rPr lang="en-US" sz="1800" b="1" u="sng" dirty="0" smtClean="0"/>
              <a:t>Set B</a:t>
            </a:r>
            <a:r>
              <a:rPr lang="en-US" sz="1800" b="1" dirty="0" smtClean="0"/>
              <a:t>:    </a:t>
            </a:r>
            <a:r>
              <a:rPr lang="en-US" sz="1800" dirty="0" smtClean="0"/>
              <a:t>25 x 200 ul aliquots; total = 5 ml; specific activity = 0.92 U/</a:t>
            </a:r>
            <a:r>
              <a:rPr lang="en-US" sz="1800" dirty="0" err="1" smtClean="0"/>
              <a:t>ug</a:t>
            </a:r>
            <a:endParaRPr lang="en-US" sz="1800" b="1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8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96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 smtClean="0"/>
              <a:t>Addendum</a:t>
            </a:r>
            <a:r>
              <a:rPr lang="en-US" sz="2400" dirty="0" smtClean="0"/>
              <a:t>: Corrected concentration of truncated Sirt3 from Batch 1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3" y="1238155"/>
            <a:ext cx="7279531" cy="5463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2952" y="1646838"/>
            <a:ext cx="43660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seen in the figure, calculations based on the </a:t>
            </a:r>
            <a:r>
              <a:rPr lang="en-US" dirty="0" err="1" smtClean="0"/>
              <a:t>densitometric</a:t>
            </a:r>
            <a:r>
              <a:rPr lang="en-US" dirty="0" smtClean="0"/>
              <a:t> analysis of the T-Sirt3 band for Batches 1, 2A and 2B indicate that the concentration of T-Sirt3 in the Batch 1 sample is ~ 5.5 mg/ml.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Since the Batch 1 sample is less pure than Batch 2 (A and B), concentration from BSA standard curve yielded a much higher concentration (including the concentration of the impurities).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the amount of T-Sirt3 in the sample (as is relevant for kinetic studies) is </a:t>
            </a:r>
            <a:r>
              <a:rPr lang="en-US" b="1" dirty="0" smtClean="0"/>
              <a:t>~ 5.5 mg/ml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663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778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Worksheet</vt:lpstr>
      <vt:lpstr>PowerPoint Presentation</vt:lpstr>
      <vt:lpstr>Purification steps</vt:lpstr>
      <vt:lpstr>Activity of FPLC purified truncated Sirt3 sets</vt:lpstr>
      <vt:lpstr>Purity of the samples</vt:lpstr>
      <vt:lpstr>Concentration of the samples</vt:lpstr>
      <vt:lpstr>Specific activity</vt:lpstr>
      <vt:lpstr>Summary</vt:lpstr>
      <vt:lpstr>Addendum: Corrected concentration of truncated Sirt3 from Batch 1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21</cp:revision>
  <dcterms:created xsi:type="dcterms:W3CDTF">2017-03-03T19:52:51Z</dcterms:created>
  <dcterms:modified xsi:type="dcterms:W3CDTF">2017-03-13T18:26:09Z</dcterms:modified>
</cp:coreProperties>
</file>