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0861-BCD5-4E5A-AE86-A07E94468D9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573" y="207803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Update on truncated Sirt3 </a:t>
            </a:r>
            <a:r>
              <a:rPr lang="en-US" sz="2000" dirty="0" smtClean="0"/>
              <a:t>purification and activity using Sirt3(118-399) + pET21b construct in Rosetta 2 (DE3) cells.</a:t>
            </a:r>
            <a:endParaRPr lang="en-US" sz="2000" dirty="0" smtClean="0"/>
          </a:p>
          <a:p>
            <a:r>
              <a:rPr lang="en-US" sz="2000" dirty="0" smtClean="0"/>
              <a:t>12/16/16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6" y="500850"/>
            <a:ext cx="5354900" cy="5414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98" y="421361"/>
            <a:ext cx="5449389" cy="5493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8371" y="52029"/>
            <a:ext cx="32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Clone screening with 1 mM IPTG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1016" y="52029"/>
            <a:ext cx="424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Titration with different IPTG concentrations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8688" y="5994498"/>
            <a:ext cx="4486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Strong expression with 1 mM IPTG for all clones.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Clone 4 selected for further studies.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0203" y="6000088"/>
            <a:ext cx="458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IPTG titration suggests 100 uM or 300 uM may be optimum for induction. </a:t>
            </a:r>
          </a:p>
        </p:txBody>
      </p:sp>
    </p:spTree>
    <p:extLst>
      <p:ext uri="{BB962C8B-B14F-4D97-AF65-F5344CB8AC3E}">
        <p14:creationId xmlns:p14="http://schemas.microsoft.com/office/powerpoint/2010/main" val="28010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6" y="214181"/>
            <a:ext cx="16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Overexpression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886" y="683737"/>
            <a:ext cx="4795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200 ml culture inoculated with 2% overnight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Grown at 37 C till OD</a:t>
            </a:r>
            <a:r>
              <a:rPr lang="en-US" sz="1600" baseline="-25000" dirty="0" smtClean="0"/>
              <a:t>600 nm</a:t>
            </a:r>
            <a:r>
              <a:rPr lang="en-US" sz="1600" dirty="0" smtClean="0"/>
              <a:t>  ~0.3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Temperature lowered to 30 C till OD</a:t>
            </a:r>
            <a:r>
              <a:rPr lang="en-US" sz="1600" baseline="-25000" dirty="0" smtClean="0"/>
              <a:t>600 nm </a:t>
            </a:r>
            <a:r>
              <a:rPr lang="en-US" sz="1600" dirty="0" smtClean="0"/>
              <a:t> ~0.7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Culture then incubated on ice for 10 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ulture induced with 300 uM IPTG, on 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Growth continued at 18 C for 16 hrs.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360" y="2636108"/>
            <a:ext cx="137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Purification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885" y="3132773"/>
            <a:ext cx="110716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Followed the protocol described in </a:t>
            </a:r>
            <a:r>
              <a:rPr lang="en-US" sz="1600" dirty="0" err="1" smtClean="0"/>
              <a:t>Jin</a:t>
            </a:r>
            <a:r>
              <a:rPr lang="en-US" sz="1600" dirty="0" smtClean="0"/>
              <a:t> et al 2009 JBC.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Cells lysed by incubation with 1 mg/ml lysozyme for 30 min at 4 C, followed by sonication, in Lysis Buffer (200 mM NaCl, 5% glycerol, 5 mM </a:t>
            </a:r>
            <a:r>
              <a:rPr lang="en-US" sz="1600" dirty="0" smtClean="0"/>
              <a:t>2-mercaptoethanol, 25mM </a:t>
            </a:r>
            <a:r>
              <a:rPr lang="en-US" sz="1600" dirty="0"/>
              <a:t>HEPES-</a:t>
            </a:r>
            <a:r>
              <a:rPr lang="en-US" sz="1600" dirty="0" err="1"/>
              <a:t>NaOH</a:t>
            </a:r>
            <a:r>
              <a:rPr lang="en-US" sz="1600" dirty="0"/>
              <a:t>, pH </a:t>
            </a:r>
            <a:r>
              <a:rPr lang="en-US" sz="1600" dirty="0" smtClean="0"/>
              <a:t>7.5).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After c/f at 13.3 x </a:t>
            </a:r>
            <a:r>
              <a:rPr lang="en-US" sz="1600" i="1" dirty="0" smtClean="0"/>
              <a:t>g</a:t>
            </a:r>
            <a:r>
              <a:rPr lang="en-US" sz="1600" dirty="0"/>
              <a:t>, at 4 C for 20 min, the supernatant was loaded onto a His-trap column pre-equilibrated with Equilibration </a:t>
            </a:r>
            <a:r>
              <a:rPr lang="en-US" sz="1600" dirty="0" smtClean="0"/>
              <a:t>Buffer </a:t>
            </a:r>
            <a:r>
              <a:rPr lang="en-US" sz="1600" dirty="0"/>
              <a:t>(200 mM NaCl, 5% glycerol, 5 mM </a:t>
            </a:r>
            <a:r>
              <a:rPr lang="en-US" sz="1600" dirty="0" smtClean="0"/>
              <a:t>2-mercaptoethanol, 20 </a:t>
            </a:r>
            <a:r>
              <a:rPr lang="en-US" sz="1600" dirty="0"/>
              <a:t>mM </a:t>
            </a:r>
            <a:r>
              <a:rPr lang="en-US" sz="1600" dirty="0" smtClean="0"/>
              <a:t>imidazole, 25 </a:t>
            </a:r>
            <a:r>
              <a:rPr lang="en-US" sz="1600" dirty="0"/>
              <a:t>mM HEPES-</a:t>
            </a:r>
            <a:r>
              <a:rPr lang="en-US" sz="1600" dirty="0" err="1"/>
              <a:t>NaOH</a:t>
            </a:r>
            <a:r>
              <a:rPr lang="en-US" sz="1600" dirty="0"/>
              <a:t>, pH </a:t>
            </a:r>
            <a:r>
              <a:rPr lang="en-US" sz="1600" dirty="0" smtClean="0"/>
              <a:t>7.5).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column was then washed with 10 CV of </a:t>
            </a:r>
            <a:r>
              <a:rPr lang="en-US" sz="1600" dirty="0" smtClean="0"/>
              <a:t>Wash Buffer </a:t>
            </a:r>
            <a:r>
              <a:rPr lang="en-US" sz="1600" dirty="0"/>
              <a:t>(200mM NaCl, 5% glycerol, 5mM 2-mercaptoethanol, </a:t>
            </a:r>
            <a:r>
              <a:rPr lang="en-US" sz="1600" dirty="0" smtClean="0"/>
              <a:t>50mM imidazole, 25 </a:t>
            </a:r>
            <a:r>
              <a:rPr lang="en-US" sz="1600" dirty="0"/>
              <a:t>mM HEPES-</a:t>
            </a:r>
            <a:r>
              <a:rPr lang="en-US" sz="1600" dirty="0" err="1"/>
              <a:t>NaOH</a:t>
            </a:r>
            <a:r>
              <a:rPr lang="en-US" sz="1600" dirty="0"/>
              <a:t>, pH </a:t>
            </a:r>
            <a:r>
              <a:rPr lang="en-US" sz="1600" dirty="0" smtClean="0"/>
              <a:t>7.5).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Protein was then eluted as 300 uL elutions using Elution Buffer (200 mM NaCl, 5% glycerol, 5 </a:t>
            </a:r>
            <a:r>
              <a:rPr lang="en-US" sz="1600" dirty="0" smtClean="0"/>
              <a:t>mM 2-mercaptoethanol</a:t>
            </a:r>
            <a:r>
              <a:rPr lang="en-US" sz="1600" dirty="0"/>
              <a:t>, 250 mM </a:t>
            </a:r>
            <a:r>
              <a:rPr lang="en-US" sz="1600" dirty="0" smtClean="0"/>
              <a:t>imidazole, 25 </a:t>
            </a:r>
            <a:r>
              <a:rPr lang="en-US" sz="1600" dirty="0"/>
              <a:t>mM </a:t>
            </a:r>
            <a:r>
              <a:rPr lang="en-US" sz="1600" dirty="0" smtClean="0"/>
              <a:t>HEPES-</a:t>
            </a:r>
            <a:r>
              <a:rPr lang="en-US" sz="1600" dirty="0" err="1" smtClean="0"/>
              <a:t>NaOH</a:t>
            </a:r>
            <a:r>
              <a:rPr lang="en-US" sz="1600" dirty="0" smtClean="0"/>
              <a:t>, pH 7.5).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53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4442" r="4340" b="4261"/>
          <a:stretch/>
        </p:blipFill>
        <p:spPr>
          <a:xfrm>
            <a:off x="6364135" y="1567568"/>
            <a:ext cx="5738074" cy="472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4567" r="9145" b="1978"/>
          <a:stretch/>
        </p:blipFill>
        <p:spPr>
          <a:xfrm>
            <a:off x="110388" y="1576277"/>
            <a:ext cx="6008914" cy="4719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871" y="1674466"/>
            <a:ext cx="508035" cy="36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Cell lysate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5178" y="1661374"/>
            <a:ext cx="37852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Sup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7773" y="1661511"/>
            <a:ext cx="295430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FT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80566" y="1654965"/>
            <a:ext cx="480998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Wash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1256" y="1653874"/>
            <a:ext cx="488563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Pellet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68228" y="1619694"/>
            <a:ext cx="626391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Elutions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3868" y="1762698"/>
            <a:ext cx="107397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56104" y="1762698"/>
            <a:ext cx="105288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62927" y="1771426"/>
            <a:ext cx="385691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kDa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0559" y="5040083"/>
            <a:ext cx="30545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06102" y="4512512"/>
            <a:ext cx="30545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06102" y="4082542"/>
            <a:ext cx="30545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186871" y="5017840"/>
            <a:ext cx="2011027" cy="4003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71145" y="5003011"/>
            <a:ext cx="3277432" cy="4003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00731" y="5519436"/>
            <a:ext cx="1010364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Sirt3 (118-399)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92371" y="1149924"/>
            <a:ext cx="144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construct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59979" y="1158652"/>
            <a:ext cx="154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construct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1730" y="98545"/>
            <a:ext cx="891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Comparison of purification profile for old construct and new construct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47520" y="1821203"/>
            <a:ext cx="488563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Pellet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61390" y="1612689"/>
            <a:ext cx="37852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Sup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22501" y="1798665"/>
            <a:ext cx="295430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FT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82729" y="1616190"/>
            <a:ext cx="480998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Wash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875171" y="1810311"/>
            <a:ext cx="385691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kDa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13152" y="4992184"/>
            <a:ext cx="30545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117404" y="4421068"/>
            <a:ext cx="30545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117404" y="3982389"/>
            <a:ext cx="305459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8595360" y="4824072"/>
            <a:ext cx="3412703" cy="4003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96529" y="5308152"/>
            <a:ext cx="1010364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Sirt3 (118-399)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902420" y="1632048"/>
            <a:ext cx="626391" cy="22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Elutions</a:t>
            </a:r>
            <a:endParaRPr lang="en-US" sz="12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726298" y="1783290"/>
            <a:ext cx="107397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698534" y="1783290"/>
            <a:ext cx="105288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29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427" y="313037"/>
            <a:ext cx="612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Comparison of activity of Sirt3 (118-399) and Sirt3 (102-399)</a:t>
            </a:r>
            <a:r>
              <a:rPr lang="en-US" b="1" dirty="0" smtClean="0"/>
              <a:t>**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32199"/>
              </p:ext>
            </p:extLst>
          </p:nvPr>
        </p:nvGraphicFramePr>
        <p:xfrm>
          <a:off x="2475295" y="1222175"/>
          <a:ext cx="7372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26"/>
                <a:gridCol w="3128269"/>
                <a:gridCol w="3128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Sirt3 (118-399) – 10 uL (AFU)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Sirt3 (102-399)**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10 uL</a:t>
                      </a:r>
                      <a:r>
                        <a:rPr lang="en-US" baseline="0" dirty="0" smtClean="0"/>
                        <a:t> (AFU)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174" y="3083758"/>
            <a:ext cx="1074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Activity of Sirt3(118-399) is ~ 2.3 times higher than Sirt3(102-399)**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Activity of Sirt3(102-399)** is </a:t>
            </a:r>
            <a:r>
              <a:rPr lang="en-US" b="1" dirty="0" smtClean="0"/>
              <a:t>1.5 U/uL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 activity of Sirt3(118-399) is 1.5 x 2.3 = </a:t>
            </a:r>
            <a:r>
              <a:rPr lang="en-US" b="1" dirty="0" smtClean="0"/>
              <a:t>3.45 U/uL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the 118-399 sample is more dilute than the 102-399 sample, and the same volume (10 uL) was used for both samples, the actual activity of Sirt3(118-399) is expected to be even higher.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320" y="5712640"/>
            <a:ext cx="1126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 The Sirt3(102-399) sample is purified using 2M urea, so this comparison does not reflect the true difference in their activities.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29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Next steps: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Will optimize the purification protocol to improve purity (try higher concentration of imidazole in the wash step, try a second round of His-Ni2+ purification, try ammonium sulfate precipitation).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Will work on the pET151/D-TOPO construct (PCR, cloning/ligation, sequencing).</a:t>
            </a:r>
          </a:p>
          <a:p>
            <a:endParaRPr lang="en-US" sz="1800" dirty="0"/>
          </a:p>
          <a:p>
            <a:r>
              <a:rPr lang="en-US" sz="1800" dirty="0" smtClean="0"/>
              <a:t>Once the above construct is ready, will try the protocol described in the </a:t>
            </a:r>
            <a:r>
              <a:rPr lang="en-US" sz="1800" dirty="0" err="1" smtClean="0"/>
              <a:t>Steegborn</a:t>
            </a:r>
            <a:r>
              <a:rPr lang="en-US" sz="1800" dirty="0" smtClean="0"/>
              <a:t>, JMB 2008 paper.</a:t>
            </a:r>
          </a:p>
          <a:p>
            <a:endParaRPr lang="en-US" sz="1800" dirty="0"/>
          </a:p>
          <a:p>
            <a:r>
              <a:rPr lang="en-US" sz="1800" dirty="0" smtClean="0"/>
              <a:t>Will then compare the purification profiles and activities of the two truncated Sirt3 constructs (relative to each other and relative to Sirt3 (102-399)).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862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568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33</cp:revision>
  <dcterms:created xsi:type="dcterms:W3CDTF">2016-10-21T18:00:34Z</dcterms:created>
  <dcterms:modified xsi:type="dcterms:W3CDTF">2016-12-16T18:52:34Z</dcterms:modified>
</cp:coreProperties>
</file>