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8" r:id="rId3"/>
    <p:sldId id="261" r:id="rId4"/>
    <p:sldId id="257" r:id="rId5"/>
    <p:sldId id="256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>
        <p:scale>
          <a:sx n="64" d="100"/>
          <a:sy n="64" d="100"/>
        </p:scale>
        <p:origin x="-2340" y="-6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10.21.2016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10.21.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10.21.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10.21.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46956210651842245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8499127603685644"/>
          <c:y val="9.0271582685545693E-2"/>
          <c:w val="0.78016828761066259"/>
          <c:h val="0.70865766945127562"/>
        </c:manualLayout>
      </c:layout>
      <c:scatterChart>
        <c:scatterStyle val="lineMarker"/>
        <c:varyColors val="0"/>
        <c:ser>
          <c:idx val="0"/>
          <c:order val="0"/>
          <c:tx>
            <c:v>HDAC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6.2886890579382487E-2"/>
                  <c:y val="0.32147856867540597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Sheet4!$L$26:$L$33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Sheet4!$M$26:$M$33</c:f>
              <c:numCache>
                <c:formatCode>0.0</c:formatCode>
                <c:ptCount val="8"/>
                <c:pt idx="0">
                  <c:v>16</c:v>
                </c:pt>
                <c:pt idx="1">
                  <c:v>50.5</c:v>
                </c:pt>
                <c:pt idx="2">
                  <c:v>86.5</c:v>
                </c:pt>
                <c:pt idx="3">
                  <c:v>151.5</c:v>
                </c:pt>
                <c:pt idx="4">
                  <c:v>244</c:v>
                </c:pt>
                <c:pt idx="5">
                  <c:v>497</c:v>
                </c:pt>
                <c:pt idx="6">
                  <c:v>933.5</c:v>
                </c:pt>
                <c:pt idx="7">
                  <c:v>1683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182336"/>
        <c:axId val="25423872"/>
      </c:scatterChart>
      <c:valAx>
        <c:axId val="211823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[Standard], uM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5423872"/>
        <c:crosses val="autoZero"/>
        <c:crossBetween val="midCat"/>
      </c:valAx>
      <c:valAx>
        <c:axId val="2542387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>
                    <a:latin typeface="Symbol" pitchFamily="18" charset="2"/>
                  </a:rPr>
                  <a:t>D</a:t>
                </a:r>
                <a:r>
                  <a:rPr lang="en-US" sz="1200"/>
                  <a:t>AFU</a:t>
                </a:r>
              </a:p>
            </c:rich>
          </c:tx>
          <c:layout>
            <c:manualLayout>
              <c:xMode val="edge"/>
              <c:yMode val="edge"/>
              <c:x val="2.0114942528735632E-2"/>
              <c:y val="0.28598599639083472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21182336"/>
        <c:crosses val="autoZero"/>
        <c:crossBetween val="midCat"/>
      </c:valAx>
      <c:spPr>
        <a:ln>
          <a:solidFill>
            <a:sysClr val="windowText" lastClr="000000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5% DMSO</a:t>
            </a:r>
          </a:p>
        </c:rich>
      </c:tx>
      <c:layout>
        <c:manualLayout>
          <c:xMode val="edge"/>
          <c:yMode val="edge"/>
          <c:x val="0.40783216129164329"/>
          <c:y val="3.7453183520599316E-3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8499127603685644"/>
          <c:y val="9.776221718062543E-2"/>
          <c:w val="0.78016828761066259"/>
          <c:h val="0.70116703495619603"/>
        </c:manualLayout>
      </c:layout>
      <c:scatterChart>
        <c:scatterStyle val="lineMarker"/>
        <c:varyColors val="0"/>
        <c:ser>
          <c:idx val="1"/>
          <c:order val="0"/>
          <c:tx>
            <c:v>5% DMSO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3.0221716331605072E-2"/>
                  <c:y val="0.28507290540183888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Sheet4!$L$26:$L$33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Sheet4!$N$26:$N$33</c:f>
              <c:numCache>
                <c:formatCode>0.0</c:formatCode>
                <c:ptCount val="8"/>
                <c:pt idx="0">
                  <c:v>17</c:v>
                </c:pt>
                <c:pt idx="1">
                  <c:v>64</c:v>
                </c:pt>
                <c:pt idx="2">
                  <c:v>107</c:v>
                </c:pt>
                <c:pt idx="3">
                  <c:v>190.5</c:v>
                </c:pt>
                <c:pt idx="4">
                  <c:v>336.5</c:v>
                </c:pt>
                <c:pt idx="5">
                  <c:v>586</c:v>
                </c:pt>
                <c:pt idx="6">
                  <c:v>1052.5</c:v>
                </c:pt>
                <c:pt idx="7">
                  <c:v>1810</c:v>
                </c:pt>
              </c:numCache>
            </c:numRef>
          </c:yVal>
          <c:smooth val="0"/>
        </c:ser>
        <c:ser>
          <c:idx val="0"/>
          <c:order val="1"/>
          <c:spPr>
            <a:ln w="28575">
              <a:noFill/>
            </a:ln>
          </c:spPr>
          <c:marker>
            <c:spPr>
              <a:noFill/>
              <a:ln>
                <a:noFill/>
              </a:ln>
            </c:spPr>
          </c:marker>
          <c:trendline>
            <c:spPr>
              <a:ln>
                <a:solidFill>
                  <a:srgbClr val="C0504D"/>
                </a:solidFill>
                <a:prstDash val="dash"/>
              </a:ln>
            </c:spPr>
            <c:trendlineType val="linear"/>
            <c:forward val="5"/>
            <c:intercept val="0"/>
            <c:dispRSqr val="1"/>
            <c:dispEq val="1"/>
            <c:trendlineLbl>
              <c:layout>
                <c:manualLayout>
                  <c:x val="-0.19699157720181268"/>
                  <c:y val="8.3474274241565879E-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2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Sheet4!$L$26:$L$32</c:f>
              <c:numCache>
                <c:formatCode>General</c:formatCode>
                <c:ptCount val="7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</c:numCache>
            </c:numRef>
          </c:xVal>
          <c:yVal>
            <c:numRef>
              <c:f>Sheet4!$N$26:$N$32</c:f>
              <c:numCache>
                <c:formatCode>0.0</c:formatCode>
                <c:ptCount val="7"/>
                <c:pt idx="0">
                  <c:v>17</c:v>
                </c:pt>
                <c:pt idx="1">
                  <c:v>64</c:v>
                </c:pt>
                <c:pt idx="2">
                  <c:v>107</c:v>
                </c:pt>
                <c:pt idx="3">
                  <c:v>190.5</c:v>
                </c:pt>
                <c:pt idx="4">
                  <c:v>336.5</c:v>
                </c:pt>
                <c:pt idx="5">
                  <c:v>586</c:v>
                </c:pt>
                <c:pt idx="6">
                  <c:v>1052.5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185664"/>
        <c:axId val="21187584"/>
      </c:scatterChart>
      <c:valAx>
        <c:axId val="211856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[Standard], uM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1187584"/>
        <c:crosses val="autoZero"/>
        <c:crossBetween val="midCat"/>
      </c:valAx>
      <c:valAx>
        <c:axId val="2118758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>
                    <a:latin typeface="Symbol" pitchFamily="18" charset="2"/>
                  </a:rPr>
                  <a:t>D</a:t>
                </a:r>
                <a:r>
                  <a:rPr lang="en-US" sz="1200"/>
                  <a:t>AFU</a:t>
                </a:r>
              </a:p>
            </c:rich>
          </c:tx>
          <c:layout>
            <c:manualLayout>
              <c:xMode val="edge"/>
              <c:yMode val="edge"/>
              <c:x val="3.7356321839080463E-2"/>
              <c:y val="0.28598599639083472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21185664"/>
        <c:crosses val="autoZero"/>
        <c:crossBetween val="midCat"/>
      </c:valAx>
      <c:spPr>
        <a:ln>
          <a:solidFill>
            <a:sysClr val="windowText" lastClr="000000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200uM Honokiol</a:t>
            </a:r>
          </a:p>
        </c:rich>
      </c:tx>
      <c:layout>
        <c:manualLayout>
          <c:xMode val="edge"/>
          <c:yMode val="edge"/>
          <c:x val="0.34505585465513894"/>
          <c:y val="1.123595505617977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8499127603685639"/>
          <c:y val="0.10899816892324495"/>
          <c:w val="0.78016828761066259"/>
          <c:h val="0.68993108321357743"/>
        </c:manualLayout>
      </c:layout>
      <c:scatterChart>
        <c:scatterStyle val="lineMarker"/>
        <c:varyColors val="0"/>
        <c:ser>
          <c:idx val="2"/>
          <c:order val="0"/>
          <c:tx>
            <c:v>200uM NKL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6.8826013169887429E-2"/>
                  <c:y val="0.34418521802907248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Sheet4!$L$26:$L$33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Sheet4!$O$26:$O$33</c:f>
              <c:numCache>
                <c:formatCode>0.0</c:formatCode>
                <c:ptCount val="8"/>
                <c:pt idx="0">
                  <c:v>17.5</c:v>
                </c:pt>
                <c:pt idx="1">
                  <c:v>62.5</c:v>
                </c:pt>
                <c:pt idx="2">
                  <c:v>103.5</c:v>
                </c:pt>
                <c:pt idx="3">
                  <c:v>187.5</c:v>
                </c:pt>
                <c:pt idx="4">
                  <c:v>322.5</c:v>
                </c:pt>
                <c:pt idx="5">
                  <c:v>568</c:v>
                </c:pt>
                <c:pt idx="6">
                  <c:v>1036.5</c:v>
                </c:pt>
                <c:pt idx="7">
                  <c:v>1727</c:v>
                </c:pt>
              </c:numCache>
            </c:numRef>
          </c:yVal>
          <c:smooth val="0"/>
        </c:ser>
        <c:ser>
          <c:idx val="0"/>
          <c:order val="1"/>
          <c:spPr>
            <a:ln w="28575">
              <a:noFill/>
            </a:ln>
          </c:spPr>
          <c:trendline>
            <c:spPr>
              <a:ln>
                <a:solidFill>
                  <a:srgbClr val="C0504D"/>
                </a:solidFill>
                <a:prstDash val="dash"/>
              </a:ln>
            </c:spPr>
            <c:trendlineType val="linear"/>
            <c:forward val="5"/>
            <c:intercept val="0"/>
            <c:dispRSqr val="1"/>
            <c:dispEq val="1"/>
            <c:trendlineLbl>
              <c:layout>
                <c:manualLayout>
                  <c:x val="-0.20590026108757037"/>
                  <c:y val="0.15317403840454205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2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Sheet4!$L$26:$L$32</c:f>
              <c:numCache>
                <c:formatCode>General</c:formatCode>
                <c:ptCount val="7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</c:numCache>
            </c:numRef>
          </c:xVal>
          <c:yVal>
            <c:numRef>
              <c:f>Sheet4!$O$26:$O$32</c:f>
              <c:numCache>
                <c:formatCode>0.0</c:formatCode>
                <c:ptCount val="7"/>
                <c:pt idx="0">
                  <c:v>17.5</c:v>
                </c:pt>
                <c:pt idx="1">
                  <c:v>62.5</c:v>
                </c:pt>
                <c:pt idx="2">
                  <c:v>103.5</c:v>
                </c:pt>
                <c:pt idx="3">
                  <c:v>187.5</c:v>
                </c:pt>
                <c:pt idx="4">
                  <c:v>322.5</c:v>
                </c:pt>
                <c:pt idx="5">
                  <c:v>568</c:v>
                </c:pt>
                <c:pt idx="6">
                  <c:v>1036.5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412096"/>
        <c:axId val="21414272"/>
      </c:scatterChart>
      <c:valAx>
        <c:axId val="214120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[Standard], uM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1414272"/>
        <c:crosses val="autoZero"/>
        <c:crossBetween val="midCat"/>
      </c:valAx>
      <c:valAx>
        <c:axId val="2141427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>
                    <a:latin typeface="Symbol" pitchFamily="18" charset="2"/>
                  </a:rPr>
                  <a:t>D</a:t>
                </a:r>
                <a:r>
                  <a:rPr lang="en-US" sz="1200"/>
                  <a:t>AFU</a:t>
                </a:r>
              </a:p>
            </c:rich>
          </c:tx>
          <c:layout>
            <c:manualLayout>
              <c:xMode val="edge"/>
              <c:yMode val="edge"/>
              <c:x val="0"/>
              <c:y val="0.35060322968103563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21412096"/>
        <c:crosses val="autoZero"/>
        <c:crossBetween val="midCat"/>
      </c:valAx>
      <c:spPr>
        <a:ln>
          <a:solidFill>
            <a:sysClr val="windowText" lastClr="000000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200uM Honokiol + 25uM NAM</a:t>
            </a:r>
          </a:p>
        </c:rich>
      </c:tx>
      <c:layout>
        <c:manualLayout>
          <c:xMode val="edge"/>
          <c:yMode val="edge"/>
          <c:x val="0.19309798793192723"/>
          <c:y val="1.01656972932929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8499127603685639"/>
          <c:y val="0.1127434861707847"/>
          <c:w val="0.78016828761066259"/>
          <c:h val="0.6861857659660362"/>
        </c:manualLayout>
      </c:layout>
      <c:scatterChart>
        <c:scatterStyle val="lineMarker"/>
        <c:varyColors val="0"/>
        <c:ser>
          <c:idx val="3"/>
          <c:order val="0"/>
          <c:tx>
            <c:v>200uM NKL + 25uM NAM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5.397820669362495E-2"/>
                  <c:y val="0.31904853606755285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Sheet4!$L$26:$L$33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Sheet4!$P$26:$P$33</c:f>
              <c:numCache>
                <c:formatCode>0.0</c:formatCode>
                <c:ptCount val="8"/>
                <c:pt idx="0">
                  <c:v>16.5</c:v>
                </c:pt>
                <c:pt idx="1">
                  <c:v>61</c:v>
                </c:pt>
                <c:pt idx="2">
                  <c:v>106</c:v>
                </c:pt>
                <c:pt idx="3">
                  <c:v>185.5</c:v>
                </c:pt>
                <c:pt idx="4">
                  <c:v>327.5</c:v>
                </c:pt>
                <c:pt idx="5">
                  <c:v>576</c:v>
                </c:pt>
                <c:pt idx="6">
                  <c:v>1107.5</c:v>
                </c:pt>
                <c:pt idx="7">
                  <c:v>1797</c:v>
                </c:pt>
              </c:numCache>
            </c:numRef>
          </c:yVal>
          <c:smooth val="0"/>
        </c:ser>
        <c:ser>
          <c:idx val="0"/>
          <c:order val="1"/>
          <c:spPr>
            <a:ln w="28575">
              <a:noFill/>
            </a:ln>
          </c:spPr>
          <c:marker>
            <c:spPr>
              <a:noFill/>
              <a:ln>
                <a:noFill/>
              </a:ln>
            </c:spPr>
          </c:marker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linear"/>
            <c:forward val="5"/>
            <c:intercept val="0"/>
            <c:dispRSqr val="1"/>
            <c:dispEq val="1"/>
            <c:trendlineLbl>
              <c:layout>
                <c:manualLayout>
                  <c:x val="-0.17917420943029791"/>
                  <c:y val="9.2383115873922478E-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2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Sheet4!$L$26:$L$32</c:f>
              <c:numCache>
                <c:formatCode>General</c:formatCode>
                <c:ptCount val="7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</c:numCache>
            </c:numRef>
          </c:xVal>
          <c:yVal>
            <c:numRef>
              <c:f>Sheet4!$P$26:$P$32</c:f>
              <c:numCache>
                <c:formatCode>0.0</c:formatCode>
                <c:ptCount val="7"/>
                <c:pt idx="0">
                  <c:v>16.5</c:v>
                </c:pt>
                <c:pt idx="1">
                  <c:v>61</c:v>
                </c:pt>
                <c:pt idx="2">
                  <c:v>106</c:v>
                </c:pt>
                <c:pt idx="3">
                  <c:v>185.5</c:v>
                </c:pt>
                <c:pt idx="4">
                  <c:v>327.5</c:v>
                </c:pt>
                <c:pt idx="5">
                  <c:v>576</c:v>
                </c:pt>
                <c:pt idx="6">
                  <c:v>1107.5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424768"/>
        <c:axId val="23479040"/>
      </c:scatterChart>
      <c:valAx>
        <c:axId val="214247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[Standard], uM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23479040"/>
        <c:crosses val="autoZero"/>
        <c:crossBetween val="midCat"/>
      </c:valAx>
      <c:valAx>
        <c:axId val="2347904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>
                    <a:latin typeface="Symbol" pitchFamily="18" charset="2"/>
                  </a:rPr>
                  <a:t>D</a:t>
                </a:r>
                <a:r>
                  <a:rPr lang="en-US" sz="1200"/>
                  <a:t>AFU</a:t>
                </a:r>
              </a:p>
            </c:rich>
          </c:tx>
          <c:layout>
            <c:manualLayout>
              <c:xMode val="edge"/>
              <c:yMode val="edge"/>
              <c:x val="2.9239766081871343E-3"/>
              <c:y val="0.35000022242982337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21424768"/>
        <c:crosses val="autoZero"/>
        <c:crossBetween val="midCat"/>
      </c:valAx>
      <c:spPr>
        <a:ln>
          <a:solidFill>
            <a:sysClr val="windowText" lastClr="000000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426FA-5BD7-4FDA-A6D7-D526170B0AC1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126F4-BAD0-4CDA-9602-BB84091033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426FA-5BD7-4FDA-A6D7-D526170B0AC1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126F4-BAD0-4CDA-9602-BB84091033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426FA-5BD7-4FDA-A6D7-D526170B0AC1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126F4-BAD0-4CDA-9602-BB84091033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426FA-5BD7-4FDA-A6D7-D526170B0AC1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126F4-BAD0-4CDA-9602-BB84091033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426FA-5BD7-4FDA-A6D7-D526170B0AC1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126F4-BAD0-4CDA-9602-BB84091033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426FA-5BD7-4FDA-A6D7-D526170B0AC1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126F4-BAD0-4CDA-9602-BB84091033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426FA-5BD7-4FDA-A6D7-D526170B0AC1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126F4-BAD0-4CDA-9602-BB84091033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426FA-5BD7-4FDA-A6D7-D526170B0AC1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126F4-BAD0-4CDA-9602-BB84091033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426FA-5BD7-4FDA-A6D7-D526170B0AC1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126F4-BAD0-4CDA-9602-BB84091033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426FA-5BD7-4FDA-A6D7-D526170B0AC1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126F4-BAD0-4CDA-9602-BB84091033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426FA-5BD7-4FDA-A6D7-D526170B0AC1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126F4-BAD0-4CDA-9602-BB84091033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426FA-5BD7-4FDA-A6D7-D526170B0AC1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126F4-BAD0-4CDA-9602-BB840910336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1066800"/>
            <a:ext cx="7391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 smtClean="0"/>
              <a:t>PMC-XG 5-4: Initial rate </a:t>
            </a:r>
            <a:r>
              <a:rPr lang="en-US" sz="2700" b="1" dirty="0" err="1" smtClean="0"/>
              <a:t>Honokiol</a:t>
            </a:r>
            <a:r>
              <a:rPr lang="en-US" sz="2700" b="1" dirty="0" smtClean="0"/>
              <a:t>-in-house SIRT3 </a:t>
            </a:r>
          </a:p>
          <a:p>
            <a:pPr algn="ctr"/>
            <a:r>
              <a:rPr lang="en-US" sz="2700" b="1" dirty="0" smtClean="0"/>
              <a:t>K</a:t>
            </a:r>
            <a:r>
              <a:rPr lang="en-US" sz="2700" b="1" baseline="-25000" dirty="0" smtClean="0"/>
              <a:t>m, NAD+</a:t>
            </a:r>
            <a:r>
              <a:rPr lang="en-US" sz="2700" b="1" dirty="0" smtClean="0"/>
              <a:t>, </a:t>
            </a:r>
            <a:r>
              <a:rPr lang="en-US" sz="2700" b="1" dirty="0" err="1" smtClean="0"/>
              <a:t>V</a:t>
            </a:r>
            <a:r>
              <a:rPr lang="en-US" sz="2700" b="1" baseline="-25000" dirty="0" err="1" smtClean="0"/>
              <a:t>max</a:t>
            </a:r>
            <a:r>
              <a:rPr lang="en-US" sz="2700" b="1" baseline="-25000" dirty="0" smtClean="0"/>
              <a:t>, NAD+</a:t>
            </a:r>
            <a:endParaRPr lang="en-US" sz="2700" b="1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79744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/>
              <a:t>Standard curve using synthesized </a:t>
            </a:r>
            <a:r>
              <a:rPr lang="en-US" sz="2400" b="1" u="sng" dirty="0" err="1" smtClean="0"/>
              <a:t>deacetylation</a:t>
            </a:r>
            <a:r>
              <a:rPr lang="en-US" sz="2400" b="1" u="sng" dirty="0" smtClean="0"/>
              <a:t> AMC peptide</a:t>
            </a:r>
            <a:endParaRPr lang="en-US" sz="2400" b="1" u="sng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09600" y="533400"/>
          <a:ext cx="7772400" cy="2087880"/>
        </p:xfrm>
        <a:graphic>
          <a:graphicData uri="http://schemas.openxmlformats.org/drawingml/2006/table">
            <a:tbl>
              <a:tblPr/>
              <a:tblGrid>
                <a:gridCol w="2004032"/>
                <a:gridCol w="1442092"/>
                <a:gridCol w="1442092"/>
                <a:gridCol w="1442092"/>
                <a:gridCol w="1442092"/>
              </a:tblGrid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+mn-lt"/>
                        </a:rPr>
                        <a:t>[Standard], </a:t>
                      </a:r>
                      <a:r>
                        <a:rPr lang="en-US" sz="1400" b="1" i="0" u="none" strike="noStrike" dirty="0" err="1">
                          <a:latin typeface="+mn-lt"/>
                        </a:rPr>
                        <a:t>uM</a:t>
                      </a:r>
                      <a:endParaRPr lang="en-US" sz="1400" b="1" i="0" u="none" strike="noStrike" dirty="0"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+mn-lt"/>
                        </a:rPr>
                        <a:t>HDAC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+mn-lt"/>
                        </a:rPr>
                        <a:t>5% DMSO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latin typeface="+mn-lt"/>
                        </a:rPr>
                        <a:t>NKL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latin typeface="+mn-lt"/>
                        </a:rPr>
                        <a:t>HKL+NAM</a:t>
                      </a:r>
                      <a:endParaRPr lang="en-US" sz="1400" b="1" i="0" u="none" strike="noStrike" dirty="0">
                        <a:latin typeface="+mn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+mn-lt"/>
                        </a:rPr>
                        <a:t>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+mn-lt"/>
                        </a:rPr>
                        <a:t>16.0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+mn-lt"/>
                        </a:rPr>
                        <a:t>17.0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+mn-lt"/>
                        </a:rPr>
                        <a:t>17.5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+mn-lt"/>
                        </a:rPr>
                        <a:t>16.5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+mn-lt"/>
                        </a:rPr>
                        <a:t>0.234375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+mn-lt"/>
                        </a:rPr>
                        <a:t>50.5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+mn-lt"/>
                        </a:rPr>
                        <a:t>64.0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+mn-lt"/>
                        </a:rPr>
                        <a:t>62.5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+mn-lt"/>
                        </a:rPr>
                        <a:t>61.0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+mn-lt"/>
                        </a:rPr>
                        <a:t>0.46875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+mn-lt"/>
                        </a:rPr>
                        <a:t>86.5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+mn-lt"/>
                        </a:rPr>
                        <a:t>107.0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+mn-lt"/>
                        </a:rPr>
                        <a:t>103.5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+mn-lt"/>
                        </a:rPr>
                        <a:t>106.0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+mn-lt"/>
                        </a:rPr>
                        <a:t>0.9375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+mn-lt"/>
                        </a:rPr>
                        <a:t>151.5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+mn-lt"/>
                        </a:rPr>
                        <a:t>190.5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+mn-lt"/>
                        </a:rPr>
                        <a:t>187.5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+mn-lt"/>
                        </a:rPr>
                        <a:t>185.5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+mn-lt"/>
                        </a:rPr>
                        <a:t>1.875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+mn-lt"/>
                        </a:rPr>
                        <a:t>244.0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+mn-lt"/>
                        </a:rPr>
                        <a:t>336.5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+mn-lt"/>
                        </a:rPr>
                        <a:t>322.5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+mn-lt"/>
                        </a:rPr>
                        <a:t>327.5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+mn-lt"/>
                        </a:rPr>
                        <a:t>3.75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+mn-lt"/>
                        </a:rPr>
                        <a:t>497.0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+mn-lt"/>
                        </a:rPr>
                        <a:t>586.0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+mn-lt"/>
                        </a:rPr>
                        <a:t>568.0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+mn-lt"/>
                        </a:rPr>
                        <a:t>576.0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+mn-lt"/>
                        </a:rPr>
                        <a:t>7.5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+mn-lt"/>
                        </a:rPr>
                        <a:t>933.5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+mn-lt"/>
                        </a:rPr>
                        <a:t>1052.5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+mn-lt"/>
                        </a:rPr>
                        <a:t>1036.5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+mn-lt"/>
                        </a:rPr>
                        <a:t>1107.5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latin typeface="+mn-lt"/>
                        </a:rPr>
                        <a:t>15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+mn-lt"/>
                        </a:rPr>
                        <a:t>1683.0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+mn-lt"/>
                        </a:rPr>
                        <a:t>1810.0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+mn-lt"/>
                        </a:rPr>
                        <a:t>1727.0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+mn-lt"/>
                        </a:rPr>
                        <a:t>1797.0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/>
        </p:nvGraphicFramePr>
        <p:xfrm>
          <a:off x="228600" y="2890837"/>
          <a:ext cx="4419600" cy="3357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/>
        </p:nvGraphicFramePr>
        <p:xfrm>
          <a:off x="4495800" y="2886074"/>
          <a:ext cx="4419600" cy="3357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228600" y="762000"/>
          <a:ext cx="434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4648200" y="762000"/>
          <a:ext cx="434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0"/>
            <a:ext cx="79744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/>
              <a:t>Standard curve using synthesized </a:t>
            </a:r>
            <a:r>
              <a:rPr lang="en-US" sz="2400" b="1" u="sng" dirty="0" err="1" smtClean="0"/>
              <a:t>deacetylation</a:t>
            </a:r>
            <a:r>
              <a:rPr lang="en-US" sz="2400" b="1" u="sng" dirty="0" smtClean="0"/>
              <a:t> AMC peptide</a:t>
            </a:r>
            <a:endParaRPr lang="en-US" sz="2400" b="1" u="sn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1021800"/>
          <a:ext cx="8001000" cy="1495425"/>
        </p:xfrm>
        <a:graphic>
          <a:graphicData uri="http://schemas.openxmlformats.org/drawingml/2006/table">
            <a:tbl>
              <a:tblPr/>
              <a:tblGrid>
                <a:gridCol w="1600200"/>
                <a:gridCol w="1295400"/>
                <a:gridCol w="1295400"/>
                <a:gridCol w="1600200"/>
                <a:gridCol w="2209800"/>
              </a:tblGrid>
              <a:tr h="381000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000" marR="9000" marT="900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HDAC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000" marR="9000" marT="900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5% DMSO</a:t>
                      </a:r>
                    </a:p>
                  </a:txBody>
                  <a:tcPr marL="9000" marR="9000" marT="900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200uM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Honokiol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000" marR="9000" marT="900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200uM HKL + 25uM NAM</a:t>
                      </a:r>
                    </a:p>
                  </a:txBody>
                  <a:tcPr marL="9000" marR="9000" marT="900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Vmax</a:t>
                      </a:r>
                    </a:p>
                  </a:txBody>
                  <a:tcPr marL="9000" marR="9000" marT="90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+mn-lt"/>
                        </a:rPr>
                        <a:t>0.3304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0.3425</a:t>
                      </a:r>
                    </a:p>
                  </a:txBody>
                  <a:tcPr marL="9000" marR="9000" marT="90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0.1104</a:t>
                      </a:r>
                    </a:p>
                  </a:txBody>
                  <a:tcPr marL="9000" marR="9000" marT="90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0.1182</a:t>
                      </a:r>
                    </a:p>
                  </a:txBody>
                  <a:tcPr marL="9000" marR="9000" marT="90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Km</a:t>
                      </a:r>
                    </a:p>
                  </a:txBody>
                  <a:tcPr marL="9000" marR="9000" marT="90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+mn-lt"/>
                        </a:rPr>
                        <a:t>752.4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857.9</a:t>
                      </a:r>
                    </a:p>
                  </a:txBody>
                  <a:tcPr marL="9000" marR="9000" marT="90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918.8</a:t>
                      </a:r>
                    </a:p>
                  </a:txBody>
                  <a:tcPr marL="9000" marR="9000" marT="90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4635</a:t>
                      </a:r>
                    </a:p>
                  </a:txBody>
                  <a:tcPr marL="9000" marR="9000" marT="90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Std. Error</a:t>
                      </a:r>
                    </a:p>
                  </a:txBody>
                  <a:tcPr marL="9000" marR="9000" marT="90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000" marR="9000" marT="90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000" marR="9000" marT="90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000" marR="9000" marT="90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Vmax</a:t>
                      </a:r>
                    </a:p>
                  </a:txBody>
                  <a:tcPr marL="9000" marR="9000" marT="90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+mn-lt"/>
                        </a:rPr>
                        <a:t>0.01606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0.02501</a:t>
                      </a:r>
                    </a:p>
                  </a:txBody>
                  <a:tcPr marL="9000" marR="9000" marT="90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0.01778</a:t>
                      </a:r>
                    </a:p>
                  </a:txBody>
                  <a:tcPr marL="9000" marR="9000" marT="90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0.05142</a:t>
                      </a:r>
                    </a:p>
                  </a:txBody>
                  <a:tcPr marL="9000" marR="9000" marT="90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Km</a:t>
                      </a:r>
                    </a:p>
                  </a:txBody>
                  <a:tcPr marL="9000" marR="9000" marT="90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+mn-lt"/>
                        </a:rPr>
                        <a:t>101.6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165</a:t>
                      </a:r>
                    </a:p>
                  </a:txBody>
                  <a:tcPr marL="9000" marR="9000" marT="90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379.2</a:t>
                      </a:r>
                    </a:p>
                  </a:txBody>
                  <a:tcPr marL="9000" marR="9000" marT="90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2972</a:t>
                      </a:r>
                    </a:p>
                  </a:txBody>
                  <a:tcPr marL="9000" marR="9000" marT="90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505200" y="381000"/>
            <a:ext cx="2443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err="1" smtClean="0"/>
              <a:t>Michaelis-Menten</a:t>
            </a:r>
            <a:r>
              <a:rPr lang="en-US" b="1" u="sng" dirty="0" smtClean="0"/>
              <a:t> (</a:t>
            </a:r>
            <a:r>
              <a:rPr lang="en-US" b="1" u="sng" dirty="0" err="1" smtClean="0"/>
              <a:t>uM</a:t>
            </a:r>
            <a:r>
              <a:rPr lang="en-US" b="1" u="sng" dirty="0" smtClean="0"/>
              <a:t>)</a:t>
            </a:r>
            <a:endParaRPr lang="en-US" b="1" u="sng" dirty="0"/>
          </a:p>
        </p:txBody>
      </p:sp>
      <p:pic>
        <p:nvPicPr>
          <p:cNvPr id="14343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2819400"/>
            <a:ext cx="5905500" cy="302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1009650"/>
          <a:ext cx="6019801" cy="2491306"/>
        </p:xfrm>
        <a:graphic>
          <a:graphicData uri="http://schemas.openxmlformats.org/drawingml/2006/table">
            <a:tbl>
              <a:tblPr/>
              <a:tblGrid>
                <a:gridCol w="1691515"/>
                <a:gridCol w="1442762"/>
                <a:gridCol w="1442762"/>
                <a:gridCol w="1442762"/>
              </a:tblGrid>
              <a:tr h="287636"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0uM NAM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25uM NAM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Global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1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Vmax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0.1106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0.1106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0.1106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01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I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= 0.0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= 25.00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1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Alpha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~ 3.767e+017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~ 3.767e+017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~ 3.767e+017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1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Ki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7.032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7.032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7.032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1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Km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923.6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923.6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923.6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1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Std. Error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1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Vmax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0.0137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0.0137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0.0137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1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Alpha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~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~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~ Value too large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1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Ki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3.748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3.748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3.748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1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Km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327.7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327.7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327.7</a:t>
                      </a:r>
                    </a:p>
                  </a:txBody>
                  <a:tcPr marL="7007" marR="7007" marT="70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124200" y="228600"/>
            <a:ext cx="30562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u="sng" dirty="0" smtClean="0"/>
              <a:t>Mixed inhibition-</a:t>
            </a:r>
            <a:r>
              <a:rPr lang="en-US" b="1" u="sng" dirty="0" err="1" smtClean="0"/>
              <a:t>uM</a:t>
            </a:r>
            <a:r>
              <a:rPr lang="en-US" b="1" u="sng" dirty="0" smtClean="0"/>
              <a:t> </a:t>
            </a:r>
          </a:p>
          <a:p>
            <a:pPr algn="ctr"/>
            <a:r>
              <a:rPr lang="en-US" b="1" u="sng" dirty="0" smtClean="0"/>
              <a:t>In the presence of 200uM HKL</a:t>
            </a:r>
            <a:endParaRPr lang="en-US" b="1" u="sng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3600450"/>
            <a:ext cx="4981575" cy="302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381000"/>
            <a:ext cx="8610599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u="sng" dirty="0" smtClean="0"/>
              <a:t>Remarks</a:t>
            </a:r>
          </a:p>
          <a:p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sz="1600" dirty="0" smtClean="0"/>
              <a:t>The addition of 5% DMSO does not change </a:t>
            </a:r>
            <a:r>
              <a:rPr lang="en-US" sz="1600" dirty="0" err="1" smtClean="0"/>
              <a:t>V</a:t>
            </a:r>
            <a:r>
              <a:rPr lang="en-US" sz="1600" baseline="-25000" dirty="0" err="1" smtClean="0"/>
              <a:t>max,NAD</a:t>
            </a:r>
            <a:r>
              <a:rPr lang="en-US" sz="1600" baseline="-25000" dirty="0" smtClean="0"/>
              <a:t>+</a:t>
            </a:r>
            <a:r>
              <a:rPr lang="en-US" sz="1600" dirty="0" smtClean="0"/>
              <a:t>, but increases  </a:t>
            </a:r>
            <a:r>
              <a:rPr lang="en-US" sz="1600" dirty="0" err="1" smtClean="0"/>
              <a:t>K</a:t>
            </a:r>
            <a:r>
              <a:rPr lang="en-US" sz="1600" baseline="-25000" dirty="0" err="1" smtClean="0"/>
              <a:t>m,NAD</a:t>
            </a:r>
            <a:r>
              <a:rPr lang="en-US" sz="1600" baseline="-25000" dirty="0" smtClean="0"/>
              <a:t>+</a:t>
            </a:r>
            <a:r>
              <a:rPr lang="en-US" sz="1600" dirty="0" smtClean="0"/>
              <a:t> ~16%.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 smtClean="0"/>
              <a:t>The addition of 200uM </a:t>
            </a:r>
            <a:r>
              <a:rPr lang="en-US" sz="1600" dirty="0" err="1" smtClean="0"/>
              <a:t>Honokiol</a:t>
            </a:r>
            <a:r>
              <a:rPr lang="en-US" sz="1600" dirty="0" smtClean="0"/>
              <a:t> increased </a:t>
            </a:r>
            <a:r>
              <a:rPr lang="en-US" sz="1600" dirty="0" err="1" smtClean="0"/>
              <a:t>K</a:t>
            </a:r>
            <a:r>
              <a:rPr lang="en-US" sz="1600" baseline="-25000" dirty="0" err="1" smtClean="0"/>
              <a:t>m,NAD</a:t>
            </a:r>
            <a:r>
              <a:rPr lang="en-US" sz="1600" baseline="-25000" dirty="0" smtClean="0"/>
              <a:t>+ </a:t>
            </a:r>
            <a:r>
              <a:rPr lang="en-US" sz="1600" dirty="0" smtClean="0"/>
              <a:t>~4.9% and decreased </a:t>
            </a:r>
            <a:r>
              <a:rPr lang="en-US" sz="1600" dirty="0" err="1" smtClean="0"/>
              <a:t>V</a:t>
            </a:r>
            <a:r>
              <a:rPr lang="en-US" sz="1600" baseline="-25000" dirty="0" err="1" smtClean="0"/>
              <a:t>max,NAD</a:t>
            </a:r>
            <a:r>
              <a:rPr lang="en-US" sz="1600" baseline="-25000" dirty="0" smtClean="0"/>
              <a:t>+</a:t>
            </a:r>
            <a:r>
              <a:rPr lang="en-US" sz="1600" dirty="0" smtClean="0"/>
              <a:t> ~67.9%.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 smtClean="0"/>
              <a:t>The addition of 25 </a:t>
            </a:r>
            <a:r>
              <a:rPr lang="en-US" sz="1600" dirty="0" err="1" smtClean="0"/>
              <a:t>uM</a:t>
            </a:r>
            <a:r>
              <a:rPr lang="en-US" sz="1600" dirty="0" smtClean="0"/>
              <a:t> NAM in the presence of 200uM </a:t>
            </a:r>
            <a:r>
              <a:rPr lang="en-US" sz="1600" dirty="0" err="1" smtClean="0"/>
              <a:t>Honokoil</a:t>
            </a:r>
            <a:r>
              <a:rPr lang="en-US" sz="1600" dirty="0" smtClean="0"/>
              <a:t> significantly affect on </a:t>
            </a:r>
            <a:r>
              <a:rPr lang="en-US" sz="1600" dirty="0" err="1" smtClean="0"/>
              <a:t>K</a:t>
            </a:r>
            <a:r>
              <a:rPr lang="en-US" sz="1600" baseline="-25000" dirty="0" err="1" smtClean="0"/>
              <a:t>m,NAD</a:t>
            </a:r>
            <a:r>
              <a:rPr lang="en-US" sz="1600" baseline="-25000" dirty="0" smtClean="0"/>
              <a:t>+</a:t>
            </a:r>
            <a:r>
              <a:rPr lang="en-US" sz="1600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 smtClean="0"/>
              <a:t>The data of 0 </a:t>
            </a:r>
            <a:r>
              <a:rPr lang="en-US" sz="1600" dirty="0" err="1" smtClean="0"/>
              <a:t>uM</a:t>
            </a:r>
            <a:r>
              <a:rPr lang="en-US" sz="1600" dirty="0" smtClean="0"/>
              <a:t> NAM and 25 </a:t>
            </a:r>
            <a:r>
              <a:rPr lang="en-US" sz="1600" dirty="0" err="1" smtClean="0"/>
              <a:t>uM</a:t>
            </a:r>
            <a:r>
              <a:rPr lang="en-US" sz="1600" dirty="0" smtClean="0"/>
              <a:t> NAM in the presence of 200uM </a:t>
            </a:r>
            <a:r>
              <a:rPr lang="en-US" sz="1600" dirty="0" err="1" smtClean="0"/>
              <a:t>Honokiol</a:t>
            </a:r>
            <a:r>
              <a:rPr lang="en-US" sz="1600" dirty="0" smtClean="0"/>
              <a:t> was fitted into Mixed inhibition model. </a:t>
            </a:r>
          </a:p>
          <a:p>
            <a:pPr>
              <a:buFont typeface="Wingdings" pitchFamily="2" charset="2"/>
              <a:buChar char="Ø"/>
            </a:pPr>
            <a:endParaRPr lang="en-US" sz="1600" dirty="0"/>
          </a:p>
          <a:p>
            <a:pPr>
              <a:buFont typeface="Wingdings" pitchFamily="2" charset="2"/>
              <a:buChar char="Ø"/>
            </a:pPr>
            <a:r>
              <a:rPr lang="en-US" sz="1600" dirty="0" smtClean="0"/>
              <a:t>The data are based on one time experiments, no repeat.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pPr>
              <a:buFont typeface="Wingdings" pitchFamily="2" charset="2"/>
              <a:buChar char="Ø"/>
            </a:pPr>
            <a:endParaRPr lang="en-US" sz="16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1595</TotalTime>
  <Words>296</Words>
  <Application>Microsoft Office PowerPoint</Application>
  <PresentationFormat>On-screen Show (4:3)</PresentationFormat>
  <Paragraphs>138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Lenovo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 User</dc:creator>
  <cp:lastModifiedBy>xguan</cp:lastModifiedBy>
  <cp:revision>15</cp:revision>
  <dcterms:created xsi:type="dcterms:W3CDTF">2016-10-24T17:53:05Z</dcterms:created>
  <dcterms:modified xsi:type="dcterms:W3CDTF">2016-10-25T20:30:55Z</dcterms:modified>
</cp:coreProperties>
</file>