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11.13.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Sheet1!$G$3:$G$9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2.103258168043495</c:v>
                  </c:pt>
                  <c:pt idx="2">
                    <c:v>1.2672991392544579</c:v>
                  </c:pt>
                  <c:pt idx="3">
                    <c:v>1.1934345396880797</c:v>
                  </c:pt>
                  <c:pt idx="4">
                    <c:v>0.95154817975726924</c:v>
                  </c:pt>
                  <c:pt idx="5">
                    <c:v>0.48315782319706013</c:v>
                  </c:pt>
                  <c:pt idx="6">
                    <c:v>0.52307514853198889</c:v>
                  </c:pt>
                </c:numCache>
              </c:numRef>
            </c:plus>
            <c:minus>
              <c:numRef>
                <c:f>Sheet1!$G$3:$G$9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2.103258168043495</c:v>
                  </c:pt>
                  <c:pt idx="2">
                    <c:v>1.2672991392544579</c:v>
                  </c:pt>
                  <c:pt idx="3">
                    <c:v>1.1934345396880797</c:v>
                  </c:pt>
                  <c:pt idx="4">
                    <c:v>0.95154817975726924</c:v>
                  </c:pt>
                  <c:pt idx="5">
                    <c:v>0.48315782319706013</c:v>
                  </c:pt>
                  <c:pt idx="6">
                    <c:v>0.52307514853198889</c:v>
                  </c:pt>
                </c:numCache>
              </c:numRef>
            </c:minus>
          </c:errBars>
          <c:cat>
            <c:strRef>
              <c:f>[10.12.2016.xls]Sheet2!$J$38:$J$44</c:f>
              <c:strCache>
                <c:ptCount val="7"/>
                <c:pt idx="0">
                  <c:v>5%DMSO</c:v>
                </c:pt>
                <c:pt idx="1">
                  <c:v>200uM Honokiol + 0  uM NAM</c:v>
                </c:pt>
                <c:pt idx="2">
                  <c:v>200uM Honokiol + 10uM NAM</c:v>
                </c:pt>
                <c:pt idx="3">
                  <c:v>200uM Honokiol + 25uM NAM</c:v>
                </c:pt>
                <c:pt idx="4">
                  <c:v>200uM Honokiol + 50uM NAM</c:v>
                </c:pt>
                <c:pt idx="5">
                  <c:v>200uM Honokiol + 100uM NAM</c:v>
                </c:pt>
                <c:pt idx="6">
                  <c:v>200uM Honokiol + 200uM NAM</c:v>
                </c:pt>
              </c:strCache>
            </c:strRef>
          </c:cat>
          <c:val>
            <c:numRef>
              <c:f>Sheet1!$F$3:$F$9</c:f>
              <c:numCache>
                <c:formatCode>0.0</c:formatCode>
                <c:ptCount val="7"/>
                <c:pt idx="0">
                  <c:v>100</c:v>
                </c:pt>
                <c:pt idx="1">
                  <c:v>35.196001898026971</c:v>
                </c:pt>
                <c:pt idx="2">
                  <c:v>25.208859500084188</c:v>
                </c:pt>
                <c:pt idx="3">
                  <c:v>13.015490349145123</c:v>
                </c:pt>
                <c:pt idx="4">
                  <c:v>5.2622415086253085</c:v>
                </c:pt>
                <c:pt idx="5">
                  <c:v>-1.1088916440893297</c:v>
                </c:pt>
                <c:pt idx="6">
                  <c:v>-3.8823452878419129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796800"/>
        <c:axId val="105809024"/>
      </c:barChart>
      <c:catAx>
        <c:axId val="9079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809024"/>
        <c:crosses val="autoZero"/>
        <c:auto val="1"/>
        <c:lblAlgn val="ctr"/>
        <c:lblOffset val="100"/>
        <c:noMultiLvlLbl val="0"/>
      </c:catAx>
      <c:valAx>
        <c:axId val="105809024"/>
        <c:scaling>
          <c:orientation val="minMax"/>
          <c:min val="-20"/>
        </c:scaling>
        <c:delete val="0"/>
        <c:axPos val="l"/>
        <c:majorGridlines>
          <c:spPr>
            <a:ln>
              <a:solidFill>
                <a:schemeClr val="accent1">
                  <a:alpha val="53000"/>
                </a:schemeClr>
              </a:solidFill>
            </a:ln>
          </c:spPr>
        </c:majorGridlines>
        <c:minorGridlines>
          <c:spPr>
            <a:ln>
              <a:solidFill>
                <a:schemeClr val="accent1">
                  <a:alpha val="23000"/>
                </a:schemeClr>
              </a:solidFill>
            </a:ln>
          </c:spPr>
        </c:minorGridlines>
        <c:title>
          <c:tx>
            <c:rich>
              <a:bodyPr rot="-5400000" vert="horz"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 b="1">
                    <a:latin typeface="Arial" panose="020B0604020202020204" pitchFamily="34" charset="0"/>
                    <a:cs typeface="Arial" panose="020B0604020202020204" pitchFamily="34" charset="0"/>
                  </a:rPr>
                  <a:t>% Enzyme Activity</a:t>
                </a:r>
              </a:p>
            </c:rich>
          </c:tx>
          <c:layout>
            <c:manualLayout>
              <c:xMode val="edge"/>
              <c:yMode val="edge"/>
              <c:x val="3.2679738562091504E-3"/>
              <c:y val="0.26950560847413257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90796800"/>
        <c:crosses val="autoZero"/>
        <c:crossBetween val="between"/>
        <c:majorUnit val="10"/>
        <c:minorUnit val="5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A620-1302-4D87-9D33-CF6FC1D5AED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423-7109-4F7A-B7AA-8DFE8C61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7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A620-1302-4D87-9D33-CF6FC1D5AED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423-7109-4F7A-B7AA-8DFE8C61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2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A620-1302-4D87-9D33-CF6FC1D5AED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423-7109-4F7A-B7AA-8DFE8C61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5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A620-1302-4D87-9D33-CF6FC1D5AED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423-7109-4F7A-B7AA-8DFE8C61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9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A620-1302-4D87-9D33-CF6FC1D5AED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423-7109-4F7A-B7AA-8DFE8C61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4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A620-1302-4D87-9D33-CF6FC1D5AED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423-7109-4F7A-B7AA-8DFE8C61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3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A620-1302-4D87-9D33-CF6FC1D5AED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423-7109-4F7A-B7AA-8DFE8C61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6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A620-1302-4D87-9D33-CF6FC1D5AED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423-7109-4F7A-B7AA-8DFE8C61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6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A620-1302-4D87-9D33-CF6FC1D5AED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423-7109-4F7A-B7AA-8DFE8C61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8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A620-1302-4D87-9D33-CF6FC1D5AED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423-7109-4F7A-B7AA-8DFE8C61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9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A620-1302-4D87-9D33-CF6FC1D5AED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4423-7109-4F7A-B7AA-8DFE8C61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85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3A620-1302-4D87-9D33-CF6FC1D5AED7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4423-7109-4F7A-B7AA-8DFE8C61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6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219200"/>
            <a:ext cx="7848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b="1" u="sng" dirty="0"/>
              <a:t>PMC-XG 5-3</a:t>
            </a:r>
            <a:r>
              <a:rPr lang="en-US" sz="2700" u="sng" dirty="0"/>
              <a:t>: </a:t>
            </a:r>
            <a:r>
              <a:rPr lang="en-US" sz="2700" b="1" u="sng" dirty="0"/>
              <a:t>Optimize suitable NAM concentration for initial rate study</a:t>
            </a:r>
            <a:r>
              <a:rPr lang="en-US" sz="2700" b="1" dirty="0"/>
              <a:t> </a:t>
            </a:r>
            <a:r>
              <a:rPr lang="en-US" sz="2700" b="1" u="sng" dirty="0"/>
              <a:t>on </a:t>
            </a:r>
            <a:r>
              <a:rPr lang="en-US" sz="2700" b="1" u="sng" dirty="0" err="1"/>
              <a:t>TeCan</a:t>
            </a:r>
            <a:endParaRPr lang="en-US" sz="2700" dirty="0"/>
          </a:p>
          <a:p>
            <a:endParaRPr lang="en-US" sz="1400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Experimental conditions</a:t>
            </a:r>
          </a:p>
          <a:p>
            <a:r>
              <a:rPr lang="en-US" sz="1400" dirty="0" smtClean="0"/>
              <a:t>[</a:t>
            </a:r>
            <a:r>
              <a:rPr lang="en-US" sz="1400" dirty="0"/>
              <a:t>In-house SIRT3]=10 U</a:t>
            </a:r>
          </a:p>
          <a:p>
            <a:r>
              <a:rPr lang="en-US" sz="1400" dirty="0"/>
              <a:t>[FdL2 peptide]=250 </a:t>
            </a:r>
            <a:r>
              <a:rPr lang="en-US" sz="1400" dirty="0" err="1"/>
              <a:t>uM</a:t>
            </a:r>
            <a:endParaRPr lang="en-US" sz="1400" dirty="0"/>
          </a:p>
          <a:p>
            <a:r>
              <a:rPr lang="en-US" sz="1400" dirty="0"/>
              <a:t>[NAD+]=  25uM</a:t>
            </a:r>
          </a:p>
          <a:p>
            <a:r>
              <a:rPr lang="en-US" sz="1400" dirty="0"/>
              <a:t>[Honokiol]=200uM </a:t>
            </a:r>
          </a:p>
          <a:p>
            <a:r>
              <a:rPr lang="en-US" sz="1400" dirty="0"/>
              <a:t>[DMSO]=5%</a:t>
            </a:r>
          </a:p>
          <a:p>
            <a:r>
              <a:rPr lang="en-US" sz="1400" dirty="0"/>
              <a:t>[NAM] = 0, 10, 25, 50, 100, 200 </a:t>
            </a:r>
            <a:r>
              <a:rPr lang="en-US" sz="1400" dirty="0" err="1"/>
              <a:t>uM</a:t>
            </a:r>
            <a:endParaRPr lang="en-US" sz="1400" dirty="0"/>
          </a:p>
          <a:p>
            <a:r>
              <a:rPr lang="en-US" sz="1400" dirty="0"/>
              <a:t>Time point=0, 60 min</a:t>
            </a:r>
          </a:p>
        </p:txBody>
      </p:sp>
    </p:spTree>
    <p:extLst>
      <p:ext uri="{BB962C8B-B14F-4D97-AF65-F5344CB8AC3E}">
        <p14:creationId xmlns:p14="http://schemas.microsoft.com/office/powerpoint/2010/main" val="160957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203556"/>
              </p:ext>
            </p:extLst>
          </p:nvPr>
        </p:nvGraphicFramePr>
        <p:xfrm>
          <a:off x="152400" y="457200"/>
          <a:ext cx="8610601" cy="2571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0057"/>
                <a:gridCol w="963424"/>
                <a:gridCol w="963424"/>
                <a:gridCol w="963424"/>
                <a:gridCol w="963424"/>
                <a:gridCol w="963424"/>
                <a:gridCol w="963424"/>
              </a:tblGrid>
              <a:tr h="285750">
                <a:tc rowSpan="2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Calibri"/>
                        </a:rPr>
                        <a:t>% Enzyme Activity</a:t>
                      </a:r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</a:rPr>
                        <a:t>Avg</a:t>
                      </a:r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</a:rPr>
                        <a:t>Stdev</a:t>
                      </a:r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cv%</a:t>
                      </a:r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Run1</a:t>
                      </a:r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Run2</a:t>
                      </a:r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Run3</a:t>
                      </a:r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5%DMSO</a:t>
                      </a:r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Calibri"/>
                        </a:rPr>
                        <a:t>100.0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100.0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100.0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100.0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200uM Honokiol + 0  uM NAM</a:t>
                      </a:r>
                      <a:endParaRPr lang="pt-BR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36.7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32.8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36.1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35.2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2.1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6.0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200uM Honokiol + 10uM NAM</a:t>
                      </a:r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26.7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24.6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24.4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25.2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1.3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5.0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200uM Honokiol + 25uM NAM</a:t>
                      </a:r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11.7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13.9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13.4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13.0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1.2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9.2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200uM Honokiol + 50uM NAM</a:t>
                      </a:r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Calibri"/>
                        </a:rPr>
                        <a:t>4.2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Calibri"/>
                        </a:rPr>
                        <a:t>5.7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Calibri"/>
                        </a:rPr>
                        <a:t>5.9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Calibri"/>
                        </a:rPr>
                        <a:t>5.3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Calibri"/>
                        </a:rPr>
                        <a:t>18.1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200uM Honokiol + 100uM NAM</a:t>
                      </a:r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-1.7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-0.8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-0.8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-1.1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0.5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-43.6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200uM Honokiol + 200uM NAM</a:t>
                      </a:r>
                      <a:endParaRPr lang="en-US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-4.2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-3.3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-4.2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-3.9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Calibri"/>
                        </a:rPr>
                        <a:t>0.5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Calibri"/>
                        </a:rPr>
                        <a:t>-13.5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8403153"/>
              </p:ext>
            </p:extLst>
          </p:nvPr>
        </p:nvGraphicFramePr>
        <p:xfrm>
          <a:off x="152400" y="3276600"/>
          <a:ext cx="8763000" cy="344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5486400" y="3429000"/>
            <a:ext cx="990600" cy="3200400"/>
          </a:xfrm>
          <a:prstGeom prst="rect">
            <a:avLst/>
          </a:prstGeom>
          <a:solidFill>
            <a:schemeClr val="accent5">
              <a:lumMod val="20000"/>
              <a:lumOff val="8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1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839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Remarks:</a:t>
            </a:r>
          </a:p>
          <a:p>
            <a:endParaRPr lang="en-US" b="1" dirty="0"/>
          </a:p>
          <a:p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In the presence of 200uM of Honokiol, SIRT3 activity is reduced to 35.2%.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The addition of 25uM NAM further reduce SIRT3 activity to 13.0%.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Only 5.3% of SIRT3 activity is left in the presence of 50uM NAM.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Because the SIRT3 activity  is reduced to 5.3%, the amount of </a:t>
            </a:r>
            <a:r>
              <a:rPr lang="en-US" dirty="0" err="1" smtClean="0"/>
              <a:t>deacetylated</a:t>
            </a:r>
            <a:r>
              <a:rPr lang="en-US" dirty="0" smtClean="0"/>
              <a:t> peptide (product) formed is reduced, the cv% increased.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Choice of NAM concentration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25uM NAM can be used under 250uM FdL2 peptide + 25uM NAD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50uM NAM for higher NAD concentration (such as 50 or 100 </a:t>
            </a:r>
            <a:r>
              <a:rPr lang="en-US" dirty="0" err="1" smtClean="0"/>
              <a:t>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00805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</TotalTime>
  <Words>258</Words>
  <Application>Microsoft Office PowerPoint</Application>
  <PresentationFormat>On-screen Show (4:3)</PresentationFormat>
  <Paragraphs>79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8</cp:revision>
  <dcterms:created xsi:type="dcterms:W3CDTF">2016-10-13T14:59:52Z</dcterms:created>
  <dcterms:modified xsi:type="dcterms:W3CDTF">2016-10-14T14:19:32Z</dcterms:modified>
</cp:coreProperties>
</file>