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AFB50D1-E7DC-407F-A3C6-994FBACDFD56}">
          <p14:sldIdLst>
            <p14:sldId id="256"/>
          </p14:sldIdLst>
        </p14:section>
        <p14:section name="Abschnitt ohne Titel" id="{39724EDC-A9B1-46C4-9B2E-8CE9207B31CE}">
          <p14:sldIdLst>
            <p14:sldId id="259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2D2B"/>
    <a:srgbClr val="777272"/>
    <a:srgbClr val="818181"/>
    <a:srgbClr val="A6A6A6"/>
    <a:srgbClr val="7F7F7F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gradFill>
          <a:gsLst>
            <a:gs pos="0">
              <a:schemeClr val="bg2">
                <a:lumMod val="25000"/>
              </a:schemeClr>
            </a:gs>
            <a:gs pos="55000">
              <a:schemeClr val="bg1">
                <a:lumMod val="75000"/>
              </a:schemeClr>
            </a:gs>
            <a:gs pos="57000">
              <a:schemeClr val="bg1"/>
            </a:gs>
            <a:gs pos="99000">
              <a:schemeClr val="bg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552735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E92D2B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152330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grpSp>
        <p:nvGrpSpPr>
          <p:cNvPr id="20" name="Gruppieren 19"/>
          <p:cNvGrpSpPr/>
          <p:nvPr userDrawn="1"/>
        </p:nvGrpSpPr>
        <p:grpSpPr>
          <a:xfrm>
            <a:off x="4075001" y="5677764"/>
            <a:ext cx="4041998" cy="1067942"/>
            <a:chOff x="4075001" y="5677764"/>
            <a:chExt cx="4041998" cy="1067942"/>
          </a:xfrm>
        </p:grpSpPr>
        <p:grpSp>
          <p:nvGrpSpPr>
            <p:cNvPr id="10" name="Gruppieren 9"/>
            <p:cNvGrpSpPr>
              <a:grpSpLocks noChangeAspect="1"/>
            </p:cNvGrpSpPr>
            <p:nvPr userDrawn="1"/>
          </p:nvGrpSpPr>
          <p:grpSpPr>
            <a:xfrm>
              <a:off x="5749561" y="6547437"/>
              <a:ext cx="692879" cy="198269"/>
              <a:chOff x="-8801216" y="8994461"/>
              <a:chExt cx="5032286" cy="1440000"/>
            </a:xfrm>
          </p:grpSpPr>
          <p:pic>
            <p:nvPicPr>
              <p:cNvPr id="11" name="Grafik 10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801216" y="8994461"/>
                <a:ext cx="1440000" cy="1440000"/>
              </a:xfrm>
              <a:prstGeom prst="rect">
                <a:avLst/>
              </a:prstGeom>
            </p:spPr>
          </p:pic>
          <p:pic>
            <p:nvPicPr>
              <p:cNvPr id="12" name="Grafik 11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7005073" y="8994461"/>
                <a:ext cx="1440000" cy="1440000"/>
              </a:xfrm>
              <a:prstGeom prst="rect">
                <a:avLst/>
              </a:prstGeom>
            </p:spPr>
          </p:pic>
          <p:pic>
            <p:nvPicPr>
              <p:cNvPr id="13" name="Grafik 1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5208930" y="8994461"/>
                <a:ext cx="1440000" cy="1440000"/>
              </a:xfrm>
              <a:prstGeom prst="rect">
                <a:avLst/>
              </a:prstGeom>
            </p:spPr>
          </p:pic>
        </p:grpSp>
        <p:pic>
          <p:nvPicPr>
            <p:cNvPr id="15" name="Grafik 14"/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4075001" y="5677764"/>
              <a:ext cx="4041998" cy="920576"/>
            </a:xfrm>
            <a:prstGeom prst="rect">
              <a:avLst/>
            </a:prstGeom>
          </p:spPr>
        </p:pic>
      </p:grpSp>
      <p:grpSp>
        <p:nvGrpSpPr>
          <p:cNvPr id="14" name="Gruppieren 13"/>
          <p:cNvGrpSpPr/>
          <p:nvPr userDrawn="1"/>
        </p:nvGrpSpPr>
        <p:grpSpPr>
          <a:xfrm>
            <a:off x="1294059" y="3047201"/>
            <a:ext cx="9577384" cy="2"/>
            <a:chOff x="1294059" y="3047201"/>
            <a:chExt cx="9577384" cy="2"/>
          </a:xfrm>
        </p:grpSpPr>
        <p:cxnSp>
          <p:nvCxnSpPr>
            <p:cNvPr id="16" name="Gerader Verbinder 15"/>
            <p:cNvCxnSpPr/>
            <p:nvPr/>
          </p:nvCxnSpPr>
          <p:spPr>
            <a:xfrm flipH="1" flipV="1">
              <a:off x="4499443" y="3047201"/>
              <a:ext cx="6372000" cy="2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>
            <a:xfrm flipH="1">
              <a:off x="1294059" y="3047202"/>
              <a:ext cx="3204000" cy="0"/>
            </a:xfrm>
            <a:prstGeom prst="line">
              <a:avLst/>
            </a:prstGeom>
            <a:ln w="38100">
              <a:solidFill>
                <a:srgbClr val="E92D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75416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3283-7DAA-4DB4-9E49-CA7A8D04D5FB}" type="datetimeFigureOut">
              <a:rPr lang="de-DE" smtClean="0"/>
              <a:t>16.11.2016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94A-2CF3-439C-93E1-2A92DFF00E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2045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 rot="16200000">
            <a:off x="5084273" y="-4858200"/>
            <a:ext cx="799200" cy="105156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1630800"/>
            <a:ext cx="7734300" cy="4369701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3283-7DAA-4DB4-9E49-CA7A8D04D5FB}" type="datetimeFigureOut">
              <a:rPr lang="de-DE" smtClean="0"/>
              <a:t>16.11.2016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94A-2CF3-439C-93E1-2A92DFF00E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0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4830" y="0"/>
            <a:ext cx="9867070" cy="79767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9B283283-7DAA-4DB4-9E49-CA7A8D04D5FB}" type="datetimeFigureOut">
              <a:rPr lang="de-DE" smtClean="0"/>
              <a:pPr/>
              <a:t>16.11.2016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ffectLst/>
                <a:latin typeface="+mn-lt"/>
              </a:defRPr>
            </a:lvl1pPr>
          </a:lstStyle>
          <a:p>
            <a:endParaRPr lang="de-DE" dirty="0">
              <a:ea typeface="Times New Roman" panose="02020603050405020304" pitchFamily="18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94A-2CF3-439C-93E1-2A92DFF00E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2080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31202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19175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3283-7DAA-4DB4-9E49-CA7A8D04D5FB}" type="datetimeFigureOut">
              <a:rPr lang="de-DE" smtClean="0"/>
              <a:t>16.11.2016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9126500" y="5823703"/>
            <a:ext cx="3052800" cy="365125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94A-2CF3-439C-93E1-2A92DFF00E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5064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4830" y="0"/>
            <a:ext cx="9397170" cy="79767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630800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630800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3283-7DAA-4DB4-9E49-CA7A8D04D5FB}" type="datetimeFigureOut">
              <a:rPr lang="de-DE" smtClean="0"/>
              <a:t>16.11.2016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94A-2CF3-439C-93E1-2A92DFF00E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7162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5600" y="0"/>
            <a:ext cx="10515600" cy="799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308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489033"/>
            <a:ext cx="5157787" cy="349467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308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489033"/>
            <a:ext cx="5183188" cy="349467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3283-7DAA-4DB4-9E49-CA7A8D04D5FB}" type="datetimeFigureOut">
              <a:rPr lang="de-DE" smtClean="0"/>
              <a:t>16.11.2016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94A-2CF3-439C-93E1-2A92DFF00E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4830" y="0"/>
            <a:ext cx="10515600" cy="79767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3283-7DAA-4DB4-9E49-CA7A8D04D5FB}" type="datetimeFigureOut">
              <a:rPr lang="de-DE" smtClean="0"/>
              <a:t>16.11.2016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94A-2CF3-439C-93E1-2A92DFF00E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5444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3283-7DAA-4DB4-9E49-CA7A8D04D5FB}" type="datetimeFigureOut">
              <a:rPr lang="de-DE" smtClean="0"/>
              <a:t>16.11.2016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94A-2CF3-439C-93E1-2A92DFF00E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397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5599" y="0"/>
            <a:ext cx="10515600" cy="7992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1630800"/>
            <a:ext cx="6172200" cy="417662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1630800"/>
            <a:ext cx="3932237" cy="418456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3283-7DAA-4DB4-9E49-CA7A8D04D5FB}" type="datetimeFigureOut">
              <a:rPr lang="de-DE" smtClean="0"/>
              <a:t>16.11.2016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94A-2CF3-439C-93E1-2A92DFF00E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5887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5600" y="0"/>
            <a:ext cx="10515600" cy="7992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1630800"/>
            <a:ext cx="6172200" cy="4176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1630800"/>
            <a:ext cx="3932237" cy="4184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3283-7DAA-4DB4-9E49-CA7A8D04D5FB}" type="datetimeFigureOut">
              <a:rPr lang="de-DE" smtClean="0"/>
              <a:t>16.11.2016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94A-2CF3-439C-93E1-2A92DFF00E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573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>
            <a:grpSpLocks noChangeAspect="1"/>
          </p:cNvGrpSpPr>
          <p:nvPr userDrawn="1"/>
        </p:nvGrpSpPr>
        <p:grpSpPr>
          <a:xfrm>
            <a:off x="0" y="6195588"/>
            <a:ext cx="12192000" cy="662412"/>
            <a:chOff x="0" y="6195588"/>
            <a:chExt cx="12192000" cy="662412"/>
          </a:xfrm>
        </p:grpSpPr>
        <p:sp>
          <p:nvSpPr>
            <p:cNvPr id="34" name="Rechteck 33"/>
            <p:cNvSpPr/>
            <p:nvPr/>
          </p:nvSpPr>
          <p:spPr>
            <a:xfrm>
              <a:off x="0" y="6195588"/>
              <a:ext cx="12192000" cy="66241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30000">
                  <a:schemeClr val="bg1">
                    <a:lumMod val="65000"/>
                  </a:schemeClr>
                </a:gs>
                <a:gs pos="100000">
                  <a:schemeClr val="bg2">
                    <a:lumMod val="5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</p:spPr>
          <p:txBody>
            <a:bodyPr wrap="square">
              <a:spAutoFit/>
            </a:bodyPr>
            <a:lstStyle/>
            <a:p>
              <a:pPr algn="r"/>
              <a:endParaRPr lang="de-DE" sz="2000" b="1" dirty="0">
                <a:solidFill>
                  <a:schemeClr val="bg1"/>
                </a:solidFill>
              </a:endParaRPr>
            </a:p>
            <a:p>
              <a:pPr algn="r"/>
              <a:endParaRPr lang="de-DE" sz="2000" b="1" dirty="0">
                <a:solidFill>
                  <a:schemeClr val="bg1"/>
                </a:solidFill>
              </a:endParaRPr>
            </a:p>
          </p:txBody>
        </p:sp>
        <p:grpSp>
          <p:nvGrpSpPr>
            <p:cNvPr id="35" name="Gruppieren 34"/>
            <p:cNvGrpSpPr>
              <a:grpSpLocks noChangeAspect="1"/>
            </p:cNvGrpSpPr>
            <p:nvPr/>
          </p:nvGrpSpPr>
          <p:grpSpPr>
            <a:xfrm>
              <a:off x="172038" y="6346050"/>
              <a:ext cx="1263277" cy="361489"/>
              <a:chOff x="-8801216" y="8994461"/>
              <a:chExt cx="5032286" cy="1440000"/>
            </a:xfrm>
          </p:grpSpPr>
          <p:pic>
            <p:nvPicPr>
              <p:cNvPr id="38" name="Grafik 37"/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801216" y="8994461"/>
                <a:ext cx="1440002" cy="1440000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39" name="Grafik 38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7005072" y="8994461"/>
                <a:ext cx="1440002" cy="1440000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40" name="Grafik 39"/>
              <p:cNvPicPr>
                <a:picLocks noChangeAspect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5208932" y="8994461"/>
                <a:ext cx="1440002" cy="1440000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sp>
          <p:nvSpPr>
            <p:cNvPr id="36" name="Rechteck 35"/>
            <p:cNvSpPr/>
            <p:nvPr/>
          </p:nvSpPr>
          <p:spPr>
            <a:xfrm>
              <a:off x="1463476" y="6342128"/>
              <a:ext cx="8076313" cy="3693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pPr algn="l"/>
              <a:r>
                <a:rPr lang="de-DE" sz="18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Calibri" panose="020F0502020204030204" pitchFamily="34" charset="0"/>
                </a:rPr>
                <a:t>www.2bind.de - </a:t>
              </a:r>
              <a:r>
                <a:rPr lang="en-US" sz="18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Calibri" panose="020F0502020204030204" pitchFamily="34" charset="0"/>
                </a:rPr>
                <a:t>Service provider for biophysical analyses - from stability to affinity</a:t>
              </a:r>
              <a:endParaRPr lang="de-DE" sz="1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</a:endParaRPr>
            </a:p>
          </p:txBody>
        </p:sp>
        <p:pic>
          <p:nvPicPr>
            <p:cNvPr id="37" name="Grafik 36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01445" y="6223369"/>
              <a:ext cx="1390555" cy="606851"/>
            </a:xfrm>
            <a:prstGeom prst="rect">
              <a:avLst/>
            </a:prstGeom>
          </p:spPr>
        </p:pic>
      </p:grpSp>
      <p:grpSp>
        <p:nvGrpSpPr>
          <p:cNvPr id="21" name="Gruppieren 20"/>
          <p:cNvGrpSpPr/>
          <p:nvPr userDrawn="1"/>
        </p:nvGrpSpPr>
        <p:grpSpPr>
          <a:xfrm>
            <a:off x="-18000" y="0"/>
            <a:ext cx="12239422" cy="808352"/>
            <a:chOff x="1" y="-19212"/>
            <a:chExt cx="12239422" cy="808352"/>
          </a:xfrm>
        </p:grpSpPr>
        <p:sp>
          <p:nvSpPr>
            <p:cNvPr id="22" name="Rechteck 21"/>
            <p:cNvSpPr/>
            <p:nvPr/>
          </p:nvSpPr>
          <p:spPr bwMode="auto">
            <a:xfrm>
              <a:off x="33251" y="-19212"/>
              <a:ext cx="12191999" cy="80835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47000">
                  <a:schemeClr val="bg1">
                    <a:lumMod val="9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27" name="Gruppieren 26"/>
            <p:cNvGrpSpPr/>
            <p:nvPr/>
          </p:nvGrpSpPr>
          <p:grpSpPr>
            <a:xfrm>
              <a:off x="1" y="789140"/>
              <a:ext cx="12239422" cy="0"/>
              <a:chOff x="0" y="864311"/>
              <a:chExt cx="13086706" cy="0"/>
            </a:xfrm>
          </p:grpSpPr>
          <p:cxnSp>
            <p:nvCxnSpPr>
              <p:cNvPr id="30" name="Gerader Verbinder 29"/>
              <p:cNvCxnSpPr/>
              <p:nvPr/>
            </p:nvCxnSpPr>
            <p:spPr>
              <a:xfrm flipH="1">
                <a:off x="4348993" y="864311"/>
                <a:ext cx="8737713" cy="0"/>
              </a:xfrm>
              <a:prstGeom prst="line">
                <a:avLst/>
              </a:prstGeom>
              <a:ln w="76200"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Gerader Verbinder 30"/>
              <p:cNvCxnSpPr/>
              <p:nvPr/>
            </p:nvCxnSpPr>
            <p:spPr>
              <a:xfrm flipH="1">
                <a:off x="0" y="864311"/>
                <a:ext cx="4345762" cy="0"/>
              </a:xfrm>
              <a:prstGeom prst="line">
                <a:avLst/>
              </a:prstGeom>
              <a:ln w="76200">
                <a:solidFill>
                  <a:srgbClr val="E92D2B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elplatzhalter 1"/>
          <p:cNvSpPr>
            <a:spLocks noGrp="1"/>
          </p:cNvSpPr>
          <p:nvPr userDrawn="1">
            <p:ph type="title"/>
          </p:nvPr>
        </p:nvSpPr>
        <p:spPr>
          <a:xfrm>
            <a:off x="254830" y="0"/>
            <a:ext cx="9891427" cy="7976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 userDrawn="1">
            <p:ph type="body" idx="1"/>
          </p:nvPr>
        </p:nvSpPr>
        <p:spPr>
          <a:xfrm>
            <a:off x="838200" y="1825625"/>
            <a:ext cx="10515600" cy="3567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 userDrawn="1">
            <p:ph type="dt" sz="half" idx="2"/>
          </p:nvPr>
        </p:nvSpPr>
        <p:spPr>
          <a:xfrm>
            <a:off x="10419087" y="309119"/>
            <a:ext cx="1690820" cy="363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E92D2B"/>
                </a:solidFill>
              </a:defRPr>
            </a:lvl1pPr>
          </a:lstStyle>
          <a:p>
            <a:fld id="{9B283283-7DAA-4DB4-9E49-CA7A8D04D5FB}" type="datetimeFigureOut">
              <a:rPr lang="de-DE" smtClean="0"/>
              <a:pPr/>
              <a:t>16.11.2016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9125058" y="5819260"/>
            <a:ext cx="30542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defRPr>
            </a:lvl1pPr>
          </a:lstStyle>
          <a:p>
            <a:endParaRPr lang="de-DE" dirty="0">
              <a:ea typeface="Times New Roman" panose="02020603050405020304" pitchFamily="18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9699087" y="6344994"/>
            <a:ext cx="720000" cy="363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E92D2B"/>
                </a:solidFill>
              </a:defRPr>
            </a:lvl1pPr>
          </a:lstStyle>
          <a:p>
            <a:fld id="{B9FA894A-2CF3-439C-93E1-2A92DFF00ECD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731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>
              <a:lumMod val="85000"/>
              <a:lumOff val="15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MST to </a:t>
            </a:r>
            <a:r>
              <a:rPr lang="de-DE" dirty="0" err="1" smtClean="0"/>
              <a:t>study</a:t>
            </a:r>
            <a:r>
              <a:rPr lang="de-DE" dirty="0" smtClean="0"/>
              <a:t> </a:t>
            </a:r>
            <a:r>
              <a:rPr lang="de-DE" dirty="0" err="1" smtClean="0"/>
              <a:t>enzyme</a:t>
            </a:r>
            <a:r>
              <a:rPr lang="de-DE" dirty="0" smtClean="0"/>
              <a:t> – </a:t>
            </a:r>
            <a:r>
              <a:rPr lang="de-DE" dirty="0" err="1" smtClean="0"/>
              <a:t>substrate</a:t>
            </a:r>
            <a:r>
              <a:rPr lang="de-DE" dirty="0" smtClean="0"/>
              <a:t> </a:t>
            </a:r>
            <a:r>
              <a:rPr lang="de-DE" dirty="0" err="1" smtClean="0"/>
              <a:t>interactions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Case </a:t>
            </a:r>
            <a:r>
              <a:rPr lang="de-DE" dirty="0" err="1" smtClean="0"/>
              <a:t>study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kinase</a:t>
            </a:r>
            <a:r>
              <a:rPr lang="de-DE" dirty="0" smtClean="0"/>
              <a:t> </a:t>
            </a:r>
            <a:r>
              <a:rPr lang="de-DE" dirty="0" err="1" smtClean="0"/>
              <a:t>cascade</a:t>
            </a:r>
            <a:r>
              <a:rPr lang="de-DE" dirty="0" smtClean="0"/>
              <a:t> MEK1 - ERK2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599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MEK1 binding to ERK2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023" y="1330801"/>
            <a:ext cx="4100037" cy="4100037"/>
          </a:xfrm>
        </p:spPr>
      </p:pic>
      <p:sp>
        <p:nvSpPr>
          <p:cNvPr id="5" name="Textfeld 4"/>
          <p:cNvSpPr txBox="1"/>
          <p:nvPr/>
        </p:nvSpPr>
        <p:spPr>
          <a:xfrm>
            <a:off x="5638800" y="2272823"/>
            <a:ext cx="530151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</a:t>
            </a:r>
            <a:r>
              <a:rPr lang="de-DE" baseline="-25000" dirty="0" smtClean="0"/>
              <a:t>d </a:t>
            </a:r>
            <a:r>
              <a:rPr lang="de-DE" dirty="0" smtClean="0"/>
              <a:t>= 6.0 ± 1.5 µM </a:t>
            </a:r>
            <a:r>
              <a:rPr lang="de-DE" dirty="0" err="1" smtClean="0"/>
              <a:t>determined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MST</a:t>
            </a:r>
          </a:p>
          <a:p>
            <a:endParaRPr lang="de-DE" dirty="0"/>
          </a:p>
          <a:p>
            <a:endParaRPr lang="de-DE" dirty="0" smtClean="0"/>
          </a:p>
          <a:p>
            <a:r>
              <a:rPr lang="de-DE" dirty="0" err="1" smtClean="0"/>
              <a:t>Literature</a:t>
            </a:r>
            <a:r>
              <a:rPr lang="de-DE" dirty="0" smtClean="0"/>
              <a:t> </a:t>
            </a:r>
            <a:r>
              <a:rPr lang="de-DE" dirty="0" err="1" smtClean="0"/>
              <a:t>value</a:t>
            </a:r>
            <a:r>
              <a:rPr lang="de-DE" dirty="0" smtClean="0"/>
              <a:t>: 29 µM in</a:t>
            </a:r>
          </a:p>
          <a:p>
            <a:endParaRPr lang="de-DE" dirty="0" smtClean="0"/>
          </a:p>
          <a:p>
            <a:r>
              <a:rPr lang="en-US" sz="1200" b="1" dirty="0" smtClean="0"/>
              <a:t>“</a:t>
            </a:r>
            <a:r>
              <a:rPr lang="en-US" sz="1200" b="1" dirty="0"/>
              <a:t>A Conserved Docking Site in MEKs Mediates High-affinity</a:t>
            </a:r>
          </a:p>
          <a:p>
            <a:r>
              <a:rPr lang="en-US" sz="1200" b="1" dirty="0"/>
              <a:t>Binding to MAP Kinases and Cooperates with a Scaffold Protein to</a:t>
            </a:r>
          </a:p>
          <a:p>
            <a:r>
              <a:rPr lang="de-DE" sz="1200" b="1" dirty="0" err="1"/>
              <a:t>Enhance</a:t>
            </a:r>
            <a:r>
              <a:rPr lang="de-DE" sz="1200" b="1" dirty="0"/>
              <a:t> Signal Transmission*</a:t>
            </a:r>
            <a:r>
              <a:rPr lang="en-US" sz="1200" b="1" dirty="0" smtClean="0"/>
              <a:t>”</a:t>
            </a:r>
          </a:p>
          <a:p>
            <a:r>
              <a:rPr lang="de-DE" sz="1200" b="1" dirty="0"/>
              <a:t>A. Jane </a:t>
            </a:r>
            <a:r>
              <a:rPr lang="de-DE" sz="1200" b="1" dirty="0" err="1"/>
              <a:t>Bardwell</a:t>
            </a:r>
            <a:r>
              <a:rPr lang="de-DE" sz="1200" b="1" dirty="0"/>
              <a:t>‡, Laura J. </a:t>
            </a:r>
            <a:r>
              <a:rPr lang="de-DE" sz="1200" b="1" dirty="0" err="1"/>
              <a:t>Flatauer</a:t>
            </a:r>
            <a:r>
              <a:rPr lang="de-DE" sz="1200" b="1" dirty="0"/>
              <a:t>‡, Karen </a:t>
            </a:r>
            <a:r>
              <a:rPr lang="de-DE" sz="1200" b="1" dirty="0" err="1"/>
              <a:t>Matsukuma</a:t>
            </a:r>
            <a:r>
              <a:rPr lang="de-DE" sz="1200" b="1" dirty="0"/>
              <a:t>‡, Jeremy </a:t>
            </a:r>
            <a:r>
              <a:rPr lang="de-DE" sz="1200" b="1" dirty="0" err="1"/>
              <a:t>Thorner</a:t>
            </a:r>
            <a:r>
              <a:rPr lang="de-DE" sz="1200" b="1" dirty="0"/>
              <a:t>§, </a:t>
            </a:r>
            <a:r>
              <a:rPr lang="de-DE" sz="1200" b="1" dirty="0" err="1"/>
              <a:t>and</a:t>
            </a:r>
            <a:endParaRPr lang="de-DE" sz="1200" b="1" dirty="0"/>
          </a:p>
          <a:p>
            <a:r>
              <a:rPr lang="de-DE" sz="1200" b="1" dirty="0"/>
              <a:t>Lee </a:t>
            </a:r>
            <a:r>
              <a:rPr lang="de-DE" sz="1200" b="1" dirty="0" err="1"/>
              <a:t>Bardwell</a:t>
            </a:r>
            <a:r>
              <a:rPr lang="en-US" sz="1200" b="1" dirty="0" smtClean="0"/>
              <a:t>,</a:t>
            </a:r>
            <a:r>
              <a:rPr lang="de-DE" sz="1200" dirty="0" smtClean="0"/>
              <a:t> </a:t>
            </a:r>
            <a:r>
              <a:rPr lang="de-DE" sz="1200" b="1" dirty="0" smtClean="0"/>
              <a:t>2000, </a:t>
            </a:r>
          </a:p>
          <a:p>
            <a:r>
              <a:rPr lang="en-US" sz="1200" b="1" dirty="0" smtClean="0"/>
              <a:t>THE </a:t>
            </a:r>
            <a:r>
              <a:rPr lang="en-US" sz="1200" b="1" dirty="0"/>
              <a:t>JOURNAL OF BIOLOGICAL CHEMISTRY</a:t>
            </a:r>
            <a:endParaRPr lang="de-DE" sz="12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693420" y="1505327"/>
            <a:ext cx="5762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Activated</a:t>
            </a:r>
            <a:r>
              <a:rPr lang="de-DE" dirty="0" smtClean="0"/>
              <a:t> MEK1 binding to ERK2 (</a:t>
            </a:r>
            <a:r>
              <a:rPr lang="de-DE" dirty="0" err="1" smtClean="0"/>
              <a:t>saturating</a:t>
            </a:r>
            <a:r>
              <a:rPr lang="de-DE" dirty="0" smtClean="0"/>
              <a:t> ATP </a:t>
            </a:r>
            <a:r>
              <a:rPr lang="de-DE" dirty="0" err="1" smtClean="0"/>
              <a:t>conditions</a:t>
            </a:r>
            <a:r>
              <a:rPr lang="de-DE" dirty="0" smtClean="0"/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758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ATP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co-factor</a:t>
            </a:r>
            <a:r>
              <a:rPr lang="de-DE" dirty="0" smtClean="0"/>
              <a:t> of ERK2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023" y="1330801"/>
            <a:ext cx="4100037" cy="4100037"/>
          </a:xfrm>
        </p:spPr>
      </p:pic>
      <p:sp>
        <p:nvSpPr>
          <p:cNvPr id="5" name="Textfeld 4"/>
          <p:cNvSpPr txBox="1"/>
          <p:nvPr/>
        </p:nvSpPr>
        <p:spPr>
          <a:xfrm>
            <a:off x="5554980" y="2141220"/>
            <a:ext cx="5556521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</a:t>
            </a:r>
            <a:r>
              <a:rPr lang="de-DE" baseline="-25000" dirty="0" smtClean="0"/>
              <a:t>d </a:t>
            </a:r>
            <a:r>
              <a:rPr lang="de-DE" dirty="0" smtClean="0"/>
              <a:t>= 110 ± 39 µM </a:t>
            </a:r>
            <a:r>
              <a:rPr lang="de-DE" dirty="0" err="1" smtClean="0"/>
              <a:t>determined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MST</a:t>
            </a:r>
          </a:p>
          <a:p>
            <a:endParaRPr lang="de-DE" dirty="0"/>
          </a:p>
          <a:p>
            <a:endParaRPr lang="de-DE" dirty="0" smtClean="0"/>
          </a:p>
          <a:p>
            <a:r>
              <a:rPr lang="de-DE" dirty="0" err="1" smtClean="0"/>
              <a:t>Literature</a:t>
            </a:r>
            <a:r>
              <a:rPr lang="de-DE" dirty="0" smtClean="0"/>
              <a:t> </a:t>
            </a:r>
            <a:r>
              <a:rPr lang="de-DE" dirty="0" err="1" smtClean="0"/>
              <a:t>value</a:t>
            </a:r>
            <a:r>
              <a:rPr lang="de-DE" dirty="0" smtClean="0"/>
              <a:t>: 57 ± 8 µM in</a:t>
            </a:r>
          </a:p>
          <a:p>
            <a:endParaRPr lang="de-DE" dirty="0" smtClean="0"/>
          </a:p>
          <a:p>
            <a:r>
              <a:rPr lang="en-US" sz="1200" b="1" dirty="0" smtClean="0"/>
              <a:t>“Mechanism </a:t>
            </a:r>
            <a:r>
              <a:rPr lang="en-US" sz="1200" b="1" dirty="0"/>
              <a:t>of Activation of ERK2 by Dual </a:t>
            </a:r>
            <a:r>
              <a:rPr lang="en-US" sz="1200" b="1" dirty="0" smtClean="0"/>
              <a:t>Phosphorylation”</a:t>
            </a:r>
          </a:p>
          <a:p>
            <a:r>
              <a:rPr lang="en-US" sz="1200" b="1" dirty="0"/>
              <a:t>Claudine N. Prowse‡ and John </a:t>
            </a:r>
            <a:r>
              <a:rPr lang="en-US" sz="1200" b="1" dirty="0" smtClean="0"/>
              <a:t>Lew,</a:t>
            </a:r>
            <a:r>
              <a:rPr lang="de-DE" sz="1200" dirty="0" smtClean="0"/>
              <a:t> </a:t>
            </a:r>
            <a:r>
              <a:rPr lang="de-DE" sz="1200" b="1" dirty="0" smtClean="0"/>
              <a:t>2001, </a:t>
            </a:r>
            <a:r>
              <a:rPr lang="en-US" sz="1200" b="1" dirty="0"/>
              <a:t>THE JOURNAL OF BIOLOGICAL CHEMISTRY</a:t>
            </a:r>
            <a:endParaRPr lang="de-DE" sz="12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2049780" y="1630680"/>
            <a:ext cx="2996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Activated</a:t>
            </a:r>
            <a:r>
              <a:rPr lang="de-DE" dirty="0" smtClean="0"/>
              <a:t> ERK2 binding to ATP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467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Elk1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target</a:t>
            </a:r>
            <a:r>
              <a:rPr lang="de-DE" dirty="0" smtClean="0"/>
              <a:t> for ERK2 </a:t>
            </a:r>
            <a:r>
              <a:rPr lang="de-DE" dirty="0" err="1" smtClean="0"/>
              <a:t>activity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023" y="1330801"/>
            <a:ext cx="4100037" cy="4100037"/>
          </a:xfrm>
        </p:spPr>
      </p:pic>
      <p:sp>
        <p:nvSpPr>
          <p:cNvPr id="5" name="Textfeld 4"/>
          <p:cNvSpPr txBox="1"/>
          <p:nvPr/>
        </p:nvSpPr>
        <p:spPr>
          <a:xfrm>
            <a:off x="5638800" y="2272823"/>
            <a:ext cx="4231799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</a:t>
            </a:r>
            <a:r>
              <a:rPr lang="de-DE" baseline="-25000" dirty="0" smtClean="0"/>
              <a:t>d </a:t>
            </a:r>
            <a:r>
              <a:rPr lang="de-DE" dirty="0" smtClean="0"/>
              <a:t>= 136 ± 55 nM </a:t>
            </a:r>
            <a:r>
              <a:rPr lang="de-DE" dirty="0" err="1" smtClean="0"/>
              <a:t>determined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MST</a:t>
            </a:r>
          </a:p>
          <a:p>
            <a:endParaRPr lang="de-DE" dirty="0"/>
          </a:p>
          <a:p>
            <a:endParaRPr lang="de-DE" dirty="0" smtClean="0"/>
          </a:p>
          <a:p>
            <a:r>
              <a:rPr lang="de-DE" dirty="0" err="1" smtClean="0"/>
              <a:t>Literature</a:t>
            </a:r>
            <a:r>
              <a:rPr lang="de-DE" dirty="0" smtClean="0"/>
              <a:t> </a:t>
            </a:r>
            <a:r>
              <a:rPr lang="de-DE" dirty="0" err="1" smtClean="0"/>
              <a:t>value</a:t>
            </a:r>
            <a:r>
              <a:rPr lang="de-DE" dirty="0" smtClean="0"/>
              <a:t>: 250 nM in</a:t>
            </a:r>
          </a:p>
          <a:p>
            <a:endParaRPr lang="de-DE" dirty="0" smtClean="0"/>
          </a:p>
          <a:p>
            <a:r>
              <a:rPr lang="en-US" sz="1200" b="1" dirty="0" smtClean="0"/>
              <a:t>“</a:t>
            </a:r>
            <a:r>
              <a:rPr lang="en-US" sz="1200" b="1" dirty="0"/>
              <a:t>Quantitative Analysis of ERK2 Interactions with Substrate</a:t>
            </a:r>
          </a:p>
          <a:p>
            <a:r>
              <a:rPr lang="de-DE" sz="1200" b="1" dirty="0"/>
              <a:t>Proteins</a:t>
            </a:r>
            <a:r>
              <a:rPr lang="en-US" sz="1200" b="1" dirty="0" smtClean="0"/>
              <a:t>”</a:t>
            </a:r>
          </a:p>
          <a:p>
            <a:r>
              <a:rPr lang="en-US" sz="1200" b="1" dirty="0"/>
              <a:t>Kimberly A. </a:t>
            </a:r>
            <a:r>
              <a:rPr lang="en-US" sz="1200" b="1" dirty="0" err="1"/>
              <a:t>Burkhard</a:t>
            </a:r>
            <a:r>
              <a:rPr lang="en-US" sz="1200" b="1" dirty="0"/>
              <a:t>, </a:t>
            </a:r>
            <a:r>
              <a:rPr lang="en-US" sz="1200" b="1" dirty="0" err="1"/>
              <a:t>Fengming</a:t>
            </a:r>
            <a:r>
              <a:rPr lang="en-US" sz="1200" b="1" dirty="0"/>
              <a:t> Chen, and Paul </a:t>
            </a:r>
            <a:r>
              <a:rPr lang="en-US" sz="1200" b="1" dirty="0" smtClean="0"/>
              <a:t>Shapiro,</a:t>
            </a:r>
            <a:r>
              <a:rPr lang="de-DE" sz="1200" dirty="0" smtClean="0"/>
              <a:t> </a:t>
            </a:r>
            <a:r>
              <a:rPr lang="de-DE" sz="1200" b="1" dirty="0" smtClean="0"/>
              <a:t>2011, </a:t>
            </a:r>
          </a:p>
          <a:p>
            <a:r>
              <a:rPr lang="en-US" sz="1200" b="1" dirty="0" smtClean="0"/>
              <a:t>THE </a:t>
            </a:r>
            <a:r>
              <a:rPr lang="en-US" sz="1200" b="1" dirty="0"/>
              <a:t>JOURNAL OF BIOLOGICAL CHEMISTRY</a:t>
            </a:r>
            <a:endParaRPr lang="de-DE" sz="12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693420" y="1505327"/>
            <a:ext cx="5602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Activated</a:t>
            </a:r>
            <a:r>
              <a:rPr lang="de-DE" dirty="0" smtClean="0"/>
              <a:t> ERK2 binding to Elk1 (</a:t>
            </a:r>
            <a:r>
              <a:rPr lang="de-DE" dirty="0" err="1" smtClean="0"/>
              <a:t>saturating</a:t>
            </a:r>
            <a:r>
              <a:rPr lang="de-DE" dirty="0" smtClean="0"/>
              <a:t> ATP </a:t>
            </a:r>
            <a:r>
              <a:rPr lang="de-DE" dirty="0" err="1" smtClean="0"/>
              <a:t>conditions</a:t>
            </a:r>
            <a:r>
              <a:rPr lang="de-DE" dirty="0" smtClean="0"/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550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4" id="{C0C9D13F-B39D-43C3-A38D-51A4F33D46AD}" vid="{19CBEF0C-2739-49B4-A113-938C1ED39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template Masterslides 2bind 2.0</Template>
  <TotalTime>0</TotalTime>
  <Words>210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Gill Sans</vt:lpstr>
      <vt:lpstr>Times New Roman</vt:lpstr>
      <vt:lpstr>ヒラギノ角ゴ ProN W3</vt:lpstr>
      <vt:lpstr>Office Theme</vt:lpstr>
      <vt:lpstr>MST to study enzyme – substrate interactions</vt:lpstr>
      <vt:lpstr>MEK1 binding to ERK2</vt:lpstr>
      <vt:lpstr>ATP as co-factor of ERK2</vt:lpstr>
      <vt:lpstr>Elk1 as target for ERK2 activity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MST to study enzyme – substrate interactions</dc:title>
  <dc:creator>Thomas Schubert</dc:creator>
  <cp:lastModifiedBy>Sudipto Munshi</cp:lastModifiedBy>
  <cp:revision>2</cp:revision>
  <dcterms:created xsi:type="dcterms:W3CDTF">2016-11-16T14:00:40Z</dcterms:created>
  <dcterms:modified xsi:type="dcterms:W3CDTF">2016-11-16T14:26:01Z</dcterms:modified>
</cp:coreProperties>
</file>