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MST\2bind%20Reports\Biophysical%20comparis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MST\2bind%20Reports\Biophysical%20comparis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MST\2bind%20Reports\Biophysical%20comparis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MST\2bind%20Reports\Biophysical%20comparis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munshi\Desktop\MST\2bind%20Reports\Biophysical%20comparis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mAB08 target, binding to various ligands </a:t>
            </a:r>
            <a:endParaRPr lang="en-US"/>
          </a:p>
        </c:rich>
      </c:tx>
      <c:layout>
        <c:manualLayout>
          <c:xMode val="edge"/>
          <c:yMode val="edge"/>
          <c:x val="0.2586562493641783"/>
          <c:y val="1.67293997201579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Sheet1!$G$4</c:f>
              <c:strCache>
                <c:ptCount val="1"/>
                <c:pt idx="0">
                  <c:v>ln Orth Kd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1"/>
                      <a:t>Cocaine,</a:t>
                    </a:r>
                    <a:r>
                      <a:rPr lang="en-US" sz="1000" b="1" baseline="0"/>
                      <a:t> no serum</a:t>
                    </a:r>
                    <a:endParaRPr lang="en-US" sz="1000" b="1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1"/>
                      <a:t>Cocaethylene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1"/>
                      <a:t>Cocaine,</a:t>
                    </a:r>
                    <a:r>
                      <a:rPr lang="en-US" sz="1000" b="1" baseline="0"/>
                      <a:t> 20% serum</a:t>
                    </a:r>
                    <a:endParaRPr lang="en-US" sz="1000" b="1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00" b="1"/>
                      <a:t>Benzoylegonine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5.8882988463651344E-2"/>
                  <c:y val="0.2725195503453501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/>
                      <a:t>R² = 0.9861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Sheet1!$E$5:$E$8</c:f>
              <c:numCache>
                <c:formatCode>0.0</c:formatCode>
                <c:ptCount val="4"/>
                <c:pt idx="0">
                  <c:v>2.0541237336955462</c:v>
                </c:pt>
                <c:pt idx="1">
                  <c:v>4.6539603501575231</c:v>
                </c:pt>
                <c:pt idx="2">
                  <c:v>3.1654750481410856</c:v>
                </c:pt>
                <c:pt idx="3">
                  <c:v>3.8501476017100584</c:v>
                </c:pt>
              </c:numCache>
            </c:numRef>
          </c:xVal>
          <c:yVal>
            <c:numRef>
              <c:f>Sheet1!$G$5:$G$8</c:f>
              <c:numCache>
                <c:formatCode>0.0</c:formatCode>
                <c:ptCount val="4"/>
                <c:pt idx="0">
                  <c:v>0.91629073187415511</c:v>
                </c:pt>
                <c:pt idx="1">
                  <c:v>4.7273878187123408</c:v>
                </c:pt>
                <c:pt idx="2">
                  <c:v>2.9231615807191558</c:v>
                </c:pt>
                <c:pt idx="3">
                  <c:v>3.5380565643793527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50485336"/>
        <c:axId val="150916528"/>
      </c:scatterChart>
      <c:valAx>
        <c:axId val="150485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(MST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916528"/>
        <c:crosses val="autoZero"/>
        <c:crossBetween val="midCat"/>
      </c:valAx>
      <c:valAx>
        <c:axId val="15091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(Orthogonal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4853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B-Lactamase TEM1, binding to various ligands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98800462682357"/>
          <c:y val="0.11541033203045085"/>
          <c:w val="0.86394055860737051"/>
          <c:h val="0.7388152238547794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Sheet2!$G$3</c:f>
              <c:strCache>
                <c:ptCount val="1"/>
                <c:pt idx="0">
                  <c:v>ln Orth Kd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1"/>
                      <a:t>WT BLIP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1"/>
                      <a:t>W112A BLIP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1"/>
                      <a:t>W150A BLIP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17778033786624528"/>
                  <c:y val="0.31139054794812548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/>
                      <a:t>R² = 0.9826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Sheet2!$E$4:$E$6</c:f>
              <c:numCache>
                <c:formatCode>0.0</c:formatCode>
                <c:ptCount val="3"/>
                <c:pt idx="0">
                  <c:v>1.2527629684953681</c:v>
                </c:pt>
                <c:pt idx="1">
                  <c:v>6.1612073216950769</c:v>
                </c:pt>
                <c:pt idx="2">
                  <c:v>7.4673710669175595</c:v>
                </c:pt>
              </c:numCache>
            </c:numRef>
          </c:xVal>
          <c:yVal>
            <c:numRef>
              <c:f>Sheet2!$G$4:$G$6</c:f>
              <c:numCache>
                <c:formatCode>0.0</c:formatCode>
                <c:ptCount val="3"/>
                <c:pt idx="0">
                  <c:v>1.1631508098056809</c:v>
                </c:pt>
                <c:pt idx="1">
                  <c:v>5.8861040314501558</c:v>
                </c:pt>
                <c:pt idx="2">
                  <c:v>8.2427563457144775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99081440"/>
        <c:axId val="399081048"/>
      </c:scatterChart>
      <c:valAx>
        <c:axId val="399081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(MST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081048"/>
        <c:crosses val="autoZero"/>
        <c:crossBetween val="midCat"/>
      </c:valAx>
      <c:valAx>
        <c:axId val="399081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(Orthogonal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0814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ADAP-P,</a:t>
            </a:r>
            <a:r>
              <a:rPr lang="en-US" baseline="0"/>
              <a:t> binding to various ligands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Sheet3!$G$3</c:f>
              <c:strCache>
                <c:ptCount val="1"/>
                <c:pt idx="0">
                  <c:v>ln Orth Kd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1"/>
                      <a:t>Fyn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1"/>
                      <a:t>SLP-76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1"/>
                      <a:t>RasaN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2.5278812674904564E-2"/>
                  <c:y val="0.2758336236234914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/>
                      <a:t>R² = 0.8754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Sheet3!$E$4:$E$6</c:f>
              <c:numCache>
                <c:formatCode>0.0</c:formatCode>
                <c:ptCount val="3"/>
                <c:pt idx="0">
                  <c:v>7.0030654587864616</c:v>
                </c:pt>
                <c:pt idx="1">
                  <c:v>6.1246833908942051</c:v>
                </c:pt>
                <c:pt idx="2">
                  <c:v>4.9558270576012609</c:v>
                </c:pt>
              </c:numCache>
            </c:numRef>
          </c:xVal>
          <c:yVal>
            <c:numRef>
              <c:f>Sheet3!$G$4:$G$6</c:f>
              <c:numCache>
                <c:formatCode>0.0</c:formatCode>
                <c:ptCount val="3"/>
                <c:pt idx="0">
                  <c:v>5.7037824746562009</c:v>
                </c:pt>
                <c:pt idx="1">
                  <c:v>4.499809670330265</c:v>
                </c:pt>
                <c:pt idx="2">
                  <c:v>4.0943445622221004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435149456"/>
        <c:axId val="400909216"/>
      </c:scatterChart>
      <c:valAx>
        <c:axId val="435149456"/>
        <c:scaling>
          <c:orientation val="minMax"/>
          <c:min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(MST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909216"/>
        <c:crosses val="autoZero"/>
        <c:crossBetween val="midCat"/>
      </c:valAx>
      <c:valAx>
        <c:axId val="400909216"/>
        <c:scaling>
          <c:orientation val="minMax"/>
          <c:min val="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(Orthogonal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149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P28a Kinase, binding to various ligands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Sheet6!$G$3</c:f>
              <c:strCache>
                <c:ptCount val="1"/>
                <c:pt idx="0">
                  <c:v>ln Orth Kd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1"/>
                      <a:t>BIRB796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1"/>
                      <a:t>SB203580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/>
                      <a:t>PD169316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000" b="1"/>
                      <a:t>SB202190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b="1"/>
                      <a:t>SB239063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0.54130713536968866"/>
                  <c:y val="0.2393829097214373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/>
                      <a:t>R² = 0.5887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Sheet6!$E$4:$E$8</c:f>
              <c:numCache>
                <c:formatCode>0.0</c:formatCode>
                <c:ptCount val="5"/>
                <c:pt idx="0">
                  <c:v>0.83290912293510388</c:v>
                </c:pt>
                <c:pt idx="1">
                  <c:v>3.1780538303479458</c:v>
                </c:pt>
                <c:pt idx="2">
                  <c:v>2.8903717578961645</c:v>
                </c:pt>
                <c:pt idx="3">
                  <c:v>3.8712010109078911</c:v>
                </c:pt>
                <c:pt idx="4">
                  <c:v>2.0794415416798357</c:v>
                </c:pt>
              </c:numCache>
            </c:numRef>
          </c:xVal>
          <c:yVal>
            <c:numRef>
              <c:f>Sheet6!$G$4:$G$8</c:f>
              <c:numCache>
                <c:formatCode>0.0</c:formatCode>
                <c:ptCount val="5"/>
                <c:pt idx="0">
                  <c:v>-2.3025850929940455</c:v>
                </c:pt>
                <c:pt idx="1">
                  <c:v>2.7080502011022101</c:v>
                </c:pt>
                <c:pt idx="2">
                  <c:v>4.8675344504555822</c:v>
                </c:pt>
                <c:pt idx="3">
                  <c:v>3.6109179126442243</c:v>
                </c:pt>
                <c:pt idx="4">
                  <c:v>3.784189633918261</c:v>
                </c:pt>
              </c:numCache>
            </c:numRef>
          </c:yVal>
          <c:smooth val="0"/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403429840"/>
        <c:axId val="403429056"/>
      </c:scatterChart>
      <c:valAx>
        <c:axId val="40342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(MST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429056"/>
        <c:crosses val="autoZero"/>
        <c:crossBetween val="midCat"/>
      </c:valAx>
      <c:valAx>
        <c:axId val="40342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(Orthogonal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429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DAse ribozyme, binding to various ligands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Sheet7!$G$3</c:f>
              <c:strCache>
                <c:ptCount val="1"/>
                <c:pt idx="0">
                  <c:v>ln Orth Kd 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b="1"/>
                      <a:t>9-AHEG-P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000" b="1"/>
                      <a:t>1-AHEG-P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000" b="1"/>
                      <a:t>9-DAP-HEG</a:t>
                    </a:r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-5.7586647306968185E-2"/>
                  <c:y val="0.4244620144482996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 b="1" dirty="0"/>
                      <a:t>R² = 0.9727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Sheet7!$E$4:$E$6</c:f>
              <c:numCache>
                <c:formatCode>0.0</c:formatCode>
                <c:ptCount val="3"/>
                <c:pt idx="0">
                  <c:v>0.58778666490211906</c:v>
                </c:pt>
                <c:pt idx="1">
                  <c:v>5.3706380281276624</c:v>
                </c:pt>
                <c:pt idx="2">
                  <c:v>3.4657359027997265</c:v>
                </c:pt>
              </c:numCache>
            </c:numRef>
          </c:xVal>
          <c:yVal>
            <c:numRef>
              <c:f>Sheet7!$G$4:$G$6</c:f>
              <c:numCache>
                <c:formatCode>0.0</c:formatCode>
                <c:ptCount val="3"/>
                <c:pt idx="0">
                  <c:v>0.18232155679395459</c:v>
                </c:pt>
                <c:pt idx="1">
                  <c:v>5.7037824746562009</c:v>
                </c:pt>
                <c:pt idx="2">
                  <c:v>2.7080502011022101</c:v>
                </c:pt>
              </c:numCache>
            </c:numRef>
          </c:yVal>
          <c:smooth val="0"/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444900696"/>
        <c:axId val="444899520"/>
      </c:scatterChart>
      <c:valAx>
        <c:axId val="444900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(MST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899520"/>
        <c:crosses val="autoZero"/>
        <c:crossBetween val="midCat"/>
      </c:valAx>
      <c:valAx>
        <c:axId val="44489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ln (Orthogonal Kd)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900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5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1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1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0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1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0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1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3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1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5DBE7-E9EF-4740-A29D-F6E6D228424C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7403-3239-48A6-A126-7D590F4E7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5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291" y="20083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Linear regression analysis of Kd values for various target-ligand interactions determined by MST and other orthogonal techniques</a:t>
            </a:r>
          </a:p>
          <a:p>
            <a:endParaRPr lang="en-US" dirty="0" smtClean="0"/>
          </a:p>
          <a:p>
            <a:r>
              <a:rPr lang="en-US" dirty="0" smtClean="0"/>
              <a:t>1/18/2017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4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5799"/>
            <a:ext cx="10515600" cy="757881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Linear regression analysis of </a:t>
            </a:r>
            <a:r>
              <a:rPr lang="en-US" sz="2400" dirty="0" err="1" smtClean="0"/>
              <a:t>Kd’s</a:t>
            </a:r>
            <a:r>
              <a:rPr lang="en-US" sz="2400" dirty="0" smtClean="0"/>
              <a:t> for mAB08 binding to various ligands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222633"/>
              </p:ext>
            </p:extLst>
          </p:nvPr>
        </p:nvGraphicFramePr>
        <p:xfrm>
          <a:off x="156754" y="1797707"/>
          <a:ext cx="6130834" cy="3888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269027"/>
              </p:ext>
            </p:extLst>
          </p:nvPr>
        </p:nvGraphicFramePr>
        <p:xfrm>
          <a:off x="6746083" y="2570536"/>
          <a:ext cx="5066271" cy="887430"/>
        </p:xfrm>
        <a:graphic>
          <a:graphicData uri="http://schemas.openxmlformats.org/drawingml/2006/table">
            <a:tbl>
              <a:tblPr/>
              <a:tblGrid>
                <a:gridCol w="575577"/>
                <a:gridCol w="1264991"/>
                <a:gridCol w="776506"/>
                <a:gridCol w="827391"/>
                <a:gridCol w="839382"/>
                <a:gridCol w="782424"/>
              </a:tblGrid>
              <a:tr h="178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Ligand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MST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MST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Orth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Orth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mAB08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Cocaine, no serum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mAB08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Cocaine, 20 % serum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mAB08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Benzoylegonine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mAB08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Cocaethylene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1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445"/>
            <a:ext cx="10515600" cy="732160"/>
          </a:xfrm>
        </p:spPr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Linear regression analysis of </a:t>
            </a:r>
            <a:r>
              <a:rPr lang="en-US" sz="2400" dirty="0" err="1">
                <a:solidFill>
                  <a:prstClr val="black"/>
                </a:solidFill>
              </a:rPr>
              <a:t>Kd’s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for B-Lactamase TEM1 </a:t>
            </a:r>
            <a:r>
              <a:rPr lang="en-US" sz="2400" dirty="0">
                <a:solidFill>
                  <a:prstClr val="black"/>
                </a:solidFill>
              </a:rPr>
              <a:t>binding to various ligands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329476"/>
              </p:ext>
            </p:extLst>
          </p:nvPr>
        </p:nvGraphicFramePr>
        <p:xfrm>
          <a:off x="175598" y="1841116"/>
          <a:ext cx="6051031" cy="3897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092007"/>
              </p:ext>
            </p:extLst>
          </p:nvPr>
        </p:nvGraphicFramePr>
        <p:xfrm>
          <a:off x="6261465" y="3081372"/>
          <a:ext cx="5834742" cy="708660"/>
        </p:xfrm>
        <a:graphic>
          <a:graphicData uri="http://schemas.openxmlformats.org/drawingml/2006/table">
            <a:tbl>
              <a:tblPr/>
              <a:tblGrid>
                <a:gridCol w="1293650"/>
                <a:gridCol w="941896"/>
                <a:gridCol w="909019"/>
                <a:gridCol w="843960"/>
                <a:gridCol w="957943"/>
                <a:gridCol w="888274"/>
              </a:tblGrid>
              <a:tr h="164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Ligand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MST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MST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Orth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Orth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15710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Lactamase TEM1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WT BLIP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Lactamase TEM1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W112A BLIP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Β-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Lactamase TEM2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W150A BLIP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2571"/>
            <a:ext cx="10515600" cy="78440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Linear regression analysis of </a:t>
            </a:r>
            <a:r>
              <a:rPr lang="en-US" sz="2400" dirty="0" err="1">
                <a:solidFill>
                  <a:prstClr val="black"/>
                </a:solidFill>
              </a:rPr>
              <a:t>Kd’s</a:t>
            </a:r>
            <a:r>
              <a:rPr lang="en-US" sz="2400" dirty="0">
                <a:solidFill>
                  <a:prstClr val="black"/>
                </a:solidFill>
              </a:rPr>
              <a:t> for </a:t>
            </a:r>
            <a:r>
              <a:rPr lang="en-US" sz="2400" dirty="0" smtClean="0">
                <a:solidFill>
                  <a:prstClr val="black"/>
                </a:solidFill>
              </a:rPr>
              <a:t>ADAP-P </a:t>
            </a:r>
            <a:r>
              <a:rPr lang="en-US" sz="2400" dirty="0">
                <a:solidFill>
                  <a:prstClr val="black"/>
                </a:solidFill>
              </a:rPr>
              <a:t>binding to various ligands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6088015"/>
              </p:ext>
            </p:extLst>
          </p:nvPr>
        </p:nvGraphicFramePr>
        <p:xfrm>
          <a:off x="200909" y="1942012"/>
          <a:ext cx="6173766" cy="390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704743"/>
              </p:ext>
            </p:extLst>
          </p:nvPr>
        </p:nvGraphicFramePr>
        <p:xfrm>
          <a:off x="6690178" y="2960755"/>
          <a:ext cx="5168900" cy="809625"/>
        </p:xfrm>
        <a:graphic>
          <a:graphicData uri="http://schemas.openxmlformats.org/drawingml/2006/table">
            <a:tbl>
              <a:tblPr/>
              <a:tblGrid>
                <a:gridCol w="1003300"/>
                <a:gridCol w="889000"/>
                <a:gridCol w="863600"/>
                <a:gridCol w="850900"/>
                <a:gridCol w="838200"/>
                <a:gridCol w="7239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Ligand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MST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MST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Orth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Orth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ADAP-P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ADAP-P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SLP-76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ADAP-P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RasaN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58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112571"/>
            <a:ext cx="10515600" cy="78440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Linear regression analysis of </a:t>
            </a:r>
            <a:r>
              <a:rPr lang="en-US" sz="2400" dirty="0" err="1">
                <a:solidFill>
                  <a:prstClr val="black"/>
                </a:solidFill>
              </a:rPr>
              <a:t>Kd’s</a:t>
            </a:r>
            <a:r>
              <a:rPr lang="en-US" sz="2400" dirty="0">
                <a:solidFill>
                  <a:prstClr val="black"/>
                </a:solidFill>
              </a:rPr>
              <a:t> for </a:t>
            </a:r>
            <a:r>
              <a:rPr lang="en-US" sz="2400" dirty="0" smtClean="0">
                <a:solidFill>
                  <a:prstClr val="black"/>
                </a:solidFill>
              </a:rPr>
              <a:t>P28a Kinase </a:t>
            </a:r>
            <a:r>
              <a:rPr lang="en-US" sz="2400" dirty="0">
                <a:solidFill>
                  <a:prstClr val="black"/>
                </a:solidFill>
              </a:rPr>
              <a:t>binding to various ligands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130198"/>
              </p:ext>
            </p:extLst>
          </p:nvPr>
        </p:nvGraphicFramePr>
        <p:xfrm>
          <a:off x="223973" y="1720828"/>
          <a:ext cx="6298747" cy="418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016729"/>
              </p:ext>
            </p:extLst>
          </p:nvPr>
        </p:nvGraphicFramePr>
        <p:xfrm>
          <a:off x="6659154" y="3013279"/>
          <a:ext cx="5283200" cy="1209675"/>
        </p:xfrm>
        <a:graphic>
          <a:graphicData uri="http://schemas.openxmlformats.org/drawingml/2006/table">
            <a:tbl>
              <a:tblPr/>
              <a:tblGrid>
                <a:gridCol w="901158"/>
                <a:gridCol w="888466"/>
                <a:gridCol w="888466"/>
                <a:gridCol w="837697"/>
                <a:gridCol w="904332"/>
                <a:gridCol w="86308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Ligand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MST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MST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Orth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Orth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P28a Kinase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BIRB796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P28a Kinase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SB203580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P28a Kinase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PD169316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P28a Kinase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SB202190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P28a Kinase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SB239063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3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112571"/>
            <a:ext cx="10515600" cy="78440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Linear regression analysis of </a:t>
            </a:r>
            <a:r>
              <a:rPr lang="en-US" sz="2400" dirty="0" err="1">
                <a:solidFill>
                  <a:prstClr val="black"/>
                </a:solidFill>
              </a:rPr>
              <a:t>Kd’s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for </a:t>
            </a:r>
            <a:r>
              <a:rPr lang="en-US" sz="2400" dirty="0" err="1" smtClean="0">
                <a:solidFill>
                  <a:prstClr val="black"/>
                </a:solidFill>
              </a:rPr>
              <a:t>DAse</a:t>
            </a:r>
            <a:r>
              <a:rPr lang="en-US" sz="2400" dirty="0" smtClean="0">
                <a:solidFill>
                  <a:prstClr val="black"/>
                </a:solidFill>
              </a:rPr>
              <a:t> ribozyme </a:t>
            </a:r>
            <a:r>
              <a:rPr lang="en-US" sz="2400" dirty="0">
                <a:solidFill>
                  <a:prstClr val="black"/>
                </a:solidFill>
              </a:rPr>
              <a:t>binding to various ligands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114677"/>
              </p:ext>
            </p:extLst>
          </p:nvPr>
        </p:nvGraphicFramePr>
        <p:xfrm>
          <a:off x="288948" y="1923574"/>
          <a:ext cx="6016058" cy="3937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86318"/>
              </p:ext>
            </p:extLst>
          </p:nvPr>
        </p:nvGraphicFramePr>
        <p:xfrm>
          <a:off x="6399236" y="3039133"/>
          <a:ext cx="5689600" cy="809625"/>
        </p:xfrm>
        <a:graphic>
          <a:graphicData uri="http://schemas.openxmlformats.org/drawingml/2006/table">
            <a:tbl>
              <a:tblPr/>
              <a:tblGrid>
                <a:gridCol w="1041400"/>
                <a:gridCol w="914400"/>
                <a:gridCol w="977900"/>
                <a:gridCol w="876300"/>
                <a:gridCol w="952500"/>
                <a:gridCol w="92710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Target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Ligand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MST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MST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Orth Kd (nM)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ln Orth Kd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DAse ribozyme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9-AHEG-P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DAse ribozyme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1-AHEG-P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DAse ribozyme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9-DAP-HEG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2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411</Words>
  <Application>Microsoft Office PowerPoint</Application>
  <PresentationFormat>Widescreen</PresentationFormat>
  <Paragraphs>179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Linear regression analysis of Kd’s for mAB08 binding to various ligands</vt:lpstr>
      <vt:lpstr>Linear regression analysis of Kd’s for B-Lactamase TEM1 binding to various ligands</vt:lpstr>
      <vt:lpstr>Linear regression analysis of Kd’s for ADAP-P binding to various ligands</vt:lpstr>
      <vt:lpstr>Linear regression analysis of Kd’s for P28a Kinase binding to various ligands</vt:lpstr>
      <vt:lpstr>Linear regression analysis of Kd’s for DAse ribozyme binding to various ligands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Sudipto Munshi</dc:creator>
  <cp:lastModifiedBy>Sudipto Munshi</cp:lastModifiedBy>
  <cp:revision>17</cp:revision>
  <dcterms:created xsi:type="dcterms:W3CDTF">2017-01-18T14:57:51Z</dcterms:created>
  <dcterms:modified xsi:type="dcterms:W3CDTF">2017-01-18T21:26:47Z</dcterms:modified>
</cp:coreProperties>
</file>