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2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B938-0CFF-401E-97BE-83045073D6B4}" type="datetimeFigureOut">
              <a:rPr lang="en-US" smtClean="0"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9E910-502F-40EF-B74A-D02338FED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734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B938-0CFF-401E-97BE-83045073D6B4}" type="datetimeFigureOut">
              <a:rPr lang="en-US" smtClean="0"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9E910-502F-40EF-B74A-D02338FED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78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B938-0CFF-401E-97BE-83045073D6B4}" type="datetimeFigureOut">
              <a:rPr lang="en-US" smtClean="0"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9E910-502F-40EF-B74A-D02338FED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54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639762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/>
            </a:lvl1pPr>
          </a:lstStyle>
          <a:p>
            <a:fld id="{6898B938-0CFF-401E-97BE-83045073D6B4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fld id="{61B9E910-502F-40EF-B74A-D02338FED1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843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B938-0CFF-401E-97BE-83045073D6B4}" type="datetimeFigureOut">
              <a:rPr lang="en-US" smtClean="0"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9E910-502F-40EF-B74A-D02338FED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79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B938-0CFF-401E-97BE-83045073D6B4}" type="datetimeFigureOut">
              <a:rPr lang="en-US" smtClean="0"/>
              <a:t>5/23/2014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9E910-502F-40EF-B74A-D02338FED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5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B938-0CFF-401E-97BE-83045073D6B4}" type="datetimeFigureOut">
              <a:rPr lang="en-US" smtClean="0"/>
              <a:t>5/23/2014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9E910-502F-40EF-B74A-D02338FED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521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B938-0CFF-401E-97BE-83045073D6B4}" type="datetimeFigureOut">
              <a:rPr lang="en-US" smtClean="0"/>
              <a:t>5/23/2014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9E910-502F-40EF-B74A-D02338FED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9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B938-0CFF-401E-97BE-83045073D6B4}" type="datetimeFigureOut">
              <a:rPr lang="en-US" smtClean="0"/>
              <a:t>5/23/2014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9E910-502F-40EF-B74A-D02338FED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925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B938-0CFF-401E-97BE-83045073D6B4}" type="datetimeFigureOut">
              <a:rPr lang="en-US" smtClean="0"/>
              <a:t>5/23/2014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9E910-502F-40EF-B74A-D02338FED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13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B938-0CFF-401E-97BE-83045073D6B4}" type="datetimeFigureOut">
              <a:rPr lang="en-US" smtClean="0"/>
              <a:t>5/23/2014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9E910-502F-40EF-B74A-D02338FED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993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8B938-0CFF-401E-97BE-83045073D6B4}" type="datetimeFigureOut">
              <a:rPr lang="en-US" smtClean="0"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9E910-502F-40EF-B74A-D02338FED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172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069975"/>
          </a:xfrm>
        </p:spPr>
        <p:txBody>
          <a:bodyPr/>
          <a:lstStyle/>
          <a:p>
            <a:r>
              <a:rPr lang="en-US" dirty="0" smtClean="0"/>
              <a:t>LEA3D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200400"/>
            <a:ext cx="64008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Ligand by Evolutionary Algorithm</a:t>
            </a:r>
          </a:p>
          <a:p>
            <a:r>
              <a:rPr lang="en-US" dirty="0" smtClean="0"/>
              <a:t>&amp; Comparison with MOE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89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7"/>
            <a:ext cx="8229600" cy="792163"/>
          </a:xfrm>
        </p:spPr>
        <p:txBody>
          <a:bodyPr/>
          <a:lstStyle/>
          <a:p>
            <a:r>
              <a:rPr lang="en-US" sz="3200" dirty="0" smtClean="0"/>
              <a:t>MOE workflow for scaffold replacement and ligand optimization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2971800" cy="4724399"/>
          </a:xfrm>
        </p:spPr>
        <p:txBody>
          <a:bodyPr>
            <a:noAutofit/>
          </a:bodyPr>
          <a:lstStyle/>
          <a:p>
            <a:r>
              <a:rPr lang="en-US" sz="2000" dirty="0" smtClean="0"/>
              <a:t>A simple-to-use interface for automatically  create complex scaffold replacement queries; generate 3D molecules; filter using </a:t>
            </a:r>
            <a:r>
              <a:rPr lang="en-US" sz="2000" dirty="0" err="1" smtClean="0"/>
              <a:t>pharmcophore</a:t>
            </a:r>
            <a:r>
              <a:rPr lang="en-US" sz="2000" dirty="0" smtClean="0"/>
              <a:t> model or other properties; estimate synthetic feasibilities; score with receptors.</a:t>
            </a:r>
            <a:endParaRPr 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137623"/>
            <a:ext cx="5795963" cy="5491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822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Fragment library in MOE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4.3 million molecules were obtained from vendor catalogues and 10 years of medicinal chemistry literature. </a:t>
            </a:r>
          </a:p>
          <a:p>
            <a:r>
              <a:rPr lang="en-US" dirty="0" smtClean="0"/>
              <a:t>A rule-based tautomer and ionization state enumerator was applied, retaining most minor </a:t>
            </a:r>
            <a:r>
              <a:rPr lang="en-US" dirty="0" err="1" smtClean="0"/>
              <a:t>tautomers</a:t>
            </a:r>
            <a:r>
              <a:rPr lang="en-US" dirty="0" smtClean="0"/>
              <a:t> and protonation states.</a:t>
            </a:r>
          </a:p>
          <a:p>
            <a:r>
              <a:rPr lang="en-US" dirty="0" err="1" smtClean="0"/>
              <a:t>Scarffolds</a:t>
            </a:r>
            <a:r>
              <a:rPr lang="en-US" dirty="0" smtClean="0"/>
              <a:t> as ring blocks, retaining either the ring block plus exocyclic double bonds, or ring blocks connected by a single rotatable bond; or fragmentation by using RECAP rules or </a:t>
            </a:r>
            <a:r>
              <a:rPr lang="en-US" dirty="0" err="1"/>
              <a:t>Schuffenhauer</a:t>
            </a:r>
            <a:r>
              <a:rPr lang="en-US" dirty="0"/>
              <a:t> </a:t>
            </a:r>
            <a:r>
              <a:rPr lang="en-US" dirty="0" smtClean="0"/>
              <a:t>decomposition.</a:t>
            </a:r>
          </a:p>
          <a:p>
            <a:r>
              <a:rPr lang="en-US" dirty="0" smtClean="0"/>
              <a:t>The resulting unique fragments were subjected to a full conformational search to produce a set of conformations with low strain energy, as determined using the MMFF94 </a:t>
            </a:r>
            <a:r>
              <a:rPr lang="en-US" dirty="0" err="1" smtClean="0"/>
              <a:t>forcefield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resulting database contained 800,000 fragments and 16.5 million conformations.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823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Filtering rules and </a:t>
            </a:r>
            <a:r>
              <a:rPr lang="en-US" dirty="0"/>
              <a:t>synthetic feasibility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Filters were set up to ensure reasonable, drug-like molecules using molecular weight, </a:t>
            </a:r>
            <a:r>
              <a:rPr lang="en-US" dirty="0" err="1" smtClean="0"/>
              <a:t>SlogP</a:t>
            </a:r>
            <a:r>
              <a:rPr lang="en-US" dirty="0" smtClean="0"/>
              <a:t> and TPSA.</a:t>
            </a:r>
          </a:p>
          <a:p>
            <a:r>
              <a:rPr lang="en-US" dirty="0" smtClean="0"/>
              <a:t>Use some scoring scheme or disconnection protocol to estimate synthesis feasibility.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094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LEA3D Workflow for lead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3429000" cy="556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LEA3D, is designed to conceive organic molecules by combining 3D fragments. </a:t>
            </a:r>
          </a:p>
          <a:p>
            <a:r>
              <a:rPr lang="en-US" dirty="0" smtClean="0"/>
              <a:t>Fragments were extracted from both biological compounds and known drugs. </a:t>
            </a:r>
          </a:p>
          <a:p>
            <a:r>
              <a:rPr lang="en-US" dirty="0" smtClean="0"/>
              <a:t>A fitness function guides the search process in optimizing the molecules toward an optimal value of the properties. </a:t>
            </a:r>
          </a:p>
          <a:p>
            <a:r>
              <a:rPr lang="en-US" dirty="0" smtClean="0"/>
              <a:t>The fitness function is build up by combining several independent property evaluations, including the score provided by the </a:t>
            </a:r>
            <a:r>
              <a:rPr lang="en-US" dirty="0" err="1" smtClean="0"/>
              <a:t>FlexX</a:t>
            </a:r>
            <a:r>
              <a:rPr lang="en-US" dirty="0" smtClean="0"/>
              <a:t> or other docking program.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990600"/>
            <a:ext cx="4267200" cy="5616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3997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Fragment library creation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1828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7621 drugs from the Comprehensive Medicinal Chemistry database and 7282 compounds </a:t>
            </a:r>
            <a:r>
              <a:rPr lang="en-US" dirty="0"/>
              <a:t>from the LIGAND database of </a:t>
            </a:r>
            <a:r>
              <a:rPr lang="en-US" dirty="0" smtClean="0"/>
              <a:t>KEGG were dissected into rings and acyclic parts.</a:t>
            </a:r>
          </a:p>
          <a:p>
            <a:r>
              <a:rPr lang="en-US" dirty="0" smtClean="0"/>
              <a:t>Approximately 8000 fragments that led potentially to a virtual size library of 10</a:t>
            </a:r>
            <a:r>
              <a:rPr lang="en-US" baseline="30000" dirty="0" smtClean="0"/>
              <a:t>14</a:t>
            </a:r>
            <a:endParaRPr lang="en-US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19400"/>
            <a:ext cx="8458200" cy="3887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3253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Fitness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3581400" cy="5486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Scores from docking can be used for optimization, therefore provides an option for structure-based drug design.</a:t>
            </a:r>
          </a:p>
          <a:p>
            <a:r>
              <a:rPr lang="en-US" sz="2000" dirty="0" smtClean="0"/>
              <a:t>Other scores can be designed and used for ligand-based design or other type of designs.</a:t>
            </a:r>
            <a:endParaRPr lang="en-US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420466"/>
            <a:ext cx="4810731" cy="4523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4381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Parent molecules obtained </a:t>
            </a:r>
            <a:r>
              <a:rPr lang="en-US" dirty="0"/>
              <a:t>using roulette wheel </a:t>
            </a:r>
            <a:r>
              <a:rPr lang="en-US" dirty="0" smtClean="0"/>
              <a:t>selection.</a:t>
            </a:r>
          </a:p>
          <a:p>
            <a:r>
              <a:rPr lang="en-US" dirty="0"/>
              <a:t>A new </a:t>
            </a:r>
            <a:r>
              <a:rPr lang="en-US" dirty="0" smtClean="0"/>
              <a:t>population is </a:t>
            </a:r>
            <a:r>
              <a:rPr lang="en-US" dirty="0"/>
              <a:t>created by performing crossover and mutation </a:t>
            </a:r>
            <a:r>
              <a:rPr lang="en-US" dirty="0" smtClean="0"/>
              <a:t>(including </a:t>
            </a:r>
            <a:r>
              <a:rPr lang="en-US" dirty="0"/>
              <a:t>permutation, </a:t>
            </a:r>
            <a:r>
              <a:rPr lang="en-US" dirty="0" smtClean="0"/>
              <a:t>deletion, addition</a:t>
            </a:r>
            <a:r>
              <a:rPr lang="en-US" dirty="0"/>
              <a:t>, and </a:t>
            </a:r>
            <a:r>
              <a:rPr lang="en-US" dirty="0" smtClean="0"/>
              <a:t>substitution) operations on </a:t>
            </a:r>
            <a:r>
              <a:rPr lang="en-US" dirty="0"/>
              <a:t>the selected parent molecules</a:t>
            </a:r>
            <a:r>
              <a:rPr lang="en-US" dirty="0" smtClean="0"/>
              <a:t>.</a:t>
            </a:r>
          </a:p>
          <a:p>
            <a:r>
              <a:rPr lang="en-US" dirty="0"/>
              <a:t>A </a:t>
            </a:r>
            <a:r>
              <a:rPr lang="en-US" dirty="0" err="1"/>
              <a:t>parametrization</a:t>
            </a:r>
            <a:r>
              <a:rPr lang="en-US" dirty="0"/>
              <a:t> study similar to </a:t>
            </a:r>
            <a:r>
              <a:rPr lang="en-US" dirty="0" smtClean="0"/>
              <a:t>the previous </a:t>
            </a:r>
            <a:r>
              <a:rPr lang="en-US" dirty="0"/>
              <a:t>one performed with LEA showed that </a:t>
            </a:r>
            <a:r>
              <a:rPr lang="en-US" dirty="0" smtClean="0"/>
              <a:t>100 generations </a:t>
            </a:r>
            <a:r>
              <a:rPr lang="en-US" dirty="0"/>
              <a:t>along with a population of 40 </a:t>
            </a:r>
            <a:r>
              <a:rPr lang="en-US" dirty="0" smtClean="0"/>
              <a:t>individuals, an </a:t>
            </a:r>
            <a:r>
              <a:rPr lang="en-US" dirty="0"/>
              <a:t>elitism strategy, and a fitness scale of 2-5 </a:t>
            </a:r>
            <a:r>
              <a:rPr lang="en-US" dirty="0" smtClean="0"/>
              <a:t>are optimal </a:t>
            </a:r>
            <a:r>
              <a:rPr lang="en-US" dirty="0"/>
              <a:t>to efficiently optimize our molecules and </a:t>
            </a:r>
            <a:r>
              <a:rPr lang="en-US" dirty="0" smtClean="0"/>
              <a:t>thereby avoid </a:t>
            </a:r>
            <a:r>
              <a:rPr lang="en-US" dirty="0"/>
              <a:t>a premature convergence.</a:t>
            </a:r>
          </a:p>
        </p:txBody>
      </p:sp>
    </p:spTree>
    <p:extLst>
      <p:ext uri="{BB962C8B-B14F-4D97-AF65-F5344CB8AC3E}">
        <p14:creationId xmlns:p14="http://schemas.microsoft.com/office/powerpoint/2010/main" val="3818371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 used in LEA3D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FROG2 (free) or </a:t>
            </a:r>
            <a:r>
              <a:rPr lang="en-US" dirty="0" err="1" smtClean="0"/>
              <a:t>Corina</a:t>
            </a:r>
            <a:r>
              <a:rPr lang="en-US" dirty="0" smtClean="0"/>
              <a:t> (commercial) </a:t>
            </a:r>
            <a:r>
              <a:rPr lang="en-US" dirty="0" smtClean="0"/>
              <a:t>program for 3D conformer generation</a:t>
            </a:r>
          </a:p>
          <a:p>
            <a:r>
              <a:rPr lang="en-US" dirty="0" smtClean="0"/>
              <a:t>PLANTS (free) or </a:t>
            </a:r>
            <a:r>
              <a:rPr lang="en-US" dirty="0" err="1" smtClean="0"/>
              <a:t>FlexX</a:t>
            </a:r>
            <a:r>
              <a:rPr lang="en-US" dirty="0" smtClean="0"/>
              <a:t> </a:t>
            </a:r>
            <a:r>
              <a:rPr lang="en-US" dirty="0" smtClean="0"/>
              <a:t>(commercial) </a:t>
            </a:r>
            <a:r>
              <a:rPr lang="en-US" dirty="0" smtClean="0"/>
              <a:t>or </a:t>
            </a:r>
            <a:r>
              <a:rPr lang="en-US" dirty="0" err="1" smtClean="0"/>
              <a:t>Surflex</a:t>
            </a:r>
            <a:r>
              <a:rPr lang="en-US" dirty="0" smtClean="0"/>
              <a:t> </a:t>
            </a:r>
            <a:r>
              <a:rPr lang="en-US" dirty="0" smtClean="0"/>
              <a:t>(commercial) </a:t>
            </a:r>
            <a:r>
              <a:rPr lang="en-US" dirty="0" smtClean="0"/>
              <a:t>program for docking calculations</a:t>
            </a:r>
          </a:p>
          <a:p>
            <a:r>
              <a:rPr lang="en-US" dirty="0" smtClean="0"/>
              <a:t>XLOGP for estimate </a:t>
            </a:r>
            <a:r>
              <a:rPr lang="en-US" dirty="0" err="1" smtClean="0"/>
              <a:t>Xlogp</a:t>
            </a:r>
            <a:r>
              <a:rPr lang="en-US" dirty="0" smtClean="0"/>
              <a:t> property</a:t>
            </a:r>
          </a:p>
          <a:p>
            <a:r>
              <a:rPr lang="en-US" dirty="0" smtClean="0"/>
              <a:t>XSCORE for re-evaluating dock scores</a:t>
            </a:r>
          </a:p>
          <a:p>
            <a:r>
              <a:rPr lang="en-US" dirty="0" smtClean="0"/>
              <a:t>CHEMICALC2 for solubility estimation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879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481</Words>
  <Application>Microsoft Office PowerPoint</Application>
  <PresentationFormat>On-screen Show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LEA3D </vt:lpstr>
      <vt:lpstr>MOE workflow for scaffold replacement and ligand optimization</vt:lpstr>
      <vt:lpstr>Fragment library in MOE</vt:lpstr>
      <vt:lpstr>Filtering rules and synthetic feasibility </vt:lpstr>
      <vt:lpstr>LEA3D Workflow for lead generation</vt:lpstr>
      <vt:lpstr>Fragment library creation</vt:lpstr>
      <vt:lpstr>Fitness Function</vt:lpstr>
      <vt:lpstr>Genetic Algorithm</vt:lpstr>
      <vt:lpstr>Tools used in LEA3D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LEA3D</dc:title>
  <dc:creator>Ping Lin</dc:creator>
  <cp:lastModifiedBy>Ping Lin</cp:lastModifiedBy>
  <cp:revision>7</cp:revision>
  <dcterms:created xsi:type="dcterms:W3CDTF">2014-05-23T19:26:03Z</dcterms:created>
  <dcterms:modified xsi:type="dcterms:W3CDTF">2014-05-23T20:48:49Z</dcterms:modified>
</cp:coreProperties>
</file>