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0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3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6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4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9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7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3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0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0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2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A5AE7-99C1-4C16-BBB0-890933796335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470A-DFC5-4F15-944A-422D90624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1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534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Certain Chemical Entities, Compositions, and Methods. </a:t>
            </a:r>
            <a:r>
              <a:rPr lang="en-US" sz="1400" b="1" dirty="0" err="1" smtClean="0"/>
              <a:t>Collibee</a:t>
            </a:r>
            <a:r>
              <a:rPr lang="en-US" sz="1400" b="1" dirty="0" smtClean="0"/>
              <a:t> S, </a:t>
            </a:r>
            <a:r>
              <a:rPr lang="en-US" sz="1400" b="1" dirty="0" err="1" smtClean="0"/>
              <a:t>Bergnes</a:t>
            </a:r>
            <a:r>
              <a:rPr lang="en-US" sz="1400" b="1" dirty="0" smtClean="0"/>
              <a:t> G, Hamilton MR, Morgan BP, and </a:t>
            </a:r>
            <a:r>
              <a:rPr lang="en-US" sz="1400" b="1" dirty="0" err="1" smtClean="0"/>
              <a:t>Morgans</a:t>
            </a:r>
            <a:r>
              <a:rPr lang="en-US" sz="1400" b="1" dirty="0" smtClean="0"/>
              <a:t> JR DJ. US 2007/0161683 A1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dirty="0"/>
              <a:t>Provided are certain chemical entities that </a:t>
            </a:r>
            <a:r>
              <a:rPr lang="en-US" sz="1400" dirty="0" smtClean="0"/>
              <a:t>cause mitotic </a:t>
            </a:r>
            <a:r>
              <a:rPr lang="en-US" sz="1400" dirty="0"/>
              <a:t>arrest and cell death and are useful in the </a:t>
            </a:r>
            <a:r>
              <a:rPr lang="en-US" sz="1400" dirty="0" smtClean="0"/>
              <a:t>treatment of </a:t>
            </a:r>
            <a:r>
              <a:rPr lang="en-US" sz="1400" dirty="0"/>
              <a:t>cellular proliferative diseases, for example cancer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dirty="0"/>
              <a:t>Provided is at least one chemical entity </a:t>
            </a:r>
            <a:r>
              <a:rPr lang="en-US" sz="1400" dirty="0" smtClean="0"/>
              <a:t>chosen from </a:t>
            </a:r>
            <a:r>
              <a:rPr lang="en-US" sz="1400" dirty="0"/>
              <a:t>compounds of Formula 1: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/>
              <a:t>                                                                                                                                                                     (</a:t>
            </a:r>
            <a:r>
              <a:rPr lang="en-US" sz="1400" dirty="0"/>
              <a:t>Formula I</a:t>
            </a:r>
            <a:r>
              <a:rPr lang="en-US" sz="1400" dirty="0" smtClean="0"/>
              <a:t>)</a:t>
            </a:r>
          </a:p>
          <a:p>
            <a:pPr algn="just"/>
            <a:r>
              <a:rPr lang="en-US" sz="1400" dirty="0" smtClean="0"/>
              <a:t>and </a:t>
            </a:r>
            <a:r>
              <a:rPr lang="en-US" sz="1400" dirty="0"/>
              <a:t>pharmaceutically acceptable salts, solvates, chelates</a:t>
            </a:r>
            <a:r>
              <a:rPr lang="en-US" sz="1400" dirty="0" smtClean="0"/>
              <a:t>, non-covalent </a:t>
            </a:r>
            <a:r>
              <a:rPr lang="en-US" sz="1400" dirty="0"/>
              <a:t>complexes, </a:t>
            </a:r>
            <a:r>
              <a:rPr lang="en-US" sz="1400" dirty="0" err="1"/>
              <a:t>prodrugs</a:t>
            </a:r>
            <a:r>
              <a:rPr lang="en-US" sz="1400" dirty="0"/>
              <a:t>, and mixtures thereof,</a:t>
            </a:r>
          </a:p>
          <a:p>
            <a:r>
              <a:rPr lang="en-US" sz="1400" dirty="0" smtClean="0"/>
              <a:t>Wherein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 smtClean="0"/>
              <a:t>R1 </a:t>
            </a:r>
            <a:r>
              <a:rPr lang="en-US" sz="1400" dirty="0"/>
              <a:t>is chosen from optionally </a:t>
            </a:r>
            <a:r>
              <a:rPr lang="en-US" sz="1400" dirty="0" smtClean="0"/>
              <a:t>substituted </a:t>
            </a:r>
            <a:r>
              <a:rPr lang="en-US" sz="1400" dirty="0" err="1" smtClean="0"/>
              <a:t>cycloalkyl</a:t>
            </a:r>
            <a:r>
              <a:rPr lang="en-US" sz="1400" dirty="0"/>
              <a:t>, optionally substituted </a:t>
            </a:r>
            <a:r>
              <a:rPr lang="en-US" sz="1400" dirty="0" smtClean="0"/>
              <a:t>phenyl, and optionally substituted </a:t>
            </a:r>
            <a:r>
              <a:rPr lang="en-US" sz="1400" dirty="0" err="1" smtClean="0"/>
              <a:t>heterocycloalkyl</a:t>
            </a:r>
            <a:r>
              <a:rPr lang="en-US" sz="1400" dirty="0" smtClean="0"/>
              <a:t>, optionally </a:t>
            </a:r>
            <a:r>
              <a:rPr lang="en-US" sz="1400" dirty="0"/>
              <a:t>substituted aryl and optionally substituted </a:t>
            </a:r>
            <a:r>
              <a:rPr lang="en-US" sz="1400" dirty="0" smtClean="0"/>
              <a:t>het </a:t>
            </a:r>
            <a:r>
              <a:rPr lang="en-US" sz="1400" dirty="0" err="1" smtClean="0"/>
              <a:t>eroaryl</a:t>
            </a:r>
            <a:r>
              <a:rPr lang="en-US" sz="1400" dirty="0" smtClean="0"/>
              <a:t>…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 smtClean="0"/>
              <a:t>R2 </a:t>
            </a:r>
            <a:r>
              <a:rPr lang="en-US" sz="1400" dirty="0"/>
              <a:t>is chosen from optionally substituted aryl</a:t>
            </a:r>
            <a:r>
              <a:rPr lang="en-US" sz="1400" dirty="0" smtClean="0"/>
              <a:t>, optionally </a:t>
            </a:r>
            <a:r>
              <a:rPr lang="en-US" sz="1400" dirty="0"/>
              <a:t>substituted </a:t>
            </a:r>
            <a:r>
              <a:rPr lang="en-US" sz="1400" dirty="0" err="1"/>
              <a:t>heteroaryl</a:t>
            </a:r>
            <a:r>
              <a:rPr lang="en-US" sz="1400" dirty="0"/>
              <a:t>, optionally </a:t>
            </a:r>
            <a:r>
              <a:rPr lang="en-US" sz="1400" dirty="0" smtClean="0"/>
              <a:t>substituted </a:t>
            </a:r>
            <a:r>
              <a:rPr lang="en-US" sz="1400" dirty="0" err="1" smtClean="0"/>
              <a:t>alkoxy</a:t>
            </a:r>
            <a:r>
              <a:rPr lang="en-US" sz="1400" dirty="0" smtClean="0"/>
              <a:t> (</a:t>
            </a:r>
            <a:r>
              <a:rPr lang="en-US" sz="1400" dirty="0" err="1" smtClean="0"/>
              <a:t>ethoxy</a:t>
            </a:r>
            <a:r>
              <a:rPr lang="en-US" sz="1400" dirty="0" smtClean="0"/>
              <a:t>, and </a:t>
            </a:r>
            <a:r>
              <a:rPr lang="en-US" sz="1400" dirty="0" err="1" smtClean="0"/>
              <a:t>hydroxy</a:t>
            </a:r>
            <a:r>
              <a:rPr lang="en-US" sz="1400" dirty="0" smtClean="0"/>
              <a:t>), </a:t>
            </a:r>
            <a:r>
              <a:rPr lang="en-US" sz="1400" dirty="0"/>
              <a:t>and optionally substituted </a:t>
            </a:r>
            <a:r>
              <a:rPr lang="en-US" sz="1400" dirty="0" smtClean="0"/>
              <a:t>amino…</a:t>
            </a:r>
            <a:endParaRPr lang="en-US" sz="1400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 smtClean="0"/>
              <a:t>R3 </a:t>
            </a:r>
            <a:r>
              <a:rPr lang="en-US" sz="1400" dirty="0"/>
              <a:t>is chosen from hydrogen and optionally </a:t>
            </a:r>
            <a:r>
              <a:rPr lang="en-US" sz="1400" dirty="0" smtClean="0"/>
              <a:t>substituted alkyl…</a:t>
            </a:r>
            <a:endParaRPr lang="en-US" sz="1400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sz="1400" dirty="0" smtClean="0"/>
              <a:t>R4 </a:t>
            </a:r>
            <a:r>
              <a:rPr lang="en-US" sz="1400" dirty="0"/>
              <a:t>is chosen from hydrogen, optionally </a:t>
            </a:r>
            <a:r>
              <a:rPr lang="en-US" sz="1400" dirty="0" smtClean="0"/>
              <a:t>substituted alkyl</a:t>
            </a:r>
            <a:r>
              <a:rPr lang="en-US" sz="1400" dirty="0"/>
              <a:t>, optionally substituted </a:t>
            </a:r>
            <a:r>
              <a:rPr lang="en-US" sz="1400" dirty="0" err="1"/>
              <a:t>heterocycloalkyl</a:t>
            </a:r>
            <a:r>
              <a:rPr lang="en-US" sz="1400" dirty="0"/>
              <a:t>, </a:t>
            </a:r>
            <a:r>
              <a:rPr lang="en-US" sz="1400" dirty="0" smtClean="0"/>
              <a:t>optionally substituted </a:t>
            </a:r>
            <a:r>
              <a:rPr lang="en-US" sz="1400" dirty="0"/>
              <a:t>acyl, optionally substituted aryl, </a:t>
            </a:r>
            <a:r>
              <a:rPr lang="en-US" sz="1400" dirty="0" smtClean="0"/>
              <a:t>optionally substituted </a:t>
            </a:r>
            <a:r>
              <a:rPr lang="en-US" sz="1400" dirty="0" err="1"/>
              <a:t>heteroaryl</a:t>
            </a:r>
            <a:r>
              <a:rPr lang="en-US" sz="1400" dirty="0"/>
              <a:t>, </a:t>
            </a:r>
            <a:r>
              <a:rPr lang="en-US" sz="1400" dirty="0" err="1"/>
              <a:t>aminocarbonyl</a:t>
            </a:r>
            <a:r>
              <a:rPr lang="en-US" sz="1400" dirty="0"/>
              <a:t>, </a:t>
            </a:r>
            <a:r>
              <a:rPr lang="en-US" sz="1400" dirty="0" err="1"/>
              <a:t>sulfonyl</a:t>
            </a:r>
            <a:r>
              <a:rPr lang="en-US" sz="1400" dirty="0"/>
              <a:t>, </a:t>
            </a:r>
            <a:r>
              <a:rPr lang="en-US" sz="1400" dirty="0" smtClean="0"/>
              <a:t>option ally </a:t>
            </a:r>
            <a:r>
              <a:rPr lang="en-US" sz="1400" dirty="0"/>
              <a:t>substituted </a:t>
            </a:r>
            <a:r>
              <a:rPr lang="en-US" sz="1400" dirty="0" err="1"/>
              <a:t>alkoxycarbonyl</a:t>
            </a:r>
            <a:r>
              <a:rPr lang="en-US" sz="1400" dirty="0"/>
              <a:t>, and optionally </a:t>
            </a:r>
            <a:r>
              <a:rPr lang="en-US" sz="1400" dirty="0" smtClean="0"/>
              <a:t>substituted </a:t>
            </a:r>
            <a:r>
              <a:rPr lang="en-US" sz="1400" dirty="0" err="1"/>
              <a:t>cycloalkyl</a:t>
            </a:r>
            <a:r>
              <a:rPr lang="en-US" sz="1400" dirty="0"/>
              <a:t>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 smtClean="0"/>
              <a:t>R5 </a:t>
            </a:r>
            <a:r>
              <a:rPr lang="en-US" sz="1400" dirty="0"/>
              <a:t>is chosen from hydrogen and optionally </a:t>
            </a:r>
            <a:r>
              <a:rPr lang="en-US" sz="1400" dirty="0" smtClean="0"/>
              <a:t>substituted alkyl…</a:t>
            </a:r>
            <a:endParaRPr lang="en-US" sz="1400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sz="1400" dirty="0" smtClean="0"/>
              <a:t>R6 </a:t>
            </a:r>
            <a:r>
              <a:rPr lang="en-US" sz="1400" dirty="0"/>
              <a:t>is chosen from optionally substituted aryl</a:t>
            </a:r>
            <a:r>
              <a:rPr lang="en-US" sz="1400" dirty="0" smtClean="0"/>
              <a:t>, optionally </a:t>
            </a:r>
            <a:r>
              <a:rPr lang="en-US" sz="1400" dirty="0"/>
              <a:t>substituted </a:t>
            </a:r>
            <a:r>
              <a:rPr lang="en-US" sz="1400" dirty="0" err="1"/>
              <a:t>heteroaryl</a:t>
            </a:r>
            <a:r>
              <a:rPr lang="en-US" sz="1400" dirty="0"/>
              <a:t>, optionally </a:t>
            </a:r>
            <a:r>
              <a:rPr lang="en-US" sz="1400" dirty="0" smtClean="0"/>
              <a:t>substituted </a:t>
            </a:r>
            <a:r>
              <a:rPr lang="en-US" sz="1400" dirty="0" err="1" smtClean="0"/>
              <a:t>alkoxy</a:t>
            </a:r>
            <a:r>
              <a:rPr lang="en-US" sz="1400" dirty="0" smtClean="0"/>
              <a:t>(</a:t>
            </a:r>
            <a:r>
              <a:rPr lang="en-US" sz="1400" dirty="0" err="1" smtClean="0"/>
              <a:t>ethoxy</a:t>
            </a:r>
            <a:r>
              <a:rPr lang="en-US" sz="1400" dirty="0" smtClean="0"/>
              <a:t>, and </a:t>
            </a:r>
            <a:r>
              <a:rPr lang="en-US" sz="1400" dirty="0" err="1" smtClean="0"/>
              <a:t>hydroxy</a:t>
            </a:r>
            <a:r>
              <a:rPr lang="en-US" sz="1400" dirty="0" smtClean="0"/>
              <a:t>)</a:t>
            </a:r>
            <a:r>
              <a:rPr lang="en-US" sz="1400" dirty="0" smtClean="0"/>
              <a:t>, </a:t>
            </a:r>
            <a:r>
              <a:rPr lang="en-US" sz="1400" dirty="0"/>
              <a:t>and optionally substituted amino.</a:t>
            </a:r>
            <a:endParaRPr lang="en-US" sz="1400" dirty="0" smtClean="0"/>
          </a:p>
          <a:p>
            <a:endParaRPr lang="en-US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371600"/>
            <a:ext cx="199072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166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5705475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530247"/>
              </p:ext>
            </p:extLst>
          </p:nvPr>
        </p:nvGraphicFramePr>
        <p:xfrm>
          <a:off x="2768600" y="5105400"/>
          <a:ext cx="6223000" cy="129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5400"/>
                <a:gridCol w="1123192"/>
                <a:gridCol w="1391408"/>
                <a:gridCol w="1143000"/>
              </a:tblGrid>
              <a:tr h="30480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Molecule</a:t>
                      </a:r>
                      <a:r>
                        <a:rPr lang="en-US" sz="1400" u="none" strike="noStrike" dirty="0">
                          <a:effectLst/>
                        </a:rPr>
                        <a:t>, 1c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M.W., g/</a:t>
                      </a:r>
                      <a:r>
                        <a:rPr lang="en-US" sz="1400" u="none" strike="noStrike" dirty="0" err="1">
                          <a:effectLst/>
                        </a:rPr>
                        <a:t>mol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Mass, mg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Amount, mol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391.46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1.28E-05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0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 Amount </a:t>
                      </a:r>
                      <a:r>
                        <a:rPr lang="en-US" sz="1400" u="none" strike="noStrike" dirty="0">
                          <a:effectLst/>
                        </a:rPr>
                        <a:t>required for one reaction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Volume, ul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[Compound ], uM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Amount, </a:t>
                      </a:r>
                      <a:r>
                        <a:rPr lang="en-US" sz="1400" u="none" strike="noStrike" dirty="0" err="1">
                          <a:effectLst/>
                        </a:rPr>
                        <a:t>mol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032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2.50E-09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0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 How </a:t>
                      </a:r>
                      <a:r>
                        <a:rPr lang="en-US" sz="1400" u="none" strike="noStrike" dirty="0">
                          <a:effectLst/>
                        </a:rPr>
                        <a:t>many reactions can be </a:t>
                      </a:r>
                      <a:r>
                        <a:rPr lang="en-US" sz="1400" u="none" strike="noStrike" dirty="0" smtClean="0">
                          <a:effectLst/>
                        </a:rPr>
                        <a:t>run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5109.1</a:t>
                      </a:r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76800" y="373380"/>
            <a:ext cx="3896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 compound 1c is available at </a:t>
            </a:r>
            <a:r>
              <a:rPr lang="en-US" sz="1400" dirty="0" err="1" smtClean="0"/>
              <a:t>Enzo</a:t>
            </a:r>
            <a:r>
              <a:rPr lang="en-US" sz="1400" dirty="0" smtClean="0"/>
              <a:t> Life Sciences.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76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280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3</cp:revision>
  <dcterms:created xsi:type="dcterms:W3CDTF">2014-08-05T18:07:21Z</dcterms:created>
  <dcterms:modified xsi:type="dcterms:W3CDTF">2014-08-05T18:26:59Z</dcterms:modified>
</cp:coreProperties>
</file>