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9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2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8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3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4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0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5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7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7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5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A636-5548-41EA-A38B-D0B70FFCF3B3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817D-537B-4364-8E99-855AE7EA0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5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sz="3500" dirty="0" smtClean="0"/>
              <a:t>Identification of Deacetylated peak</a:t>
            </a:r>
            <a:endParaRPr lang="en-US" sz="35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838200"/>
            <a:ext cx="3428999" cy="2743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399"/>
            <a:ext cx="3429000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990599"/>
            <a:ext cx="3619500" cy="2895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76200" y="2057399"/>
            <a:ext cx="10550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1: Enzo-Ac-Pep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4062" y="2216459"/>
            <a:ext cx="15231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2: Enzo-</a:t>
            </a:r>
            <a:r>
              <a:rPr lang="en-US" sz="1100" b="1" dirty="0" err="1" smtClean="0">
                <a:solidFill>
                  <a:srgbClr val="FF0000"/>
                </a:solidFill>
              </a:rPr>
              <a:t>DeAc</a:t>
            </a:r>
            <a:r>
              <a:rPr lang="en-US" sz="1100" b="1" dirty="0" smtClean="0">
                <a:solidFill>
                  <a:srgbClr val="FF0000"/>
                </a:solidFill>
              </a:rPr>
              <a:t>-Standard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2253" y="6193794"/>
            <a:ext cx="2012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3: Enzo-Ac-Pep+ </a:t>
            </a:r>
            <a:r>
              <a:rPr lang="en-US" sz="1100" b="1" dirty="0" err="1" smtClean="0">
                <a:solidFill>
                  <a:srgbClr val="FF0000"/>
                </a:solidFill>
              </a:rPr>
              <a:t>DeAc</a:t>
            </a:r>
            <a:r>
              <a:rPr lang="en-US" sz="1100" b="1" dirty="0" smtClean="0">
                <a:solidFill>
                  <a:srgbClr val="FF0000"/>
                </a:solidFill>
              </a:rPr>
              <a:t> standard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3809999"/>
            <a:ext cx="4495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 smtClean="0"/>
              <a:t>I tried couple of changes in the HPLC run program to see if</a:t>
            </a:r>
          </a:p>
          <a:p>
            <a:pPr algn="just"/>
            <a:r>
              <a:rPr lang="en-US" sz="1000" dirty="0" smtClean="0"/>
              <a:t>I can resolve ADP-Ribose from initial peak (void peak) but I could not do so, may be because the compound may be hydrophilic and un-retained on the RP column.</a:t>
            </a:r>
          </a:p>
          <a:p>
            <a:pPr algn="just"/>
            <a:r>
              <a:rPr lang="en-US" sz="1000" dirty="0" smtClean="0"/>
              <a:t>The ADP-Ribose I am using in Non-acetylated. I could not find exact </a:t>
            </a:r>
            <a:r>
              <a:rPr lang="en-US" sz="1000" i="1" dirty="0" smtClean="0"/>
              <a:t>O-Ac-ADP-Ribose</a:t>
            </a:r>
            <a:r>
              <a:rPr lang="en-US" sz="1000" dirty="0" smtClean="0"/>
              <a:t> from commercial sources. I think even if there is peak formed (which I could see earlier when I ran ADP-Ribose without TFA), it is merging with the initial peak. Since I do not have much time, I decided to see if I can use Enzo’s “deacetylated standard” for quantification. The question was if this standard was full deacetylated peptide or cleaved product. I contacted Enzo to confirm but they denied to answer the question saying it is proprietary information. Then I decided to run on HPLC to see what it is? Seems like This deacetylated standard is a peptide with retention time 1 minute less than Ac-peptide substrate.</a:t>
            </a:r>
          </a:p>
          <a:p>
            <a:pPr algn="just"/>
            <a:r>
              <a:rPr lang="en-US" sz="1000" b="1" dirty="0" smtClean="0"/>
              <a:t>Chromatogram 3: shows the relative retention time of the peaks and difference is ~1 min. So any unique peak appearing in the reaction could be “deacetylated peak”</a:t>
            </a:r>
            <a:endParaRPr lang="en-US" sz="1000" b="1" dirty="0"/>
          </a:p>
        </p:txBody>
      </p:sp>
      <p:sp>
        <p:nvSpPr>
          <p:cNvPr id="11" name="Left Arrow 10"/>
          <p:cNvSpPr/>
          <p:nvPr/>
        </p:nvSpPr>
        <p:spPr>
          <a:xfrm>
            <a:off x="7086600" y="2284214"/>
            <a:ext cx="304800" cy="4571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384991" y="2145267"/>
            <a:ext cx="54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BSA</a:t>
            </a:r>
          </a:p>
        </p:txBody>
      </p:sp>
      <p:sp>
        <p:nvSpPr>
          <p:cNvPr id="13" name="Left Arrow 12"/>
          <p:cNvSpPr/>
          <p:nvPr/>
        </p:nvSpPr>
        <p:spPr>
          <a:xfrm>
            <a:off x="2667000" y="1979414"/>
            <a:ext cx="304800" cy="4571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965391" y="1840467"/>
            <a:ext cx="54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BSA</a:t>
            </a:r>
          </a:p>
        </p:txBody>
      </p:sp>
      <p:sp>
        <p:nvSpPr>
          <p:cNvPr id="15" name="Left Arrow 14"/>
          <p:cNvSpPr/>
          <p:nvPr/>
        </p:nvSpPr>
        <p:spPr>
          <a:xfrm>
            <a:off x="2667000" y="4722614"/>
            <a:ext cx="304800" cy="4571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965391" y="4583667"/>
            <a:ext cx="54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BSA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22511" y="1142999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Enzo-Ac-Pep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194755" y="1404609"/>
            <a:ext cx="0" cy="271790"/>
          </a:xfrm>
          <a:prstGeom prst="straightConnector1">
            <a:avLst/>
          </a:prstGeom>
          <a:ln w="25400" cmpd="thickThin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7236" y="1490989"/>
            <a:ext cx="13805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Enzo-</a:t>
            </a:r>
            <a:r>
              <a:rPr lang="en-US" sz="1100" b="1" dirty="0" err="1" smtClean="0">
                <a:solidFill>
                  <a:srgbClr val="FF0000"/>
                </a:solidFill>
              </a:rPr>
              <a:t>DeAc</a:t>
            </a:r>
            <a:r>
              <a:rPr lang="en-US" sz="1100" b="1" dirty="0" smtClean="0">
                <a:solidFill>
                  <a:srgbClr val="FF0000"/>
                </a:solidFill>
              </a:rPr>
              <a:t>-Standard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480847" y="1753343"/>
            <a:ext cx="0" cy="271790"/>
          </a:xfrm>
          <a:prstGeom prst="straightConnector1">
            <a:avLst/>
          </a:prstGeom>
          <a:ln w="25400" cmpd="thickThin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9451" y="4038599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Ac-Pep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194755" y="4300209"/>
            <a:ext cx="241412" cy="34799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360873" y="4169404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err="1" smtClean="0">
                <a:solidFill>
                  <a:srgbClr val="FF0000"/>
                </a:solidFill>
              </a:rPr>
              <a:t>DeAc-Std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722510" y="4474204"/>
            <a:ext cx="334890" cy="402595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9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Deacetylated peak with in reactions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19200"/>
            <a:ext cx="3352800" cy="2682241"/>
          </a:xfrm>
        </p:spPr>
      </p:pic>
      <p:sp>
        <p:nvSpPr>
          <p:cNvPr id="7" name="TextBox 6"/>
          <p:cNvSpPr txBox="1"/>
          <p:nvPr/>
        </p:nvSpPr>
        <p:spPr>
          <a:xfrm>
            <a:off x="76200" y="2133600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 smtClean="0">
                <a:solidFill>
                  <a:srgbClr val="FF0000"/>
                </a:solidFill>
              </a:rPr>
              <a:t>Rxn</a:t>
            </a:r>
            <a:r>
              <a:rPr lang="en-US" sz="900" b="1" dirty="0" smtClean="0">
                <a:solidFill>
                  <a:srgbClr val="FF0000"/>
                </a:solidFill>
              </a:rPr>
              <a:t> with 20 </a:t>
            </a:r>
            <a:r>
              <a:rPr lang="en-US" sz="900" b="1" dirty="0" err="1" smtClean="0">
                <a:solidFill>
                  <a:srgbClr val="FF0000"/>
                </a:solidFill>
              </a:rPr>
              <a:t>uL</a:t>
            </a:r>
            <a:endParaRPr lang="en-US" sz="900" b="1" dirty="0" smtClean="0">
              <a:solidFill>
                <a:srgbClr val="FF0000"/>
              </a:solidFill>
            </a:endParaRPr>
          </a:p>
          <a:p>
            <a:r>
              <a:rPr lang="en-US" sz="900" b="1" dirty="0" smtClean="0">
                <a:solidFill>
                  <a:srgbClr val="FF0000"/>
                </a:solidFill>
              </a:rPr>
              <a:t>In-house Sirt3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74911" y="1693460"/>
            <a:ext cx="9444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Enzo-Ac-Pep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1824265"/>
            <a:ext cx="381000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2971800"/>
            <a:ext cx="6096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4418" y="2743200"/>
            <a:ext cx="6735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rgbClr val="FF0000"/>
                </a:solidFill>
              </a:rPr>
              <a:t>1 min apart</a:t>
            </a:r>
            <a:endParaRPr lang="en-US" sz="800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347155" y="2667000"/>
            <a:ext cx="0" cy="30480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06368" y="2324402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De-Ac-Peak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267200" y="1143000"/>
            <a:ext cx="4495800" cy="2773680"/>
            <a:chOff x="4267200" y="1143000"/>
            <a:chExt cx="4495800" cy="277368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5900" y="1143000"/>
              <a:ext cx="3467100" cy="277368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267200" y="1955070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err="1" smtClean="0">
                  <a:solidFill>
                    <a:srgbClr val="FF0000"/>
                  </a:solidFill>
                </a:rPr>
                <a:t>Rxn</a:t>
              </a:r>
              <a:r>
                <a:rPr lang="en-US" sz="900" b="1" dirty="0" smtClean="0">
                  <a:solidFill>
                    <a:srgbClr val="FF0000"/>
                  </a:solidFill>
                </a:rPr>
                <a:t> with 40 </a:t>
              </a:r>
              <a:r>
                <a:rPr lang="en-US" sz="900" b="1" dirty="0" err="1" smtClean="0">
                  <a:solidFill>
                    <a:srgbClr val="FF0000"/>
                  </a:solidFill>
                </a:rPr>
                <a:t>uL</a:t>
              </a:r>
              <a:endParaRPr lang="en-US" sz="900" b="1" dirty="0" smtClean="0">
                <a:solidFill>
                  <a:srgbClr val="FF0000"/>
                </a:solidFill>
              </a:endParaRPr>
            </a:p>
            <a:p>
              <a:r>
                <a:rPr lang="en-US" sz="900" b="1" dirty="0" smtClean="0">
                  <a:solidFill>
                    <a:srgbClr val="FF0000"/>
                  </a:solidFill>
                </a:rPr>
                <a:t>In-house Sirt3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42111" y="1845860"/>
              <a:ext cx="9444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FF0000"/>
                  </a:solidFill>
                </a:rPr>
                <a:t>Enzo-Ac-Pep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7010400" y="1976665"/>
              <a:ext cx="381000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909032" y="2819400"/>
              <a:ext cx="406168" cy="13156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845050" y="2552398"/>
              <a:ext cx="67358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1 min apart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6817787" y="2514600"/>
              <a:ext cx="0" cy="304800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6477000" y="2286000"/>
              <a:ext cx="73609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De-Ac-Peak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85800" y="3810000"/>
            <a:ext cx="3608680" cy="2909500"/>
            <a:chOff x="685800" y="3810000"/>
            <a:chExt cx="3608680" cy="29095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0" y="3810000"/>
              <a:ext cx="3505200" cy="280416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85800" y="6488668"/>
              <a:ext cx="360868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Overlapping </a:t>
              </a:r>
              <a:r>
                <a:rPr lang="en-US" sz="900" b="1" dirty="0" err="1" smtClean="0">
                  <a:solidFill>
                    <a:srgbClr val="FF0000"/>
                  </a:solidFill>
                </a:rPr>
                <a:t>Rxn</a:t>
              </a:r>
              <a:r>
                <a:rPr lang="en-US" sz="900" b="1" dirty="0" smtClean="0">
                  <a:solidFill>
                    <a:srgbClr val="FF0000"/>
                  </a:solidFill>
                </a:rPr>
                <a:t> with 20, 40 </a:t>
              </a:r>
              <a:r>
                <a:rPr lang="en-US" sz="900" b="1" dirty="0" err="1" smtClean="0">
                  <a:solidFill>
                    <a:srgbClr val="FF0000"/>
                  </a:solidFill>
                </a:rPr>
                <a:t>uL</a:t>
              </a:r>
              <a:r>
                <a:rPr lang="en-US" sz="900" b="1" dirty="0" smtClean="0">
                  <a:solidFill>
                    <a:srgbClr val="FF0000"/>
                  </a:solidFill>
                </a:rPr>
                <a:t> with Blank to show the relative amount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209800" y="5096479"/>
              <a:ext cx="501409" cy="694721"/>
            </a:xfrm>
            <a:prstGeom prst="rect">
              <a:avLst/>
            </a:prstGeom>
            <a:noFill/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98094" y="4955232"/>
              <a:ext cx="8034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err="1" smtClean="0">
                  <a:solidFill>
                    <a:srgbClr val="00B050"/>
                  </a:solidFill>
                </a:rPr>
                <a:t>Rxn</a:t>
              </a:r>
              <a:r>
                <a:rPr lang="en-US" sz="800" b="1" dirty="0" smtClean="0">
                  <a:solidFill>
                    <a:srgbClr val="00B050"/>
                  </a:solidFill>
                </a:rPr>
                <a:t> with 40 </a:t>
              </a:r>
              <a:r>
                <a:rPr lang="en-US" sz="800" b="1" dirty="0" err="1" smtClean="0">
                  <a:solidFill>
                    <a:srgbClr val="00B050"/>
                  </a:solidFill>
                </a:rPr>
                <a:t>uL</a:t>
              </a:r>
              <a:endParaRPr lang="en-US" sz="800" b="1" dirty="0" smtClean="0">
                <a:solidFill>
                  <a:srgbClr val="00B05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98094" y="5270956"/>
              <a:ext cx="8034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err="1" smtClean="0">
                  <a:solidFill>
                    <a:srgbClr val="00B0F0"/>
                  </a:solidFill>
                </a:rPr>
                <a:t>Rxn</a:t>
              </a:r>
              <a:r>
                <a:rPr lang="en-US" sz="800" b="1" dirty="0" smtClean="0">
                  <a:solidFill>
                    <a:srgbClr val="00B0F0"/>
                  </a:solidFill>
                </a:rPr>
                <a:t> with 20 </a:t>
              </a:r>
              <a:r>
                <a:rPr lang="en-US" sz="800" b="1" dirty="0" err="1" smtClean="0">
                  <a:solidFill>
                    <a:srgbClr val="00B0F0"/>
                  </a:solidFill>
                </a:rPr>
                <a:t>uL</a:t>
              </a:r>
              <a:endParaRPr lang="en-US" sz="800" b="1" dirty="0" smtClean="0">
                <a:solidFill>
                  <a:srgbClr val="00B0F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01715" y="5508477"/>
              <a:ext cx="60465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7030A0"/>
                  </a:solidFill>
                </a:rPr>
                <a:t>Blank </a:t>
              </a:r>
              <a:r>
                <a:rPr lang="en-US" sz="800" b="1" dirty="0" err="1" smtClean="0">
                  <a:solidFill>
                    <a:srgbClr val="7030A0"/>
                  </a:solidFill>
                </a:rPr>
                <a:t>Rxn</a:t>
              </a:r>
              <a:endParaRPr lang="en-US" sz="8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2321987" y="4800600"/>
              <a:ext cx="0" cy="304800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981200" y="4493568"/>
              <a:ext cx="73609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De-Ac-Peak</a:t>
              </a:r>
            </a:p>
          </p:txBody>
        </p:sp>
      </p:grp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482267"/>
            <a:ext cx="3758002" cy="3006401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4724400" y="6419418"/>
            <a:ext cx="46858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Overlapping </a:t>
            </a:r>
            <a:r>
              <a:rPr lang="en-US" sz="900" b="1" dirty="0" err="1" smtClean="0">
                <a:solidFill>
                  <a:srgbClr val="FF0000"/>
                </a:solidFill>
              </a:rPr>
              <a:t>Rxn</a:t>
            </a:r>
            <a:r>
              <a:rPr lang="en-US" sz="900" b="1" dirty="0" smtClean="0">
                <a:solidFill>
                  <a:srgbClr val="FF0000"/>
                </a:solidFill>
              </a:rPr>
              <a:t> with Enzo Sirt3 (100, 200 </a:t>
            </a:r>
            <a:r>
              <a:rPr lang="en-US" sz="900" b="1" dirty="0" err="1" smtClean="0">
                <a:solidFill>
                  <a:srgbClr val="FF0000"/>
                </a:solidFill>
              </a:rPr>
              <a:t>uM</a:t>
            </a:r>
            <a:r>
              <a:rPr lang="en-US" sz="900" b="1" dirty="0" smtClean="0">
                <a:solidFill>
                  <a:srgbClr val="FF0000"/>
                </a:solidFill>
              </a:rPr>
              <a:t> peptide) and Blank to show the relative amount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46876" y="4661356"/>
            <a:ext cx="423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rgbClr val="00B050"/>
                </a:solidFill>
              </a:rPr>
              <a:t>Blank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97421" y="4886733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rgbClr val="00B0F0"/>
                </a:solidFill>
              </a:rPr>
              <a:t>100 </a:t>
            </a:r>
            <a:r>
              <a:rPr lang="en-US" sz="800" b="1" dirty="0" err="1" smtClean="0">
                <a:solidFill>
                  <a:srgbClr val="00B0F0"/>
                </a:solidFill>
              </a:rPr>
              <a:t>uM</a:t>
            </a:r>
            <a:r>
              <a:rPr lang="en-US" sz="800" b="1" dirty="0" smtClean="0">
                <a:solidFill>
                  <a:srgbClr val="00B0F0"/>
                </a:solidFill>
              </a:rPr>
              <a:t> Pep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923771" y="510037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rgbClr val="7030A0"/>
                </a:solidFill>
              </a:rPr>
              <a:t>200 </a:t>
            </a:r>
            <a:r>
              <a:rPr lang="en-US" sz="800" b="1" dirty="0" err="1" smtClean="0">
                <a:solidFill>
                  <a:srgbClr val="7030A0"/>
                </a:solidFill>
              </a:rPr>
              <a:t>uM</a:t>
            </a:r>
            <a:r>
              <a:rPr lang="en-US" sz="800" b="1" dirty="0" smtClean="0">
                <a:solidFill>
                  <a:srgbClr val="7030A0"/>
                </a:solidFill>
              </a:rPr>
              <a:t> Pep</a:t>
            </a:r>
            <a:endParaRPr lang="en-US" sz="800" b="1" dirty="0">
              <a:solidFill>
                <a:srgbClr val="7030A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96000" y="4715479"/>
            <a:ext cx="501409" cy="694721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324600" y="4419600"/>
            <a:ext cx="0" cy="30480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969501" y="4188768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De-Ac-Peak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90600" y="3974068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In-house Sirt3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85886" y="3657600"/>
            <a:ext cx="1112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Enzo Sirt3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91377" y="4153224"/>
            <a:ext cx="1431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Un-used Enzo-Ac-Pep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9270" y="4488802"/>
            <a:ext cx="1431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Un-used Enzo-Ac-Pep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55" name="Straight Arrow Connector 54"/>
          <p:cNvCxnSpPr>
            <a:stCxn id="52" idx="1"/>
          </p:cNvCxnSpPr>
          <p:nvPr/>
        </p:nvCxnSpPr>
        <p:spPr>
          <a:xfrm flipH="1">
            <a:off x="7086601" y="4284029"/>
            <a:ext cx="304776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2971800" y="4648200"/>
            <a:ext cx="304777" cy="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3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Peak quantification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026060"/>
              </p:ext>
            </p:extLst>
          </p:nvPr>
        </p:nvGraphicFramePr>
        <p:xfrm>
          <a:off x="762000" y="5181600"/>
          <a:ext cx="6502399" cy="1329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2683"/>
                <a:gridCol w="980118"/>
                <a:gridCol w="862757"/>
                <a:gridCol w="1382949"/>
                <a:gridCol w="1053072"/>
                <a:gridCol w="900820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Reactions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De-Ac-Peak Area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Ac-Peak Area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</a:rPr>
                        <a:t>Corrected 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DeAc</a:t>
                      </a:r>
                      <a:r>
                        <a:rPr lang="en-US" sz="900" b="1" u="none" strike="noStrike" dirty="0" smtClean="0">
                          <a:effectLst/>
                        </a:rPr>
                        <a:t>-Peak Area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% Deacetylation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err="1">
                          <a:effectLst/>
                        </a:rPr>
                        <a:t>pmole</a:t>
                      </a:r>
                      <a:r>
                        <a:rPr lang="en-US" sz="900" b="1" u="none" strike="noStrike" dirty="0">
                          <a:effectLst/>
                        </a:rPr>
                        <a:t> product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Blank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312664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9755520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20 </a:t>
                      </a:r>
                      <a:r>
                        <a:rPr lang="en-US" sz="900" b="1" u="none" strike="noStrike" dirty="0" err="1">
                          <a:effectLst/>
                        </a:rPr>
                        <a:t>uL</a:t>
                      </a:r>
                      <a:r>
                        <a:rPr lang="en-US" sz="900" b="1" u="none" strike="noStrike" dirty="0">
                          <a:effectLst/>
                        </a:rPr>
                        <a:t> in-house </a:t>
                      </a:r>
                      <a:r>
                        <a:rPr lang="en-US" sz="900" b="1" u="none" strike="noStrike" dirty="0" smtClean="0">
                          <a:effectLst/>
                        </a:rPr>
                        <a:t>E, 100 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uM</a:t>
                      </a:r>
                      <a:r>
                        <a:rPr lang="en-US" sz="900" b="1" u="none" strike="noStrike" dirty="0" smtClean="0">
                          <a:effectLst/>
                        </a:rPr>
                        <a:t> Pep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263273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9379852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-49391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40 </a:t>
                      </a:r>
                      <a:r>
                        <a:rPr lang="en-US" sz="900" b="1" u="none" strike="noStrike" dirty="0" err="1">
                          <a:effectLst/>
                        </a:rPr>
                        <a:t>uL</a:t>
                      </a:r>
                      <a:r>
                        <a:rPr lang="en-US" sz="900" b="1" u="none" strike="noStrike" dirty="0">
                          <a:effectLst/>
                        </a:rPr>
                        <a:t> in-house </a:t>
                      </a:r>
                      <a:r>
                        <a:rPr lang="en-US" sz="900" b="1" u="none" strike="noStrike" dirty="0" smtClean="0">
                          <a:effectLst/>
                        </a:rPr>
                        <a:t>E, 100 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uM</a:t>
                      </a:r>
                      <a:r>
                        <a:rPr lang="en-US" sz="900" b="1" u="none" strike="noStrike" dirty="0" smtClean="0">
                          <a:effectLst/>
                        </a:rPr>
                        <a:t> Pep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242936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9087645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-69728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Enzo Sirt3 100 </a:t>
                      </a:r>
                      <a:r>
                        <a:rPr lang="en-US" sz="900" b="1" u="none" strike="noStrike" dirty="0" err="1">
                          <a:effectLst/>
                        </a:rPr>
                        <a:t>uM</a:t>
                      </a:r>
                      <a:r>
                        <a:rPr lang="en-US" sz="900" b="1" u="none" strike="noStrike" dirty="0">
                          <a:effectLst/>
                        </a:rPr>
                        <a:t> Pep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721443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8277626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408779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4.705962939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188.2385175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</a:rPr>
                        <a:t>Enzo Sirt3 200 </a:t>
                      </a:r>
                      <a:r>
                        <a:rPr lang="en-US" sz="900" b="1" u="none" strike="noStrike" dirty="0" err="1">
                          <a:effectLst/>
                        </a:rPr>
                        <a:t>uM</a:t>
                      </a:r>
                      <a:r>
                        <a:rPr lang="en-US" sz="900" b="1" u="none" strike="noStrike" dirty="0">
                          <a:effectLst/>
                        </a:rPr>
                        <a:t> Pep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1020590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16224551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707926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4.180876785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334.4701428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9144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“The </a:t>
            </a:r>
            <a:r>
              <a:rPr lang="en-US" sz="1200" dirty="0"/>
              <a:t>areas of the peaks are integrated for </a:t>
            </a:r>
            <a:r>
              <a:rPr lang="en-US" sz="1200" dirty="0" smtClean="0"/>
              <a:t>quantification. To </a:t>
            </a:r>
            <a:r>
              <a:rPr lang="en-US" sz="1200" dirty="0"/>
              <a:t>calculate the percent deacetylation, the area of the </a:t>
            </a:r>
            <a:r>
              <a:rPr lang="en-US" sz="1200" dirty="0" smtClean="0"/>
              <a:t>deacetylated peptide </a:t>
            </a:r>
            <a:r>
              <a:rPr lang="en-US" sz="1200" dirty="0"/>
              <a:t>peak is compared to the combined areas of the acetylated and </a:t>
            </a:r>
            <a:r>
              <a:rPr lang="en-US" sz="1200" dirty="0" smtClean="0"/>
              <a:t>deacetylated peptide </a:t>
            </a:r>
            <a:r>
              <a:rPr lang="en-US" sz="1200" dirty="0"/>
              <a:t>peaks. Because a known amount of acetylated peptide </a:t>
            </a:r>
            <a:r>
              <a:rPr lang="en-US" sz="1200" dirty="0" smtClean="0"/>
              <a:t>is used</a:t>
            </a:r>
            <a:r>
              <a:rPr lang="en-US" sz="1200" dirty="0"/>
              <a:t>, the percentage of the deacetylation is then used to determine </a:t>
            </a:r>
            <a:r>
              <a:rPr lang="en-US" sz="1200" dirty="0" smtClean="0"/>
              <a:t>the amount </a:t>
            </a:r>
            <a:r>
              <a:rPr lang="en-US" sz="1200" dirty="0"/>
              <a:t>of deacetylated product formed over the particular time of </a:t>
            </a:r>
            <a:r>
              <a:rPr lang="en-US" sz="1200" dirty="0" smtClean="0"/>
              <a:t>the assay” </a:t>
            </a:r>
          </a:p>
          <a:p>
            <a:pPr algn="just"/>
            <a:r>
              <a:rPr lang="en-US" sz="1200" b="1" dirty="0" err="1" smtClean="0"/>
              <a:t>Borra</a:t>
            </a:r>
            <a:r>
              <a:rPr lang="en-US" sz="1200" b="1" dirty="0" smtClean="0"/>
              <a:t> and </a:t>
            </a:r>
            <a:r>
              <a:rPr lang="en-US" sz="1200" b="1" dirty="0" err="1" smtClean="0"/>
              <a:t>Denu</a:t>
            </a:r>
            <a:r>
              <a:rPr lang="en-US" sz="1200" b="1" dirty="0" smtClean="0"/>
              <a:t> 2003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873002"/>
            <a:ext cx="8440131" cy="330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Calculations:</a:t>
            </a:r>
            <a:r>
              <a:rPr lang="en-US" sz="1100" dirty="0" smtClean="0"/>
              <a:t> </a:t>
            </a:r>
          </a:p>
          <a:p>
            <a:r>
              <a:rPr lang="en-US" sz="1100" b="1" dirty="0" smtClean="0"/>
              <a:t>Corrected </a:t>
            </a:r>
            <a:r>
              <a:rPr lang="en-US" sz="1100" b="1" dirty="0" err="1" smtClean="0"/>
              <a:t>DeAc</a:t>
            </a:r>
            <a:r>
              <a:rPr lang="en-US" sz="1100" b="1" dirty="0" smtClean="0"/>
              <a:t>-Peak </a:t>
            </a:r>
            <a:r>
              <a:rPr lang="en-US" sz="1100" dirty="0" smtClean="0"/>
              <a:t>= (</a:t>
            </a:r>
            <a:r>
              <a:rPr lang="en-US" sz="1100" dirty="0" err="1" smtClean="0"/>
              <a:t>DeAc</a:t>
            </a:r>
            <a:r>
              <a:rPr lang="en-US" sz="1100" dirty="0" smtClean="0"/>
              <a:t>-Peak area </a:t>
            </a:r>
            <a:r>
              <a:rPr lang="en-US" sz="1100" u="sng" dirty="0" smtClean="0"/>
              <a:t>minus</a:t>
            </a:r>
            <a:r>
              <a:rPr lang="en-US" sz="1100" dirty="0" smtClean="0"/>
              <a:t> Blank area)</a:t>
            </a:r>
          </a:p>
          <a:p>
            <a:r>
              <a:rPr lang="en-US" sz="1100" b="1" dirty="0" smtClean="0"/>
              <a:t>% Deacetylation </a:t>
            </a:r>
            <a:r>
              <a:rPr lang="en-US" sz="1100" dirty="0" smtClean="0"/>
              <a:t>= (</a:t>
            </a:r>
            <a:r>
              <a:rPr lang="en-US" sz="1100" dirty="0" err="1" smtClean="0"/>
              <a:t>CorrectedDeAc</a:t>
            </a:r>
            <a:r>
              <a:rPr lang="en-US" sz="1100" dirty="0" smtClean="0"/>
              <a:t>-Peak area*100)/(</a:t>
            </a:r>
            <a:r>
              <a:rPr lang="en-US" sz="1100" dirty="0" err="1" smtClean="0"/>
              <a:t>CorrectedDeAc</a:t>
            </a:r>
            <a:r>
              <a:rPr lang="en-US" sz="1100" dirty="0" smtClean="0"/>
              <a:t>-Peak </a:t>
            </a:r>
            <a:r>
              <a:rPr lang="en-US" sz="1100" dirty="0" err="1" smtClean="0"/>
              <a:t>area+Ac-Peak</a:t>
            </a:r>
            <a:r>
              <a:rPr lang="en-US" sz="1100" dirty="0" smtClean="0"/>
              <a:t> area)</a:t>
            </a:r>
          </a:p>
          <a:p>
            <a:endParaRPr lang="en-US" sz="1100" dirty="0"/>
          </a:p>
          <a:p>
            <a:r>
              <a:rPr lang="en-US" sz="1100" b="1" dirty="0" smtClean="0"/>
              <a:t>e.g. Enzo Sirt3 100 </a:t>
            </a:r>
            <a:r>
              <a:rPr lang="en-US" sz="1100" b="1" dirty="0" err="1" smtClean="0"/>
              <a:t>uM</a:t>
            </a:r>
            <a:r>
              <a:rPr lang="en-US" sz="1100" b="1" dirty="0" smtClean="0"/>
              <a:t> Pep reaction</a:t>
            </a:r>
            <a:r>
              <a:rPr lang="en-US" sz="1100" dirty="0" smtClean="0"/>
              <a:t>:</a:t>
            </a:r>
          </a:p>
          <a:p>
            <a:r>
              <a:rPr lang="en-US" sz="1100" dirty="0" smtClean="0"/>
              <a:t>= (408779*100)/(408779+8277626) </a:t>
            </a:r>
          </a:p>
          <a:p>
            <a:r>
              <a:rPr lang="en-US" sz="1100" dirty="0" smtClean="0"/>
              <a:t>= 40877900/8686405</a:t>
            </a:r>
          </a:p>
          <a:p>
            <a:r>
              <a:rPr lang="en-US" sz="1100" dirty="0" smtClean="0"/>
              <a:t>= 4.7%</a:t>
            </a:r>
          </a:p>
          <a:p>
            <a:r>
              <a:rPr lang="en-US" sz="1100" b="1" dirty="0"/>
              <a:t>p</a:t>
            </a:r>
            <a:r>
              <a:rPr lang="en-US" sz="1100" b="1" dirty="0" smtClean="0"/>
              <a:t>moles product formed</a:t>
            </a:r>
            <a:r>
              <a:rPr lang="en-US" sz="1100" dirty="0" smtClean="0"/>
              <a:t>:</a:t>
            </a:r>
          </a:p>
          <a:p>
            <a:r>
              <a:rPr lang="en-US" sz="1100" dirty="0" smtClean="0"/>
              <a:t>Since total Ac-pep (Substrate) in reaction was 100 </a:t>
            </a:r>
            <a:r>
              <a:rPr lang="en-US" sz="1100" dirty="0" err="1" smtClean="0"/>
              <a:t>uM</a:t>
            </a:r>
            <a:r>
              <a:rPr lang="en-US" sz="1100" dirty="0" smtClean="0"/>
              <a:t> (in 50 </a:t>
            </a:r>
            <a:r>
              <a:rPr lang="en-US" sz="1100" dirty="0" err="1" smtClean="0"/>
              <a:t>uL</a:t>
            </a:r>
            <a:r>
              <a:rPr lang="en-US" sz="1100" dirty="0" smtClean="0"/>
              <a:t>) which will equal to 5000 pmoles.</a:t>
            </a:r>
          </a:p>
          <a:p>
            <a:r>
              <a:rPr lang="en-US" sz="1100" dirty="0" smtClean="0"/>
              <a:t>After reaction, I loaded only 40 </a:t>
            </a:r>
            <a:r>
              <a:rPr lang="en-US" sz="1100" dirty="0" err="1" smtClean="0"/>
              <a:t>uL</a:t>
            </a:r>
            <a:r>
              <a:rPr lang="en-US" sz="1100" dirty="0" smtClean="0"/>
              <a:t> (4000 pmoles).</a:t>
            </a:r>
          </a:p>
          <a:p>
            <a:r>
              <a:rPr lang="en-US" sz="1100" dirty="0" smtClean="0"/>
              <a:t>4.7 % of 4000 pmoles = 188.23 pmoles product in 2 hours at 37</a:t>
            </a:r>
            <a:r>
              <a:rPr lang="en-US" sz="1100" baseline="30000" dirty="0" smtClean="0"/>
              <a:t>O</a:t>
            </a:r>
            <a:r>
              <a:rPr lang="en-US" sz="1100" dirty="0" smtClean="0"/>
              <a:t>C</a:t>
            </a:r>
          </a:p>
          <a:p>
            <a:endParaRPr lang="en-US" sz="1100" dirty="0"/>
          </a:p>
          <a:p>
            <a:r>
              <a:rPr lang="en-US" sz="1100" b="1" dirty="0" smtClean="0"/>
              <a:t>The question is why there is </a:t>
            </a:r>
            <a:r>
              <a:rPr lang="en-US" sz="1100" b="1" dirty="0" err="1" smtClean="0"/>
              <a:t>DeAc</a:t>
            </a:r>
            <a:r>
              <a:rPr lang="en-US" sz="1100" b="1" dirty="0" smtClean="0"/>
              <a:t>-peak in Blank</a:t>
            </a:r>
            <a:r>
              <a:rPr lang="en-US" sz="1100" dirty="0" smtClean="0"/>
              <a:t>, ideally there should not be any. To confirm that there is some amount of deacetylated peptide</a:t>
            </a:r>
          </a:p>
          <a:p>
            <a:r>
              <a:rPr lang="en-US" sz="1100" dirty="0" smtClean="0"/>
              <a:t>present in the substrate, I ran just a Ac-peptide (4000 pmoles) to see if there is a peak 1 min earlier. Indeed there is a small peak present giving</a:t>
            </a:r>
          </a:p>
          <a:p>
            <a:r>
              <a:rPr lang="en-US" sz="1100" dirty="0"/>
              <a:t>b</a:t>
            </a:r>
            <a:r>
              <a:rPr lang="en-US" sz="1100" dirty="0" smtClean="0"/>
              <a:t>ackground. This may be due to contamination. I did not compare this with blank which, qualitatively, has higher signal. This might be due to the</a:t>
            </a:r>
          </a:p>
          <a:p>
            <a:r>
              <a:rPr lang="en-US" sz="1100" dirty="0" smtClean="0"/>
              <a:t>fact that Blank is </a:t>
            </a:r>
            <a:r>
              <a:rPr lang="en-US" sz="1100" dirty="0" err="1" smtClean="0"/>
              <a:t>undegoing</a:t>
            </a:r>
            <a:r>
              <a:rPr lang="en-US" sz="1100" dirty="0" smtClean="0"/>
              <a:t> similar condition as actual reaction e.g. incubating 2 </a:t>
            </a:r>
            <a:r>
              <a:rPr lang="en-US" sz="1100" dirty="0" err="1" smtClean="0"/>
              <a:t>hrs</a:t>
            </a:r>
            <a:r>
              <a:rPr lang="en-US" sz="1100" dirty="0" smtClean="0"/>
              <a:t> at 37</a:t>
            </a:r>
            <a:r>
              <a:rPr lang="en-US" sz="1100" baseline="30000" dirty="0" smtClean="0"/>
              <a:t>O</a:t>
            </a:r>
            <a:r>
              <a:rPr lang="en-US" sz="1100" dirty="0" smtClean="0"/>
              <a:t>C. If this incubation enhance, to some extent, the</a:t>
            </a:r>
          </a:p>
          <a:p>
            <a:r>
              <a:rPr lang="en-US" sz="1100" dirty="0" smtClean="0"/>
              <a:t>degradation of Ac-Pep to </a:t>
            </a:r>
            <a:r>
              <a:rPr lang="en-US" sz="1100" dirty="0" err="1" smtClean="0"/>
              <a:t>DeAc</a:t>
            </a:r>
            <a:r>
              <a:rPr lang="en-US" sz="1100" dirty="0" smtClean="0"/>
              <a:t>-Pep is pure speculation. This may lead to background signal.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993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690</Words>
  <Application>Microsoft Office PowerPoint</Application>
  <PresentationFormat>On-screen Show (4:3)</PresentationFormat>
  <Paragraphs>91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Identification of Deacetylated peak</vt:lpstr>
      <vt:lpstr>Deacetylated peak with in reactions</vt:lpstr>
      <vt:lpstr>Peak quantification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of Deacetylated peak</dc:title>
  <dc:creator>Alok Upadhyay</dc:creator>
  <cp:lastModifiedBy>Alok Upadhyay</cp:lastModifiedBy>
  <cp:revision>14</cp:revision>
  <dcterms:created xsi:type="dcterms:W3CDTF">2016-02-06T13:50:26Z</dcterms:created>
  <dcterms:modified xsi:type="dcterms:W3CDTF">2016-02-06T16:33:29Z</dcterms:modified>
</cp:coreProperties>
</file>