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2" r:id="rId5"/>
    <p:sldId id="263" r:id="rId6"/>
    <p:sldId id="259" r:id="rId7"/>
    <p:sldId id="25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9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2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71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DD45-4A94-4286-BB03-31213DF6309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3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5807D-718B-459A-BC79-6F049C6A03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8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2F63-1F2C-4947-964B-7259F1D5C9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8EB0B-DBB6-44FC-93E8-B98E200D82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63291-E635-417C-9D06-7ABB3762FA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66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AA18-FAE4-4731-A6DF-C17FE072E8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25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AB0E7-E397-4E08-A6F5-DECCECAF93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52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0961-C64C-4E44-A4EC-07FF027376D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5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623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F8E3E-2FCD-4910-A51F-7166FF9F3DE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0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F6D41-6241-471A-8E41-A3C5D75BACF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828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19369-2578-419A-99B0-80242D313E3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6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8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4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9A24-77DE-43A4-A2D0-D7AD14441AB5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7783-25F3-48EC-BFB9-44DF3475A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5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E09F30-E221-4C49-A708-5FAEC00DC1D9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85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Experiment AU48-PMC-AU3: minimum [NAD+] determination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5853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Experiment AU48-PMC-AU3: minimum [NAD+] determination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This experiment was designed to see if you can do </a:t>
            </a:r>
            <a:r>
              <a:rPr lang="en-US" sz="1600" dirty="0" err="1" smtClean="0"/>
              <a:t>deacetylation</a:t>
            </a:r>
            <a:r>
              <a:rPr lang="en-US" sz="1600" dirty="0" smtClean="0"/>
              <a:t> reaction below 100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in presence of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K122-MnSOD peptide.</a:t>
            </a:r>
          </a:p>
          <a:p>
            <a:r>
              <a:rPr lang="en-US" sz="1600" dirty="0" smtClean="0"/>
              <a:t>I used 50, 75, 100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in presence of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K122-MnSOD peptide. Total 5U/</a:t>
            </a:r>
            <a:r>
              <a:rPr lang="en-US" sz="1600" dirty="0" err="1" smtClean="0"/>
              <a:t>rxn</a:t>
            </a:r>
            <a:r>
              <a:rPr lang="en-US" sz="1600" dirty="0" smtClean="0"/>
              <a:t> in-house was taken at two different time points, 30 and 60 minutes at 37 </a:t>
            </a:r>
            <a:r>
              <a:rPr lang="en-US" sz="1600" dirty="0" err="1" smtClean="0"/>
              <a:t>degreeC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The reaction was carried out in duplicate.</a:t>
            </a:r>
          </a:p>
          <a:p>
            <a:r>
              <a:rPr lang="en-US" sz="1600" dirty="0" smtClean="0"/>
              <a:t>There was some problem with </a:t>
            </a:r>
            <a:r>
              <a:rPr lang="en-US" sz="1600" dirty="0" err="1" smtClean="0"/>
              <a:t>Rxn</a:t>
            </a:r>
            <a:r>
              <a:rPr lang="en-US" sz="1600" dirty="0" smtClean="0"/>
              <a:t> 3 run, so the product was not resolved properly.</a:t>
            </a:r>
          </a:p>
          <a:p>
            <a:r>
              <a:rPr lang="en-US" sz="1600" dirty="0" smtClean="0"/>
              <a:t>Data are pretty consistent between two experiments.</a:t>
            </a:r>
          </a:p>
          <a:p>
            <a:r>
              <a:rPr lang="en-US" sz="1600" dirty="0" smtClean="0"/>
              <a:t>It appears that 50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and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 can be used to successfully carry out the reaction in which about 1% product is formed in 30 min.</a:t>
            </a:r>
          </a:p>
          <a:p>
            <a:r>
              <a:rPr lang="en-US" sz="1600" dirty="0" smtClean="0"/>
              <a:t>I will use this condition (50 </a:t>
            </a:r>
            <a:r>
              <a:rPr lang="en-US" sz="1600" dirty="0" err="1" smtClean="0"/>
              <a:t>uM</a:t>
            </a:r>
            <a:r>
              <a:rPr lang="en-US" sz="1600" dirty="0" smtClean="0"/>
              <a:t> NAD and 600 </a:t>
            </a:r>
            <a:r>
              <a:rPr lang="en-US" sz="1600" dirty="0" err="1" smtClean="0"/>
              <a:t>uM</a:t>
            </a:r>
            <a:r>
              <a:rPr lang="en-US" sz="1600" dirty="0" smtClean="0"/>
              <a:t> K122, 30 min) to do </a:t>
            </a:r>
            <a:r>
              <a:rPr lang="en-US" sz="1600" dirty="0"/>
              <a:t>H</a:t>
            </a:r>
            <a:r>
              <a:rPr lang="en-US" sz="1600" dirty="0" smtClean="0"/>
              <a:t>onokiol dose response (AU49-PMC-AU4).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469185"/>
              </p:ext>
            </p:extLst>
          </p:nvPr>
        </p:nvGraphicFramePr>
        <p:xfrm>
          <a:off x="2438400" y="4114800"/>
          <a:ext cx="4800600" cy="2057401"/>
        </p:xfrm>
        <a:graphic>
          <a:graphicData uri="http://schemas.openxmlformats.org/drawingml/2006/table">
            <a:tbl>
              <a:tblPr/>
              <a:tblGrid>
                <a:gridCol w="752534"/>
                <a:gridCol w="752534"/>
                <a:gridCol w="754038"/>
                <a:gridCol w="658906"/>
                <a:gridCol w="658906"/>
                <a:gridCol w="658906"/>
                <a:gridCol w="564776"/>
              </a:tblGrid>
              <a:tr h="4133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produced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3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3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uM NAD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2.946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0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45" name="Group 5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606643"/>
              </p:ext>
            </p:extLst>
          </p:nvPr>
        </p:nvGraphicFramePr>
        <p:xfrm>
          <a:off x="228600" y="1676400"/>
          <a:ext cx="7696199" cy="2194560"/>
        </p:xfrm>
        <a:graphic>
          <a:graphicData uri="http://schemas.openxmlformats.org/drawingml/2006/table">
            <a:tbl>
              <a:tblPr/>
              <a:tblGrid>
                <a:gridCol w="804035"/>
                <a:gridCol w="1180166"/>
                <a:gridCol w="1104025"/>
                <a:gridCol w="1075092"/>
                <a:gridCol w="1193870"/>
                <a:gridCol w="1120776"/>
                <a:gridCol w="1218235"/>
              </a:tblGrid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[NAD+], uM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product formation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%cv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Day1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Day2</a:t>
                      </a: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min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1.758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1.724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1.741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0.024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1.381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1.421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1.427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1.424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0.004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0.298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1.07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1.06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1.065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0.007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0.664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 min</a:t>
                      </a:r>
                      <a:endParaRPr kumimoji="0" lang="en-US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2.926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2.946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2.926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2.449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2.432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2.441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0.012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0.493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1.804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8286" name="Text Box 420"/>
          <p:cNvSpPr txBox="1">
            <a:spLocks noChangeArrowheads="1"/>
          </p:cNvSpPr>
          <p:nvPr/>
        </p:nvSpPr>
        <p:spPr bwMode="auto">
          <a:xfrm>
            <a:off x="19050" y="0"/>
            <a:ext cx="28007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Overview of the </a:t>
            </a:r>
            <a:r>
              <a:rPr lang="en-US" altLang="en-US" dirty="0" smtClean="0">
                <a:solidFill>
                  <a:srgbClr val="000000"/>
                </a:solidFill>
              </a:rPr>
              <a:t>results: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Inter-day variation</a:t>
            </a:r>
          </a:p>
        </p:txBody>
      </p:sp>
      <p:sp>
        <p:nvSpPr>
          <p:cNvPr id="8287" name="Rectangle 421"/>
          <p:cNvSpPr>
            <a:spLocks noChangeArrowheads="1"/>
          </p:cNvSpPr>
          <p:nvPr/>
        </p:nvSpPr>
        <p:spPr bwMode="auto">
          <a:xfrm>
            <a:off x="152400" y="609600"/>
            <a:ext cx="4572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 dirty="0" smtClean="0">
                <a:solidFill>
                  <a:srgbClr val="000000"/>
                </a:solidFill>
              </a:rPr>
              <a:t>[K122-peptide]=</a:t>
            </a:r>
            <a:r>
              <a:rPr lang="en-US" altLang="en-US" sz="1400" b="0" dirty="0">
                <a:solidFill>
                  <a:srgbClr val="000000"/>
                </a:solidFill>
              </a:rPr>
              <a:t> 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600 </a:t>
            </a:r>
            <a:r>
              <a:rPr lang="en-US" altLang="en-US" sz="1400" b="0" dirty="0" err="1" smtClean="0">
                <a:solidFill>
                  <a:srgbClr val="000000"/>
                </a:solidFill>
              </a:rPr>
              <a:t>uM</a:t>
            </a:r>
            <a:endParaRPr lang="en-US" altLang="en-US" sz="14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 dirty="0">
                <a:solidFill>
                  <a:srgbClr val="000000"/>
                </a:solidFill>
              </a:rPr>
              <a:t>[NAD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+]=50,75,100 </a:t>
            </a:r>
            <a:r>
              <a:rPr lang="en-US" altLang="en-US" sz="1400" b="0" dirty="0" err="1" smtClean="0">
                <a:solidFill>
                  <a:srgbClr val="000000"/>
                </a:solidFill>
              </a:rPr>
              <a:t>uM</a:t>
            </a:r>
            <a:endParaRPr lang="en-US" altLang="en-US" sz="14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 dirty="0">
                <a:solidFill>
                  <a:srgbClr val="000000"/>
                </a:solidFill>
              </a:rPr>
              <a:t>Time point= 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30, 60 min</a:t>
            </a:r>
            <a:endParaRPr lang="en-US" altLang="en-US" sz="1400" b="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u="sng" dirty="0">
                <a:solidFill>
                  <a:srgbClr val="000000"/>
                </a:solidFill>
              </a:rPr>
              <a:t>In-house  </a:t>
            </a:r>
            <a:r>
              <a:rPr lang="en-US" altLang="en-US" sz="1400" u="sng" dirty="0" smtClean="0">
                <a:solidFill>
                  <a:srgbClr val="000000"/>
                </a:solidFill>
              </a:rPr>
              <a:t>SIRT3=5 U/reaction</a:t>
            </a:r>
            <a:endParaRPr lang="en-US" altLang="en-US" sz="1400" u="sng" dirty="0">
              <a:solidFill>
                <a:srgbClr val="000000"/>
              </a:solidFill>
            </a:endParaRPr>
          </a:p>
        </p:txBody>
      </p:sp>
      <p:sp>
        <p:nvSpPr>
          <p:cNvPr id="8288" name="Right Arrow 1"/>
          <p:cNvSpPr>
            <a:spLocks noChangeArrowheads="1"/>
          </p:cNvSpPr>
          <p:nvPr/>
        </p:nvSpPr>
        <p:spPr bwMode="auto">
          <a:xfrm flipH="1">
            <a:off x="7772400" y="3695700"/>
            <a:ext cx="2286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289" name="TextBox 2"/>
          <p:cNvSpPr txBox="1">
            <a:spLocks noChangeArrowheads="1"/>
          </p:cNvSpPr>
          <p:nvPr/>
        </p:nvSpPr>
        <p:spPr bwMode="auto">
          <a:xfrm>
            <a:off x="7924800" y="3467100"/>
            <a:ext cx="1143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100" dirty="0" smtClean="0">
                <a:solidFill>
                  <a:srgbClr val="000000"/>
                </a:solidFill>
              </a:rPr>
              <a:t>Unable to get data possibly due to air bubble</a:t>
            </a:r>
            <a:endParaRPr lang="en-US" altLang="en-US" sz="1100" dirty="0">
              <a:solidFill>
                <a:srgbClr val="00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8987" y="4236541"/>
            <a:ext cx="8594725" cy="1046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u="sng" dirty="0">
                <a:solidFill>
                  <a:srgbClr val="000000"/>
                </a:solidFill>
              </a:rPr>
              <a:t>Remarks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b="1" dirty="0">
                <a:solidFill>
                  <a:srgbClr val="000000"/>
                </a:solidFill>
              </a:rPr>
              <a:t>Deacetylation reaction can proceed at conditions of </a:t>
            </a:r>
            <a:r>
              <a:rPr lang="en-US" sz="1200" b="1" dirty="0" smtClean="0">
                <a:solidFill>
                  <a:srgbClr val="000000"/>
                </a:solidFill>
              </a:rPr>
              <a:t>50uM </a:t>
            </a:r>
            <a:r>
              <a:rPr lang="en-US" sz="1200" b="1" dirty="0">
                <a:solidFill>
                  <a:srgbClr val="000000"/>
                </a:solidFill>
              </a:rPr>
              <a:t>of NAD+ with </a:t>
            </a:r>
            <a:r>
              <a:rPr lang="en-US" sz="1200" b="1" dirty="0" smtClean="0">
                <a:solidFill>
                  <a:srgbClr val="000000"/>
                </a:solidFill>
              </a:rPr>
              <a:t>600 </a:t>
            </a:r>
            <a:r>
              <a:rPr lang="en-US" sz="1200" b="1" dirty="0" err="1" smtClean="0">
                <a:solidFill>
                  <a:srgbClr val="000000"/>
                </a:solidFill>
              </a:rPr>
              <a:t>uM</a:t>
            </a:r>
            <a:r>
              <a:rPr lang="en-US" sz="1200" b="1" dirty="0" smtClean="0">
                <a:solidFill>
                  <a:srgbClr val="000000"/>
                </a:solidFill>
              </a:rPr>
              <a:t> K122 peptide.</a:t>
            </a:r>
            <a:endParaRPr lang="en-US" sz="1200" b="1" dirty="0">
              <a:solidFill>
                <a:srgbClr val="000000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50uM </a:t>
            </a:r>
            <a:r>
              <a:rPr lang="en-US" sz="1200" b="1" dirty="0">
                <a:solidFill>
                  <a:srgbClr val="000000"/>
                </a:solidFill>
              </a:rPr>
              <a:t>NAD will be used for the dose response experiments.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b="1" dirty="0">
                <a:solidFill>
                  <a:srgbClr val="000000"/>
                </a:solidFill>
              </a:rPr>
              <a:t>%cv for In-house SIRT3 inter-day repeat is less than 15%.</a:t>
            </a:r>
          </a:p>
        </p:txBody>
      </p:sp>
    </p:spTree>
    <p:extLst>
      <p:ext uri="{BB962C8B-B14F-4D97-AF65-F5344CB8AC3E}">
        <p14:creationId xmlns:p14="http://schemas.microsoft.com/office/powerpoint/2010/main" val="29419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45" name="Group 553"/>
          <p:cNvGraphicFramePr>
            <a:graphicFrameLocks noGrp="1"/>
          </p:cNvGraphicFramePr>
          <p:nvPr/>
        </p:nvGraphicFramePr>
        <p:xfrm>
          <a:off x="228600" y="1676400"/>
          <a:ext cx="7696199" cy="3657600"/>
        </p:xfrm>
        <a:graphic>
          <a:graphicData uri="http://schemas.openxmlformats.org/drawingml/2006/table">
            <a:tbl>
              <a:tblPr/>
              <a:tblGrid>
                <a:gridCol w="804035"/>
                <a:gridCol w="1180166"/>
                <a:gridCol w="1104025"/>
                <a:gridCol w="1075092"/>
                <a:gridCol w="1193870"/>
                <a:gridCol w="1120776"/>
                <a:gridCol w="1218235"/>
              </a:tblGrid>
              <a:tr h="24447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[NAD+], uM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product formation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Stdv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%cv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Day1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Day2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0.4942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0.6916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0.5929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0.1396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23.5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0.5404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0.0677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0.3687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0.3311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0.3499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0.0266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0.2382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0.2308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0.2345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0.0052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0.1732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0.1903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0.1818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0.0121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4475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30min</a:t>
                      </a: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1.9395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1.6835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1.8115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0.1810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1.6216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1.5401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1.5808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0.0577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1.1060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0.0000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0.5596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0.4976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0.5286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0.0438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0.3247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0.2758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0.3003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0.0346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8286" name="Text Box 420"/>
          <p:cNvSpPr txBox="1">
            <a:spLocks noChangeArrowheads="1"/>
          </p:cNvSpPr>
          <p:nvPr/>
        </p:nvSpPr>
        <p:spPr bwMode="auto">
          <a:xfrm>
            <a:off x="19050" y="0"/>
            <a:ext cx="42925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B050"/>
                </a:solidFill>
              </a:rPr>
              <a:t>Overview of the results </a:t>
            </a:r>
            <a:r>
              <a:rPr lang="en-US" altLang="en-US" dirty="0" smtClean="0">
                <a:solidFill>
                  <a:srgbClr val="00B050"/>
                </a:solidFill>
              </a:rPr>
              <a:t>1 (XG’s Data):</a:t>
            </a:r>
            <a:endParaRPr lang="en-US" altLang="en-US" dirty="0">
              <a:solidFill>
                <a:srgbClr val="00B050"/>
              </a:solidFill>
            </a:endParaRPr>
          </a:p>
          <a:p>
            <a:pPr eaLnBrk="1" hangingPunct="1"/>
            <a:r>
              <a:rPr lang="en-US" altLang="en-US" dirty="0"/>
              <a:t>Inter-day variation</a:t>
            </a:r>
          </a:p>
        </p:txBody>
      </p:sp>
      <p:sp>
        <p:nvSpPr>
          <p:cNvPr id="8287" name="Rectangle 421"/>
          <p:cNvSpPr>
            <a:spLocks noChangeArrowheads="1"/>
          </p:cNvSpPr>
          <p:nvPr/>
        </p:nvSpPr>
        <p:spPr bwMode="auto">
          <a:xfrm>
            <a:off x="152400" y="609600"/>
            <a:ext cx="4572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 b="0"/>
              <a:t>[FdL2 peptide]=250uM</a:t>
            </a:r>
          </a:p>
          <a:p>
            <a:pPr eaLnBrk="1" hangingPunct="1"/>
            <a:r>
              <a:rPr lang="en-US" altLang="en-US" sz="1400" b="0"/>
              <a:t>[NAD+]=10, 25, 50, 75, 100uM</a:t>
            </a:r>
          </a:p>
          <a:p>
            <a:pPr eaLnBrk="1" hangingPunct="1"/>
            <a:r>
              <a:rPr lang="en-US" altLang="en-US" sz="1400" b="0"/>
              <a:t>Time point= 5, 30min</a:t>
            </a:r>
          </a:p>
          <a:p>
            <a:pPr eaLnBrk="1" hangingPunct="1"/>
            <a:r>
              <a:rPr lang="en-US" altLang="en-US" sz="1400" u="sng"/>
              <a:t>In-house  SIRT3=10 U</a:t>
            </a:r>
          </a:p>
        </p:txBody>
      </p:sp>
      <p:sp>
        <p:nvSpPr>
          <p:cNvPr id="8288" name="Right Arrow 1"/>
          <p:cNvSpPr>
            <a:spLocks noChangeArrowheads="1"/>
          </p:cNvSpPr>
          <p:nvPr/>
        </p:nvSpPr>
        <p:spPr bwMode="auto">
          <a:xfrm flipH="1">
            <a:off x="7772400" y="2362200"/>
            <a:ext cx="228600" cy="15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89" name="TextBox 2"/>
          <p:cNvSpPr txBox="1">
            <a:spLocks noChangeArrowheads="1"/>
          </p:cNvSpPr>
          <p:nvPr/>
        </p:nvSpPr>
        <p:spPr bwMode="auto">
          <a:xfrm>
            <a:off x="7924800" y="2190750"/>
            <a:ext cx="114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200"/>
              <a:t>Peak split, may due to inline bubble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68275" y="5486400"/>
            <a:ext cx="8594725" cy="1046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u="sng" dirty="0">
                <a:latin typeface="Arial" pitchFamily="34" charset="0"/>
              </a:rPr>
              <a:t>Remarks</a:t>
            </a:r>
          </a:p>
          <a:p>
            <a:pPr>
              <a:defRPr/>
            </a:pPr>
            <a:endParaRPr lang="en-US" sz="1200" dirty="0">
              <a:latin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Deacetylation reaction can proceed at conditions of 10uM of NAD+ with saturating FdL2 peptide (250uM).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10uM NAD will be used for the dose response experiments.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US" sz="1200" dirty="0">
                <a:latin typeface="Arial" pitchFamily="34" charset="0"/>
              </a:rPr>
              <a:t>%cv for In-house SIRT3 inter-day repeat is less than 15%.</a:t>
            </a:r>
          </a:p>
        </p:txBody>
      </p:sp>
    </p:spTree>
    <p:extLst>
      <p:ext uri="{BB962C8B-B14F-4D97-AF65-F5344CB8AC3E}">
        <p14:creationId xmlns:p14="http://schemas.microsoft.com/office/powerpoint/2010/main" val="20058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solidFill>
                  <a:prstClr val="black"/>
                </a:solidFill>
              </a:rPr>
              <a:t>Experiment AU48-PMC-AU3: minimum [NAD+] determination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34572"/>
              </p:ext>
            </p:extLst>
          </p:nvPr>
        </p:nvGraphicFramePr>
        <p:xfrm>
          <a:off x="609600" y="2743200"/>
          <a:ext cx="8229601" cy="2228826"/>
        </p:xfrm>
        <a:graphic>
          <a:graphicData uri="http://schemas.openxmlformats.org/drawingml/2006/table">
            <a:tbl>
              <a:tblPr/>
              <a:tblGrid>
                <a:gridCol w="1059443"/>
                <a:gridCol w="664854"/>
                <a:gridCol w="518911"/>
                <a:gridCol w="702691"/>
                <a:gridCol w="705394"/>
                <a:gridCol w="518911"/>
                <a:gridCol w="670260"/>
                <a:gridCol w="664854"/>
                <a:gridCol w="583775"/>
                <a:gridCol w="583775"/>
                <a:gridCol w="518911"/>
                <a:gridCol w="518911"/>
                <a:gridCol w="518911"/>
              </a:tblGrid>
              <a:tr h="17026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5U in-house Sirt3/Rxn:                   37 degreeC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[NAD] = 250 uM, 10uL/Rxn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[NAD] = 375 uM, 10uL/Rxn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STOCK [NAD] = 500 uM, 10uL/Rxn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[NAD] 50 uM, [K122] 600 uM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[NAD] 75 uM, [K122] 600 uM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 [NAD] 100 uM, [K122] 600 uM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 min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1-Blank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2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3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4-Blank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5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6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7-Blank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8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Rxn 9</a:t>
                      </a:r>
                    </a:p>
                  </a:txBody>
                  <a:tcPr marL="8513" marR="8513" marT="85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Rt (Min)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15.115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15.129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15.1116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0.014046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0.092951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Rt (Min)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16.292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16.339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16.284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16.324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16.344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16.31986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0.023975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0.146908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Area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282.16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374.853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642.769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464.734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777.5314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2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 Area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26065.6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26143.3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25992.5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25600.9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26434.5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25958.3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25787.1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Area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26347.76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26143.3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26367.35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26243.67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26434.5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26423.03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26564.631</a:t>
                      </a:r>
                    </a:p>
                  </a:txBody>
                  <a:tcPr marL="8513" marR="8513" marT="85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26362.75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149.5982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0.567461</a:t>
                      </a: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product formed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1.070907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1.421656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2.449235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1.758821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2.9269422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7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pmoles formed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257.0177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341.1974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587.8163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422.1172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702.46612</a:t>
                      </a:r>
                    </a:p>
                  </a:txBody>
                  <a:tcPr marL="8513" marR="8513" marT="85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13" marR="8513" marT="85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7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Experiment AU48-PMC-AU3: minimum [NAD+] determination (repeat experiment)</a:t>
            </a:r>
            <a:endParaRPr lang="en-US" sz="3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2618669"/>
          <a:ext cx="8229599" cy="2489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359"/>
                <a:gridCol w="663547"/>
                <a:gridCol w="517890"/>
                <a:gridCol w="701310"/>
                <a:gridCol w="704008"/>
                <a:gridCol w="517890"/>
                <a:gridCol w="668942"/>
                <a:gridCol w="663547"/>
                <a:gridCol w="598810"/>
                <a:gridCol w="582626"/>
                <a:gridCol w="517890"/>
                <a:gridCol w="517890"/>
                <a:gridCol w="517890"/>
              </a:tblGrid>
              <a:tr h="16840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5U in-house Sirt3/Rxn:                   37 degreeC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STOCk [NAD] = 250 uM, 10uL/Rxn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STOCK [NAD] = 375 uM, 10uL/Rxn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pl-PL" sz="1000" u="none" strike="noStrike">
                          <a:effectLst/>
                        </a:rPr>
                        <a:t>STOCK [NAD] = 500 uM, 10uL/Rxn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Final [NAD] 50 uM, [K122] 600 uM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Final [NAD] 75 uM, [K122] 600 uM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Final [NAD] 100 uM, [K122] 600 uM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60 min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3048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10-Blank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13-Blank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16-Blank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Rxn 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Average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SDEV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% CV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Product Rt (Min)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15.096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15.096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15.10017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0.017691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0.117157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Substrate Rt (Min)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16.334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0.015086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0.092362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Product Area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277.71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474.068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377.249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635.0272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455.353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779.56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684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Substrate Area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25904.1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25800.1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26051.2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25473.1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25951.5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25678.7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Total Area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26181.81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26274.17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26428.45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26108.13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26406.853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26458.26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26309.61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144.125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0.547803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% product produced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1.060698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1.804312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1.427435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2.432297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1.7243744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2.9463767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  <a:tr h="1768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pmoles produced</a:t>
                      </a:r>
                      <a:endParaRPr lang="en-US" sz="1000" b="1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254.5676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433.0349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342.5845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583.7513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413.84984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707.1304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20" marR="8420" marT="84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0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24916"/>
              </p:ext>
            </p:extLst>
          </p:nvPr>
        </p:nvGraphicFramePr>
        <p:xfrm>
          <a:off x="457200" y="3429000"/>
          <a:ext cx="8382001" cy="2254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743200"/>
                <a:gridCol w="1295400"/>
                <a:gridCol w="1295400"/>
                <a:gridCol w="990601"/>
              </a:tblGrid>
              <a:tr h="3810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[K122 peptide],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Km,K122 peptide = 87.6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v'/v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(K122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pepide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6.8493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1.0397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1.0261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29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[K122 peptide],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Km,K122 peptide = 33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v'/v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(K122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pepide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18.1818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1.0159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1.0105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1.0052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55518" marR="555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2374" y="228600"/>
            <a:ext cx="2525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x</a:t>
            </a:r>
            <a:r>
              <a:rPr lang="en-US" b="1" dirty="0" smtClean="0"/>
              <a:t>, y values for PMC-AU3 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01846"/>
              </p:ext>
            </p:extLst>
          </p:nvPr>
        </p:nvGraphicFramePr>
        <p:xfrm>
          <a:off x="457200" y="762000"/>
          <a:ext cx="8382000" cy="2496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262"/>
                <a:gridCol w="2737338"/>
                <a:gridCol w="1295400"/>
                <a:gridCol w="1295400"/>
                <a:gridCol w="990600"/>
              </a:tblGrid>
              <a:tr h="190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[NAD+],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Km,NAD+ = 600 uM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v'/v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(NAD+)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0.1667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1.3462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1.2069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1.0937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1.3829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1.2264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/>
                        </a:rPr>
                        <a:t>75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1.3636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[NAD+],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Km,NAD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= 2000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v'/v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9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y, Fraction of km (NAD+)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x=0.9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100</a:t>
                      </a:r>
                      <a:endParaRPr lang="en-US" sz="1400" b="1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0.0500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1.4000</a:t>
                      </a:r>
                      <a:endParaRPr lang="en-US" sz="140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1.2353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1.1053</a:t>
                      </a:r>
                      <a:endParaRPr lang="en-US" sz="1400" dirty="0">
                        <a:effectLst/>
                        <a:latin typeface="+mn-lt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1.4138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1.2424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1.4068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1.2388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8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1010</Words>
  <Application>Microsoft Office PowerPoint</Application>
  <PresentationFormat>On-screen Show (4:3)</PresentationFormat>
  <Paragraphs>487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Default Design</vt:lpstr>
      <vt:lpstr>Experiment AU48-PMC-AU3: minimum [NAD+] determination</vt:lpstr>
      <vt:lpstr>Experiment AU48-PMC-AU3: minimum [NAD+] determination</vt:lpstr>
      <vt:lpstr>PowerPoint Presentation</vt:lpstr>
      <vt:lpstr>PowerPoint Presentation</vt:lpstr>
      <vt:lpstr>Experiment AU48-PMC-AU3: minimum [NAD+] determination</vt:lpstr>
      <vt:lpstr>Experiment AU48-PMC-AU3: minimum [NAD+] determination (repeat experiment)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AU48-PMC-AU3: minimum [NAD+] determination</dc:title>
  <dc:creator>Alok Upadhyay</dc:creator>
  <cp:lastModifiedBy>Alok Upadhyay</cp:lastModifiedBy>
  <cp:revision>15</cp:revision>
  <cp:lastPrinted>2016-08-30T19:21:31Z</cp:lastPrinted>
  <dcterms:created xsi:type="dcterms:W3CDTF">2016-08-19T17:57:23Z</dcterms:created>
  <dcterms:modified xsi:type="dcterms:W3CDTF">2016-08-30T19:32:07Z</dcterms:modified>
</cp:coreProperties>
</file>