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54396325459316"/>
          <c:y val="2.60791439531597E-2"/>
          <c:w val="0.79104330613350626"/>
          <c:h val="0.8129871516152102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Sheet3!$G$75:$G$82</c:f>
              <c:numCache>
                <c:formatCode>General</c:formatCode>
                <c:ptCount val="8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  <c:pt idx="6">
                  <c:v>800</c:v>
                </c:pt>
                <c:pt idx="7">
                  <c:v>1000</c:v>
                </c:pt>
              </c:numCache>
            </c:numRef>
          </c:xVal>
          <c:yVal>
            <c:numRef>
              <c:f>Sheet3!$H$75:$H$82</c:f>
              <c:numCache>
                <c:formatCode>General</c:formatCode>
                <c:ptCount val="8"/>
                <c:pt idx="0">
                  <c:v>1</c:v>
                </c:pt>
                <c:pt idx="1">
                  <c:v>2044</c:v>
                </c:pt>
                <c:pt idx="2">
                  <c:v>3192</c:v>
                </c:pt>
                <c:pt idx="3">
                  <c:v>4065</c:v>
                </c:pt>
                <c:pt idx="4">
                  <c:v>4262</c:v>
                </c:pt>
                <c:pt idx="5">
                  <c:v>4792</c:v>
                </c:pt>
                <c:pt idx="6">
                  <c:v>4689</c:v>
                </c:pt>
                <c:pt idx="7">
                  <c:v>3901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708096"/>
        <c:axId val="182710272"/>
      </c:scatterChart>
      <c:valAx>
        <c:axId val="18270809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[FdL1 peptide], uM</a:t>
                </a:r>
              </a:p>
            </c:rich>
          </c:tx>
          <c:layout>
            <c:manualLayout>
              <c:xMode val="edge"/>
              <c:yMode val="edge"/>
              <c:x val="0.49222331583552054"/>
              <c:y val="0.942458795790570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2710272"/>
        <c:crosses val="autoZero"/>
        <c:crossBetween val="midCat"/>
        <c:majorUnit val="100"/>
        <c:minorUnit val="20"/>
      </c:valAx>
      <c:valAx>
        <c:axId val="182710272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Symbol" panose="05050102010706020507" pitchFamily="18" charset="2"/>
                  </a:rPr>
                  <a:t>D </a:t>
                </a: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6706744352306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27080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54396325459316"/>
          <c:y val="4.214129483814523E-2"/>
          <c:w val="0.80166447944007002"/>
          <c:h val="0.7853740157480314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Sheet3!$B$91:$M$91</c:f>
              <c:numCache>
                <c:formatCode>General</c:formatCode>
                <c:ptCount val="12"/>
                <c:pt idx="0">
                  <c:v>75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425</c:v>
                </c:pt>
                <c:pt idx="6">
                  <c:v>450</c:v>
                </c:pt>
                <c:pt idx="7">
                  <c:v>475</c:v>
                </c:pt>
                <c:pt idx="8">
                  <c:v>500</c:v>
                </c:pt>
                <c:pt idx="9">
                  <c:v>600</c:v>
                </c:pt>
                <c:pt idx="10">
                  <c:v>700</c:v>
                </c:pt>
                <c:pt idx="11">
                  <c:v>800</c:v>
                </c:pt>
              </c:numCache>
            </c:numRef>
          </c:xVal>
          <c:yVal>
            <c:numRef>
              <c:f>Sheet3!$B$94:$M$94</c:f>
              <c:numCache>
                <c:formatCode>General</c:formatCode>
                <c:ptCount val="12"/>
                <c:pt idx="0">
                  <c:v>2283</c:v>
                </c:pt>
                <c:pt idx="1">
                  <c:v>2518</c:v>
                </c:pt>
                <c:pt idx="2">
                  <c:v>3246</c:v>
                </c:pt>
                <c:pt idx="3">
                  <c:v>3298</c:v>
                </c:pt>
                <c:pt idx="4">
                  <c:v>3359</c:v>
                </c:pt>
                <c:pt idx="5">
                  <c:v>3422</c:v>
                </c:pt>
                <c:pt idx="6">
                  <c:v>3663</c:v>
                </c:pt>
                <c:pt idx="7">
                  <c:v>3587</c:v>
                </c:pt>
                <c:pt idx="8">
                  <c:v>3524</c:v>
                </c:pt>
                <c:pt idx="9">
                  <c:v>3512</c:v>
                </c:pt>
                <c:pt idx="10">
                  <c:v>3491</c:v>
                </c:pt>
                <c:pt idx="11">
                  <c:v>3189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747136"/>
        <c:axId val="182749056"/>
      </c:scatterChart>
      <c:valAx>
        <c:axId val="182747136"/>
        <c:scaling>
          <c:orientation val="minMax"/>
          <c:max val="800"/>
          <c:min val="20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[FdL1 peptide], uM</a:t>
                </a:r>
              </a:p>
            </c:rich>
          </c:tx>
          <c:layout>
            <c:manualLayout>
              <c:xMode val="edge"/>
              <c:yMode val="edge"/>
              <c:x val="0.42521631671041121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2749056"/>
        <c:crosses val="autoZero"/>
        <c:crossBetween val="midCat"/>
        <c:majorUnit val="100"/>
        <c:minorUnit val="20"/>
      </c:valAx>
      <c:valAx>
        <c:axId val="182749056"/>
        <c:scaling>
          <c:orientation val="minMax"/>
          <c:min val="200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Symbol" panose="05050102010706020507" pitchFamily="18" charset="2"/>
                  </a:rPr>
                  <a:t>D </a:t>
                </a: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74226450860309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274713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71240297090523"/>
          <c:y val="5.1400554097404488E-2"/>
          <c:w val="0.85213156866030049"/>
          <c:h val="0.80947142023913676"/>
        </c:manualLayout>
      </c:layout>
      <c:scatterChart>
        <c:scatterStyle val="lineMarker"/>
        <c:varyColors val="0"/>
        <c:ser>
          <c:idx val="0"/>
          <c:order val="0"/>
          <c:tx>
            <c:v>500uM NAD+</c:v>
          </c:tx>
          <c:spPr>
            <a:ln w="28575">
              <a:noFill/>
            </a:ln>
          </c:spPr>
          <c:xVal>
            <c:numRef>
              <c:f>Sheet7!$B$89:$B$96</c:f>
              <c:numCache>
                <c:formatCode>General</c:formatCode>
                <c:ptCount val="8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  <c:pt idx="6">
                  <c:v>800</c:v>
                </c:pt>
                <c:pt idx="7">
                  <c:v>1000</c:v>
                </c:pt>
              </c:numCache>
            </c:numRef>
          </c:xVal>
          <c:yVal>
            <c:numRef>
              <c:f>Sheet7!$E$89:$E$96</c:f>
              <c:numCache>
                <c:formatCode>General</c:formatCode>
                <c:ptCount val="8"/>
                <c:pt idx="0">
                  <c:v>1</c:v>
                </c:pt>
                <c:pt idx="1">
                  <c:v>203</c:v>
                </c:pt>
                <c:pt idx="2">
                  <c:v>385</c:v>
                </c:pt>
                <c:pt idx="3">
                  <c:v>476</c:v>
                </c:pt>
                <c:pt idx="4">
                  <c:v>545</c:v>
                </c:pt>
                <c:pt idx="5">
                  <c:v>452</c:v>
                </c:pt>
                <c:pt idx="6">
                  <c:v>384</c:v>
                </c:pt>
                <c:pt idx="7">
                  <c:v>359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046528"/>
        <c:axId val="183048448"/>
      </c:scatterChart>
      <c:valAx>
        <c:axId val="183046528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[FdL2 Peptide],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83048448"/>
        <c:crosses val="autoZero"/>
        <c:crossBetween val="midCat"/>
      </c:valAx>
      <c:valAx>
        <c:axId val="183048448"/>
        <c:scaling>
          <c:orientation val="minMax"/>
          <c:max val="60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Delta AFU</a:t>
                </a:r>
              </a:p>
            </c:rich>
          </c:tx>
          <c:layout>
            <c:manualLayout>
              <c:xMode val="edge"/>
              <c:yMode val="edge"/>
              <c:x val="3.486532268572811E-4"/>
              <c:y val="0.37713397894228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04652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SIRT3</a:t>
            </a:r>
          </a:p>
        </c:rich>
      </c:tx>
      <c:layout>
        <c:manualLayout>
          <c:xMode val="edge"/>
          <c:yMode val="edge"/>
          <c:x val="0.4724582239720034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6054396325459316"/>
          <c:y val="0.10695610965296004"/>
          <c:w val="0.78777559055118107"/>
          <c:h val="0.6788925342665500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Sheet3!$B$50:$M$50</c:f>
              <c:numCache>
                <c:formatCode>General</c:formatCode>
                <c:ptCount val="12"/>
                <c:pt idx="0">
                  <c:v>75</c:v>
                </c:pt>
                <c:pt idx="1">
                  <c:v>100</c:v>
                </c:pt>
                <c:pt idx="2">
                  <c:v>150</c:v>
                </c:pt>
                <c:pt idx="3">
                  <c:v>175</c:v>
                </c:pt>
                <c:pt idx="4">
                  <c:v>200</c:v>
                </c:pt>
                <c:pt idx="5">
                  <c:v>225</c:v>
                </c:pt>
                <c:pt idx="6">
                  <c:v>250</c:v>
                </c:pt>
                <c:pt idx="7">
                  <c:v>275</c:v>
                </c:pt>
                <c:pt idx="8">
                  <c:v>300</c:v>
                </c:pt>
                <c:pt idx="9">
                  <c:v>350</c:v>
                </c:pt>
                <c:pt idx="10">
                  <c:v>400</c:v>
                </c:pt>
                <c:pt idx="11">
                  <c:v>800</c:v>
                </c:pt>
              </c:numCache>
            </c:numRef>
          </c:xVal>
          <c:yVal>
            <c:numRef>
              <c:f>Sheet3!$B$53:$M$53</c:f>
              <c:numCache>
                <c:formatCode>General</c:formatCode>
                <c:ptCount val="12"/>
                <c:pt idx="0">
                  <c:v>296</c:v>
                </c:pt>
                <c:pt idx="1">
                  <c:v>302</c:v>
                </c:pt>
                <c:pt idx="2">
                  <c:v>315</c:v>
                </c:pt>
                <c:pt idx="3">
                  <c:v>348</c:v>
                </c:pt>
                <c:pt idx="4">
                  <c:v>435</c:v>
                </c:pt>
                <c:pt idx="5">
                  <c:v>432</c:v>
                </c:pt>
                <c:pt idx="6">
                  <c:v>418</c:v>
                </c:pt>
                <c:pt idx="7">
                  <c:v>425</c:v>
                </c:pt>
                <c:pt idx="8">
                  <c:v>416</c:v>
                </c:pt>
                <c:pt idx="9">
                  <c:v>407</c:v>
                </c:pt>
                <c:pt idx="10">
                  <c:v>350</c:v>
                </c:pt>
                <c:pt idx="11">
                  <c:v>226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558272"/>
        <c:axId val="201560448"/>
      </c:scatterChart>
      <c:valAx>
        <c:axId val="201558272"/>
        <c:scaling>
          <c:orientation val="minMax"/>
          <c:max val="400"/>
          <c:min val="10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[FdL2 peptide],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1560448"/>
        <c:crosses val="autoZero"/>
        <c:crossBetween val="midCat"/>
        <c:majorUnit val="50"/>
        <c:minorUnit val="10"/>
      </c:valAx>
      <c:valAx>
        <c:axId val="201560448"/>
        <c:scaling>
          <c:orientation val="minMax"/>
          <c:max val="450"/>
          <c:min val="30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>
                    <a:latin typeface="Symbol" panose="05050102010706020507" pitchFamily="18" charset="2"/>
                  </a:rPr>
                  <a:t>D </a:t>
                </a:r>
                <a:r>
                  <a:rPr lang="en-US" dirty="0"/>
                  <a:t>AFU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74226450860309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155827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1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1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1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1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3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6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0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9DFA2-452D-4003-BA25-C82344BCC2A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6399C-D46A-4F88-8696-994C6AD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0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082969"/>
            <a:ext cx="703282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b="1" dirty="0" smtClean="0"/>
              <a:t>Saturating </a:t>
            </a:r>
            <a:r>
              <a:rPr lang="en-US" sz="2700" b="1" dirty="0" smtClean="0"/>
              <a:t>FdL1  </a:t>
            </a:r>
            <a:r>
              <a:rPr lang="en-US" sz="2700" b="1" dirty="0" smtClean="0"/>
              <a:t>peptide concentration </a:t>
            </a:r>
            <a:r>
              <a:rPr lang="en-US" sz="2700" b="1" dirty="0" smtClean="0"/>
              <a:t>forSIRT1</a:t>
            </a:r>
          </a:p>
          <a:p>
            <a:pPr algn="ctr"/>
            <a:r>
              <a:rPr lang="en-US" sz="2700" b="1" dirty="0"/>
              <a:t>&amp;</a:t>
            </a:r>
            <a:endParaRPr lang="en-US" sz="2700" b="1" dirty="0" smtClean="0"/>
          </a:p>
          <a:p>
            <a:pPr algn="ctr"/>
            <a:r>
              <a:rPr lang="en-US" sz="2700" b="1" dirty="0" smtClean="0"/>
              <a:t>Saturating FdL2  peptide concentration forSIRT3</a:t>
            </a:r>
          </a:p>
        </p:txBody>
      </p:sp>
    </p:spTree>
    <p:extLst>
      <p:ext uri="{BB962C8B-B14F-4D97-AF65-F5344CB8AC3E}">
        <p14:creationId xmlns:p14="http://schemas.microsoft.com/office/powerpoint/2010/main" val="2397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3712029" y="674914"/>
            <a:ext cx="1240971" cy="2133600"/>
          </a:xfrm>
          <a:custGeom>
            <a:avLst/>
            <a:gdLst>
              <a:gd name="connsiteX0" fmla="*/ 0 w 1240971"/>
              <a:gd name="connsiteY0" fmla="*/ 1219200 h 2133600"/>
              <a:gd name="connsiteX1" fmla="*/ 1240971 w 1240971"/>
              <a:gd name="connsiteY1" fmla="*/ 0 h 2133600"/>
              <a:gd name="connsiteX2" fmla="*/ 1240971 w 1240971"/>
              <a:gd name="connsiteY2" fmla="*/ 2133600 h 2133600"/>
              <a:gd name="connsiteX3" fmla="*/ 10885 w 1240971"/>
              <a:gd name="connsiteY3" fmla="*/ 1872343 h 2133600"/>
              <a:gd name="connsiteX4" fmla="*/ 0 w 1240971"/>
              <a:gd name="connsiteY4" fmla="*/ 12192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971" h="2133600">
                <a:moveTo>
                  <a:pt x="0" y="1219200"/>
                </a:moveTo>
                <a:lnTo>
                  <a:pt x="1240971" y="0"/>
                </a:lnTo>
                <a:lnTo>
                  <a:pt x="1240971" y="2133600"/>
                </a:lnTo>
                <a:lnTo>
                  <a:pt x="10885" y="1872343"/>
                </a:lnTo>
                <a:lnTo>
                  <a:pt x="0" y="12192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13749"/>
              </p:ext>
            </p:extLst>
          </p:nvPr>
        </p:nvGraphicFramePr>
        <p:xfrm>
          <a:off x="318650" y="609600"/>
          <a:ext cx="3395773" cy="2148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573"/>
                <a:gridCol w="609600"/>
                <a:gridCol w="685800"/>
                <a:gridCol w="685800"/>
              </a:tblGrid>
              <a:tr h="2286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FdL1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peptide],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[NAD+]=500uM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0min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60min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u="none" strike="noStrike" dirty="0">
                          <a:effectLst/>
                        </a:rPr>
                        <a:t>AFU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2309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3475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4065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4690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4792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4575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3901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52400"/>
            <a:ext cx="385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Saturating </a:t>
            </a:r>
            <a:r>
              <a:rPr lang="en-US" b="1" dirty="0" smtClean="0"/>
              <a:t>FdL1 </a:t>
            </a:r>
            <a:r>
              <a:rPr lang="en-US" b="1" dirty="0" smtClean="0"/>
              <a:t>peptide Concentration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5627" y="6059269"/>
            <a:ext cx="7077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At [NAD+] = 500uM, </a:t>
            </a:r>
            <a:r>
              <a:rPr lang="en-US" dirty="0" smtClean="0"/>
              <a:t>FdL1 </a:t>
            </a:r>
            <a:r>
              <a:rPr lang="en-US" dirty="0" smtClean="0"/>
              <a:t>peptide saturating concentration is </a:t>
            </a:r>
            <a:r>
              <a:rPr lang="en-US" dirty="0" smtClean="0"/>
              <a:t>~450uM.</a:t>
            </a:r>
            <a:endParaRPr lang="en-US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547564"/>
              </p:ext>
            </p:extLst>
          </p:nvPr>
        </p:nvGraphicFramePr>
        <p:xfrm>
          <a:off x="185627" y="3145144"/>
          <a:ext cx="4027714" cy="281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30764"/>
              </p:ext>
            </p:extLst>
          </p:nvPr>
        </p:nvGraphicFramePr>
        <p:xfrm>
          <a:off x="4953000" y="457200"/>
          <a:ext cx="3810000" cy="234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762000"/>
                <a:gridCol w="762000"/>
                <a:gridCol w="7620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[FdL1 Peptide],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291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3537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3246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321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3619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3298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386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3745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3359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425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402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3824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3422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450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4108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3663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475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447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4034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3587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455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3979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3917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385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3876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3491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634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3823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3189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191000" y="2808514"/>
            <a:ext cx="4953000" cy="3573920"/>
            <a:chOff x="4724400" y="3006413"/>
            <a:chExt cx="4180114" cy="2743200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595240"/>
                </p:ext>
              </p:extLst>
            </p:nvPr>
          </p:nvGraphicFramePr>
          <p:xfrm>
            <a:off x="4724400" y="3006413"/>
            <a:ext cx="4180114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3" name="Straight Connector 12"/>
            <p:cNvCxnSpPr/>
            <p:nvPr/>
          </p:nvCxnSpPr>
          <p:spPr>
            <a:xfrm>
              <a:off x="6781800" y="3352800"/>
              <a:ext cx="0" cy="19812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705600" y="3200400"/>
              <a:ext cx="152400" cy="15240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249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52400"/>
            <a:ext cx="385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Saturating FdL2 peptide Concentration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5627" y="5906869"/>
            <a:ext cx="7077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At [NAD+] = 500uM, FdL2 peptide saturating concentration is </a:t>
            </a:r>
            <a:r>
              <a:rPr lang="en-US" dirty="0" smtClean="0"/>
              <a:t>~200uM.</a:t>
            </a: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557377"/>
              </p:ext>
            </p:extLst>
          </p:nvPr>
        </p:nvGraphicFramePr>
        <p:xfrm>
          <a:off x="382637" y="685800"/>
          <a:ext cx="3395773" cy="2148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573"/>
                <a:gridCol w="609600"/>
                <a:gridCol w="685800"/>
                <a:gridCol w="685800"/>
              </a:tblGrid>
              <a:tr h="2286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FdL1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peptide],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[NAD+]=500uM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0min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60min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u="none" strike="noStrike" dirty="0">
                          <a:effectLst/>
                        </a:rPr>
                        <a:t>AFU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518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714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950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545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720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1172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1225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1609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1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1399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1758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006710"/>
              </p:ext>
            </p:extLst>
          </p:nvPr>
        </p:nvGraphicFramePr>
        <p:xfrm>
          <a:off x="304800" y="3048000"/>
          <a:ext cx="3905250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892709"/>
              </p:ext>
            </p:extLst>
          </p:nvPr>
        </p:nvGraphicFramePr>
        <p:xfrm>
          <a:off x="4724400" y="521732"/>
          <a:ext cx="3810000" cy="234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762000"/>
                <a:gridCol w="762000"/>
                <a:gridCol w="7620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[FdL1 Peptide],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116009"/>
              </p:ext>
            </p:extLst>
          </p:nvPr>
        </p:nvGraphicFramePr>
        <p:xfrm>
          <a:off x="4495800" y="30390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reeform 10"/>
          <p:cNvSpPr/>
          <p:nvPr/>
        </p:nvSpPr>
        <p:spPr>
          <a:xfrm>
            <a:off x="3810000" y="718457"/>
            <a:ext cx="906219" cy="2133600"/>
          </a:xfrm>
          <a:custGeom>
            <a:avLst/>
            <a:gdLst>
              <a:gd name="connsiteX0" fmla="*/ 0 w 1240971"/>
              <a:gd name="connsiteY0" fmla="*/ 1219200 h 2133600"/>
              <a:gd name="connsiteX1" fmla="*/ 1240971 w 1240971"/>
              <a:gd name="connsiteY1" fmla="*/ 0 h 2133600"/>
              <a:gd name="connsiteX2" fmla="*/ 1240971 w 1240971"/>
              <a:gd name="connsiteY2" fmla="*/ 2133600 h 2133600"/>
              <a:gd name="connsiteX3" fmla="*/ 10885 w 1240971"/>
              <a:gd name="connsiteY3" fmla="*/ 1872343 h 2133600"/>
              <a:gd name="connsiteX4" fmla="*/ 0 w 1240971"/>
              <a:gd name="connsiteY4" fmla="*/ 12192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0971" h="2133600">
                <a:moveTo>
                  <a:pt x="0" y="1219200"/>
                </a:moveTo>
                <a:lnTo>
                  <a:pt x="1240971" y="0"/>
                </a:lnTo>
                <a:lnTo>
                  <a:pt x="1240971" y="2133600"/>
                </a:lnTo>
                <a:lnTo>
                  <a:pt x="10885" y="1872343"/>
                </a:lnTo>
                <a:lnTo>
                  <a:pt x="0" y="12192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14889" y="3591036"/>
            <a:ext cx="0" cy="159056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24600" y="3392485"/>
            <a:ext cx="180578" cy="198551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Office PowerPoint</Application>
  <PresentationFormat>On-screen Show (4:3)</PresentationFormat>
  <Paragraphs>180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1</cp:revision>
  <dcterms:created xsi:type="dcterms:W3CDTF">2016-04-06T18:42:38Z</dcterms:created>
  <dcterms:modified xsi:type="dcterms:W3CDTF">2016-04-06T18:44:26Z</dcterms:modified>
</cp:coreProperties>
</file>