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2" r:id="rId4"/>
    <p:sldId id="265" r:id="rId5"/>
    <p:sldId id="319" r:id="rId6"/>
    <p:sldId id="320" r:id="rId7"/>
    <p:sldId id="297" r:id="rId8"/>
    <p:sldId id="290" r:id="rId9"/>
    <p:sldId id="276" r:id="rId10"/>
    <p:sldId id="277" r:id="rId11"/>
    <p:sldId id="308" r:id="rId12"/>
    <p:sldId id="310" r:id="rId13"/>
    <p:sldId id="309" r:id="rId14"/>
    <p:sldId id="294" r:id="rId15"/>
    <p:sldId id="299" r:id="rId16"/>
    <p:sldId id="298" r:id="rId17"/>
    <p:sldId id="321" r:id="rId18"/>
    <p:sldId id="288" r:id="rId19"/>
    <p:sldId id="284" r:id="rId20"/>
    <p:sldId id="285" r:id="rId21"/>
    <p:sldId id="281" r:id="rId22"/>
    <p:sldId id="279" r:id="rId23"/>
    <p:sldId id="280" r:id="rId24"/>
    <p:sldId id="322" r:id="rId25"/>
    <p:sldId id="314" r:id="rId26"/>
    <p:sldId id="292" r:id="rId27"/>
    <p:sldId id="312" r:id="rId28"/>
    <p:sldId id="295" r:id="rId29"/>
    <p:sldId id="313" r:id="rId30"/>
    <p:sldId id="304" r:id="rId31"/>
    <p:sldId id="305" r:id="rId32"/>
    <p:sldId id="323" r:id="rId33"/>
    <p:sldId id="301" r:id="rId34"/>
    <p:sldId id="300" r:id="rId35"/>
    <p:sldId id="293" r:id="rId36"/>
    <p:sldId id="287" r:id="rId37"/>
    <p:sldId id="302" r:id="rId38"/>
    <p:sldId id="303" r:id="rId39"/>
    <p:sldId id="311" r:id="rId40"/>
    <p:sldId id="296" r:id="rId41"/>
    <p:sldId id="267" r:id="rId42"/>
    <p:sldId id="291" r:id="rId43"/>
    <p:sldId id="306" r:id="rId44"/>
    <p:sldId id="307" r:id="rId45"/>
    <p:sldId id="271" r:id="rId46"/>
    <p:sldId id="325" r:id="rId47"/>
    <p:sldId id="318" r:id="rId48"/>
    <p:sldId id="26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2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40C7F8-B736-4EED-A61E-4E8BE80486B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3554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0C7F8-B736-4EED-A61E-4E8BE80486B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286254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0C7F8-B736-4EED-A61E-4E8BE80486B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24536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410200"/>
          </a:xfrm>
        </p:spPr>
        <p:txBody>
          <a:bodyPr/>
          <a:lstStyle>
            <a:lvl1pPr>
              <a:defRPr sz="2800" baseline="0"/>
            </a:lvl1pPr>
            <a:lvl2pPr>
              <a:defRPr sz="2400" baseline="0"/>
            </a:lvl2pPr>
            <a:lvl3pPr>
              <a:defRPr sz="2000" baseline="0"/>
            </a:lvl3pPr>
            <a:lvl4pPr>
              <a:defRPr sz="18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40C7F8-B736-4EED-A61E-4E8BE80486B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1134327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0C7F8-B736-4EED-A61E-4E8BE80486BF}"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377567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0C7F8-B736-4EED-A61E-4E8BE80486B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257861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0C7F8-B736-4EED-A61E-4E8BE80486BF}" type="datetimeFigureOut">
              <a:rPr lang="en-US" smtClean="0"/>
              <a:pPr/>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11058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0C7F8-B736-4EED-A61E-4E8BE80486BF}" type="datetimeFigureOut">
              <a:rPr lang="en-US" smtClean="0"/>
              <a:pPr/>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151533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0C7F8-B736-4EED-A61E-4E8BE80486BF}" type="datetimeFigureOut">
              <a:rPr lang="en-US" smtClean="0"/>
              <a:pPr/>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38456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0C7F8-B736-4EED-A61E-4E8BE80486B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132261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0C7F8-B736-4EED-A61E-4E8BE80486BF}"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91740-E5B5-457F-8704-91B8EB2FA275}" type="slidenum">
              <a:rPr lang="en-US" smtClean="0"/>
              <a:pPr/>
              <a:t>‹#›</a:t>
            </a:fld>
            <a:endParaRPr lang="en-US"/>
          </a:p>
        </p:txBody>
      </p:sp>
    </p:spTree>
    <p:extLst>
      <p:ext uri="{BB962C8B-B14F-4D97-AF65-F5344CB8AC3E}">
        <p14:creationId xmlns:p14="http://schemas.microsoft.com/office/powerpoint/2010/main" val="8695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0C7F8-B736-4EED-A61E-4E8BE80486BF}" type="datetimeFigureOut">
              <a:rPr lang="en-US" smtClean="0"/>
              <a:pPr/>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91740-E5B5-457F-8704-91B8EB2FA275}" type="slidenum">
              <a:rPr lang="en-US" smtClean="0"/>
              <a:pPr/>
              <a:t>‹#›</a:t>
            </a:fld>
            <a:endParaRPr lang="en-US"/>
          </a:p>
        </p:txBody>
      </p:sp>
    </p:spTree>
    <p:extLst>
      <p:ext uri="{BB962C8B-B14F-4D97-AF65-F5344CB8AC3E}">
        <p14:creationId xmlns:p14="http://schemas.microsoft.com/office/powerpoint/2010/main" val="1438886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Fast PCR Survey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8462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563562"/>
          </a:xfrm>
        </p:spPr>
        <p:txBody>
          <a:bodyPr>
            <a:noAutofit/>
          </a:bodyPr>
          <a:lstStyle/>
          <a:p>
            <a:r>
              <a:rPr lang="en-US" sz="3200" dirty="0" smtClean="0"/>
              <a:t>Use </a:t>
            </a:r>
            <a:r>
              <a:rPr lang="en-US" sz="3200" dirty="0" err="1" smtClean="0"/>
              <a:t>AutoWriter</a:t>
            </a:r>
            <a:r>
              <a:rPr lang="en-US" sz="3200" dirty="0" smtClean="0"/>
              <a:t> to create new Protocol</a:t>
            </a:r>
            <a:endParaRPr lang="en-US" sz="3200"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867400" y="928838"/>
            <a:ext cx="3048000" cy="228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724400" y="3600450"/>
            <a:ext cx="4191000" cy="2971800"/>
          </a:xfrm>
        </p:spPr>
        <p:txBody>
          <a:bodyPr>
            <a:normAutofit/>
          </a:bodyPr>
          <a:lstStyle/>
          <a:p>
            <a:r>
              <a:rPr lang="en-US" sz="2000" dirty="0" smtClean="0"/>
              <a:t>T</a:t>
            </a:r>
            <a:r>
              <a:rPr lang="en-US" sz="2000" baseline="-25000" dirty="0" smtClean="0"/>
              <a:t>m</a:t>
            </a:r>
            <a:r>
              <a:rPr lang="en-US" sz="2000" dirty="0" smtClean="0"/>
              <a:t> estimated </a:t>
            </a:r>
            <a:r>
              <a:rPr lang="en-US" sz="2000" dirty="0"/>
              <a:t>using the nearest neighbor method for sequences longer than 14 </a:t>
            </a:r>
            <a:r>
              <a:rPr lang="en-US" sz="2000" dirty="0" err="1" smtClean="0"/>
              <a:t>bp</a:t>
            </a:r>
            <a:r>
              <a:rPr lang="en-US" sz="2000" dirty="0" smtClean="0"/>
              <a:t>; parameters </a:t>
            </a:r>
            <a:r>
              <a:rPr lang="en-US" sz="2000" dirty="0"/>
              <a:t>taken from </a:t>
            </a:r>
            <a:r>
              <a:rPr lang="en-US" sz="2000" dirty="0" err="1"/>
              <a:t>Breslauer</a:t>
            </a:r>
            <a:r>
              <a:rPr lang="en-US" sz="2000" dirty="0"/>
              <a:t> interaction </a:t>
            </a:r>
            <a:r>
              <a:rPr lang="en-US" sz="2000" dirty="0" smtClean="0"/>
              <a:t>constants. Annealing Temperature T</a:t>
            </a:r>
            <a:r>
              <a:rPr lang="en-US" sz="2000" baseline="-25000" dirty="0" smtClean="0"/>
              <a:t>a </a:t>
            </a:r>
            <a:r>
              <a:rPr lang="en-US" sz="2000" dirty="0" smtClean="0"/>
              <a:t>for protocol is </a:t>
            </a:r>
            <a:r>
              <a:rPr lang="en-US" sz="2000" dirty="0" err="1" smtClean="0"/>
              <a:t>baed</a:t>
            </a:r>
            <a:r>
              <a:rPr lang="en-US" sz="2000" dirty="0" smtClean="0"/>
              <a:t> on the average </a:t>
            </a:r>
            <a:r>
              <a:rPr lang="en-US" sz="2000" dirty="0" err="1" smtClean="0"/>
              <a:t>primre</a:t>
            </a:r>
            <a:r>
              <a:rPr lang="en-US" sz="2000" dirty="0" smtClean="0"/>
              <a:t> </a:t>
            </a:r>
            <a:r>
              <a:rPr lang="en-US" sz="2000" dirty="0"/>
              <a:t>T</a:t>
            </a:r>
            <a:r>
              <a:rPr lang="en-US" sz="2000" baseline="-25000" dirty="0"/>
              <a:t>m</a:t>
            </a:r>
            <a:r>
              <a:rPr lang="en-US" sz="2000" dirty="0" smtClean="0"/>
              <a:t> values.</a:t>
            </a:r>
          </a:p>
          <a:p>
            <a:r>
              <a:rPr lang="en-US" sz="2000" dirty="0" smtClean="0"/>
              <a:t>Additional parameters can be set;</a:t>
            </a:r>
          </a:p>
          <a:p>
            <a:r>
              <a:rPr lang="en-US" sz="2000" dirty="0" smtClean="0"/>
              <a:t>Choose the desired speed.</a:t>
            </a:r>
            <a:endParaRPr lang="en-US" sz="2000" baseline="-250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914400"/>
            <a:ext cx="2682905" cy="201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14400"/>
            <a:ext cx="2682905" cy="201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47244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173928"/>
            <a:ext cx="2676894" cy="200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59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Techne</a:t>
            </a:r>
            <a:r>
              <a:rPr lang="en-US" dirty="0"/>
              <a:t> </a:t>
            </a:r>
            <a:r>
              <a:rPr lang="en-US" dirty="0" smtClean="0"/>
              <a:t>Thermal Cycler Products</a:t>
            </a:r>
            <a:endParaRPr lang="en-US" dirty="0"/>
          </a:p>
        </p:txBody>
      </p:sp>
      <p:sp>
        <p:nvSpPr>
          <p:cNvPr id="3" name="Content Placeholder 2"/>
          <p:cNvSpPr>
            <a:spLocks noGrp="1"/>
          </p:cNvSpPr>
          <p:nvPr>
            <p:ph idx="1"/>
          </p:nvPr>
        </p:nvSpPr>
        <p:spPr/>
        <p:txBody>
          <a:bodyPr/>
          <a:lstStyle/>
          <a:p>
            <a:r>
              <a:rPr lang="en-US" dirty="0" err="1"/>
              <a:t>Techne</a:t>
            </a:r>
            <a:r>
              <a:rPr lang="en-US" dirty="0"/>
              <a:t>® </a:t>
            </a:r>
            <a:r>
              <a:rPr lang="en-US" dirty="0" smtClean="0"/>
              <a:t>established </a:t>
            </a:r>
            <a:r>
              <a:rPr lang="en-US" dirty="0"/>
              <a:t>thermal </a:t>
            </a:r>
            <a:r>
              <a:rPr lang="en-US" dirty="0" smtClean="0"/>
              <a:t>cycler </a:t>
            </a:r>
            <a:r>
              <a:rPr lang="en-US" dirty="0"/>
              <a:t>range to provide easier programming and </a:t>
            </a:r>
            <a:r>
              <a:rPr lang="en-US" dirty="0" smtClean="0"/>
              <a:t>increased </a:t>
            </a:r>
            <a:r>
              <a:rPr lang="en-US" dirty="0"/>
              <a:t>instrument flexibility. </a:t>
            </a:r>
            <a:endParaRPr lang="en-US" dirty="0" smtClean="0"/>
          </a:p>
          <a:p>
            <a:r>
              <a:rPr lang="en-US" dirty="0" smtClean="0"/>
              <a:t>It </a:t>
            </a:r>
            <a:r>
              <a:rPr lang="en-US" dirty="0"/>
              <a:t>uses </a:t>
            </a:r>
            <a:r>
              <a:rPr lang="en-US" b="1" dirty="0" smtClean="0">
                <a:solidFill>
                  <a:srgbClr val="FF0000"/>
                </a:solidFill>
              </a:rPr>
              <a:t>multiple </a:t>
            </a:r>
            <a:r>
              <a:rPr lang="en-US" b="1" dirty="0" err="1">
                <a:solidFill>
                  <a:srgbClr val="FF0000"/>
                </a:solidFill>
              </a:rPr>
              <a:t>peltier</a:t>
            </a:r>
            <a:r>
              <a:rPr lang="en-US" b="1" dirty="0">
                <a:solidFill>
                  <a:srgbClr val="FF0000"/>
                </a:solidFill>
              </a:rPr>
              <a:t> element/block</a:t>
            </a:r>
            <a:endParaRPr lang="en-US" b="1" dirty="0" smtClean="0">
              <a:solidFill>
                <a:srgbClr val="FF0000"/>
              </a:solidFill>
            </a:endParaRPr>
          </a:p>
          <a:p>
            <a:r>
              <a:rPr lang="en-US" dirty="0" smtClean="0"/>
              <a:t>Maximum </a:t>
            </a:r>
            <a:r>
              <a:rPr lang="en-US" dirty="0"/>
              <a:t>heating rate	 5.0°C per second</a:t>
            </a:r>
          </a:p>
          <a:p>
            <a:r>
              <a:rPr lang="en-US" dirty="0"/>
              <a:t>Maximum cooling rate	 3.0°C per </a:t>
            </a:r>
            <a:r>
              <a:rPr lang="en-US" dirty="0" smtClean="0"/>
              <a:t>second</a:t>
            </a:r>
          </a:p>
          <a:p>
            <a:r>
              <a:rPr lang="en-US" dirty="0"/>
              <a:t>Temperature accuracy* &lt;±0.25°C </a:t>
            </a:r>
            <a:endParaRPr lang="en-US" dirty="0" smtClean="0"/>
          </a:p>
          <a:p>
            <a:r>
              <a:rPr lang="en-US" dirty="0" smtClean="0"/>
              <a:t>Temperature </a:t>
            </a:r>
            <a:r>
              <a:rPr lang="en-US" dirty="0"/>
              <a:t>uniformity* &lt;±0.3°C</a:t>
            </a:r>
          </a:p>
        </p:txBody>
      </p:sp>
      <p:sp>
        <p:nvSpPr>
          <p:cNvPr id="4" name="Rectangle 3"/>
          <p:cNvSpPr/>
          <p:nvPr/>
        </p:nvSpPr>
        <p:spPr>
          <a:xfrm>
            <a:off x="6172200" y="6324600"/>
            <a:ext cx="2735685" cy="369332"/>
          </a:xfrm>
          <a:prstGeom prst="rect">
            <a:avLst/>
          </a:prstGeom>
        </p:spPr>
        <p:txBody>
          <a:bodyPr wrap="none">
            <a:spAutoFit/>
          </a:bodyPr>
          <a:lstStyle/>
          <a:p>
            <a:r>
              <a:rPr lang="en-US" dirty="0" err="1"/>
              <a:t>Bibby</a:t>
            </a:r>
            <a:r>
              <a:rPr lang="en-US" dirty="0"/>
              <a:t> Scientific </a:t>
            </a:r>
            <a:r>
              <a:rPr lang="en-US" dirty="0" smtClean="0"/>
              <a:t>Limited, UK</a:t>
            </a:r>
            <a:endParaRPr lang="en-US" dirty="0"/>
          </a:p>
        </p:txBody>
      </p:sp>
    </p:spTree>
    <p:extLst>
      <p:ext uri="{BB962C8B-B14F-4D97-AF65-F5344CB8AC3E}">
        <p14:creationId xmlns:p14="http://schemas.microsoft.com/office/powerpoint/2010/main" val="366601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Mastercycler</a:t>
            </a:r>
            <a:r>
              <a:rPr lang="en-US" dirty="0" smtClean="0"/>
              <a:t>® </a:t>
            </a:r>
            <a:r>
              <a:rPr lang="en-US" dirty="0" smtClean="0"/>
              <a:t>Series</a:t>
            </a:r>
            <a:endParaRPr lang="en-US" dirty="0"/>
          </a:p>
        </p:txBody>
      </p:sp>
      <p:sp>
        <p:nvSpPr>
          <p:cNvPr id="3" name="Content Placeholder 2"/>
          <p:cNvSpPr>
            <a:spLocks noGrp="1"/>
          </p:cNvSpPr>
          <p:nvPr>
            <p:ph idx="1"/>
          </p:nvPr>
        </p:nvSpPr>
        <p:spPr/>
        <p:txBody>
          <a:bodyPr>
            <a:normAutofit/>
          </a:bodyPr>
          <a:lstStyle/>
          <a:p>
            <a:r>
              <a:rPr lang="en-US" dirty="0"/>
              <a:t>Ultimate reduction of </a:t>
            </a:r>
            <a:r>
              <a:rPr lang="en-US" dirty="0"/>
              <a:t>evaporation (</a:t>
            </a:r>
            <a:r>
              <a:rPr lang="en-US" dirty="0" err="1"/>
              <a:t>vapo.protect</a:t>
            </a:r>
            <a:r>
              <a:rPr lang="en-US" dirty="0"/>
              <a:t> </a:t>
            </a:r>
            <a:r>
              <a:rPr lang="en-US" dirty="0" smtClean="0"/>
              <a:t>technology)</a:t>
            </a:r>
            <a:endParaRPr lang="en-US" dirty="0"/>
          </a:p>
          <a:p>
            <a:r>
              <a:rPr lang="en-US" dirty="0"/>
              <a:t>Extremely fast heating and cooling </a:t>
            </a:r>
            <a:r>
              <a:rPr lang="en-US" dirty="0"/>
              <a:t>rates using </a:t>
            </a:r>
            <a:r>
              <a:rPr lang="en-US" b="1" dirty="0" err="1">
                <a:solidFill>
                  <a:srgbClr val="FF0000"/>
                </a:solidFill>
              </a:rPr>
              <a:t>peltier</a:t>
            </a:r>
            <a:r>
              <a:rPr lang="en-US" b="1" dirty="0">
                <a:solidFill>
                  <a:srgbClr val="FF0000"/>
                </a:solidFill>
              </a:rPr>
              <a:t> technology</a:t>
            </a:r>
            <a:endParaRPr lang="en-US" b="1" dirty="0">
              <a:solidFill>
                <a:srgbClr val="FF0000"/>
              </a:solidFill>
            </a:endParaRPr>
          </a:p>
          <a:p>
            <a:r>
              <a:rPr lang="en-US" dirty="0"/>
              <a:t>Gradient blocks with </a:t>
            </a:r>
            <a:r>
              <a:rPr lang="en-US" dirty="0" err="1"/>
              <a:t>SteadySlope</a:t>
            </a:r>
            <a:r>
              <a:rPr lang="en-US" dirty="0"/>
              <a:t> technology</a:t>
            </a:r>
          </a:p>
          <a:p>
            <a:r>
              <a:rPr lang="en-US" dirty="0" smtClean="0"/>
              <a:t>up </a:t>
            </a:r>
            <a:r>
              <a:rPr lang="en-US" dirty="0"/>
              <a:t>to 8°C/s with silver block</a:t>
            </a:r>
            <a:endParaRPr lang="en-US" dirty="0" smtClean="0"/>
          </a:p>
          <a:p>
            <a:pPr lvl="1"/>
            <a:r>
              <a:rPr lang="en-US" dirty="0"/>
              <a:t>Heating rate*	approx. 4 °C/s	</a:t>
            </a:r>
            <a:endParaRPr lang="en-US" dirty="0" smtClean="0"/>
          </a:p>
          <a:p>
            <a:pPr lvl="1"/>
            <a:r>
              <a:rPr lang="en-US" dirty="0" smtClean="0"/>
              <a:t>Cooling </a:t>
            </a:r>
            <a:r>
              <a:rPr lang="en-US" dirty="0"/>
              <a:t>rate*	approx. 3 °</a:t>
            </a:r>
            <a:r>
              <a:rPr lang="en-US" dirty="0" smtClean="0"/>
              <a:t>C/s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33800"/>
            <a:ext cx="3033479" cy="20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49091" y="6280666"/>
            <a:ext cx="1172116" cy="369332"/>
          </a:xfrm>
          <a:prstGeom prst="rect">
            <a:avLst/>
          </a:prstGeom>
        </p:spPr>
        <p:txBody>
          <a:bodyPr wrap="none">
            <a:spAutoFit/>
          </a:bodyPr>
          <a:lstStyle/>
          <a:p>
            <a:r>
              <a:rPr lang="en-US" dirty="0" err="1" smtClean="0"/>
              <a:t>Eppendorf</a:t>
            </a:r>
            <a:endParaRPr lang="en-US" dirty="0"/>
          </a:p>
        </p:txBody>
      </p:sp>
    </p:spTree>
    <p:extLst>
      <p:ext uri="{BB962C8B-B14F-4D97-AF65-F5344CB8AC3E}">
        <p14:creationId xmlns:p14="http://schemas.microsoft.com/office/powerpoint/2010/main" val="57947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AlphaHelix</a:t>
            </a:r>
            <a:r>
              <a:rPr lang="en-US" dirty="0"/>
              <a:t> </a:t>
            </a:r>
            <a:r>
              <a:rPr lang="en-US" dirty="0" smtClean="0"/>
              <a:t>Technologies</a:t>
            </a:r>
            <a:endParaRPr lang="en-US" dirty="0"/>
          </a:p>
        </p:txBody>
      </p:sp>
      <p:sp>
        <p:nvSpPr>
          <p:cNvPr id="3" name="Content Placeholder 2"/>
          <p:cNvSpPr>
            <a:spLocks noGrp="1"/>
          </p:cNvSpPr>
          <p:nvPr>
            <p:ph idx="1"/>
          </p:nvPr>
        </p:nvSpPr>
        <p:spPr/>
        <p:txBody>
          <a:bodyPr>
            <a:normAutofit/>
          </a:bodyPr>
          <a:lstStyle/>
          <a:p>
            <a:r>
              <a:rPr lang="en-US" sz="2400" dirty="0" smtClean="0"/>
              <a:t>Amp</a:t>
            </a:r>
            <a:r>
              <a:rPr lang="en-US" sz="2400" dirty="0"/>
              <a:t>™ is a very rapid thermal cycler utilizing </a:t>
            </a:r>
            <a:r>
              <a:rPr lang="en-US" sz="2400" b="1" dirty="0" err="1">
                <a:solidFill>
                  <a:srgbClr val="FF0000"/>
                </a:solidFill>
              </a:rPr>
              <a:t>SuperConvection</a:t>
            </a:r>
            <a:r>
              <a:rPr lang="en-US" sz="2400" b="1" dirty="0">
                <a:solidFill>
                  <a:srgbClr val="FF0000"/>
                </a:solidFill>
              </a:rPr>
              <a:t>™ technology </a:t>
            </a:r>
            <a:r>
              <a:rPr lang="en-US" sz="2400" dirty="0"/>
              <a:t>that makes the instrument significantly faster than conventional thermal cyclers.</a:t>
            </a:r>
          </a:p>
          <a:p>
            <a:pPr lvl="1"/>
            <a:r>
              <a:rPr lang="en-US" sz="2000" dirty="0" smtClean="0"/>
              <a:t>40 </a:t>
            </a:r>
            <a:r>
              <a:rPr lang="en-US" sz="2000" dirty="0"/>
              <a:t>cycle PCR in 20 minutes</a:t>
            </a:r>
          </a:p>
          <a:p>
            <a:pPr lvl="1"/>
            <a:r>
              <a:rPr lang="en-US" sz="2000" dirty="0" smtClean="0"/>
              <a:t>24 </a:t>
            </a:r>
            <a:r>
              <a:rPr lang="en-US" sz="2000" dirty="0"/>
              <a:t>samples per run</a:t>
            </a:r>
          </a:p>
          <a:p>
            <a:pPr lvl="1"/>
            <a:r>
              <a:rPr lang="en-US" sz="2000" dirty="0" smtClean="0"/>
              <a:t>20 </a:t>
            </a:r>
            <a:r>
              <a:rPr lang="en-US" sz="2000" dirty="0"/>
              <a:t>- 100 </a:t>
            </a:r>
            <a:r>
              <a:rPr lang="el-GR" sz="2000" dirty="0"/>
              <a:t>μ</a:t>
            </a:r>
            <a:r>
              <a:rPr lang="en-US" sz="2000" dirty="0"/>
              <a:t>l volume range</a:t>
            </a:r>
          </a:p>
          <a:p>
            <a:pPr lvl="1"/>
            <a:r>
              <a:rPr lang="en-US" sz="2000" dirty="0" smtClean="0"/>
              <a:t>Accommodates </a:t>
            </a:r>
            <a:r>
              <a:rPr lang="en-US" sz="2000" dirty="0"/>
              <a:t>the reagent cartridge </a:t>
            </a:r>
            <a:r>
              <a:rPr lang="en-US" sz="2000" dirty="0" err="1"/>
              <a:t>Capillette</a:t>
            </a:r>
            <a:r>
              <a:rPr lang="en-US" sz="2000" dirty="0" smtClean="0"/>
              <a:t>®</a:t>
            </a:r>
          </a:p>
          <a:p>
            <a:r>
              <a:rPr lang="en-US" sz="2400" dirty="0"/>
              <a:t>The </a:t>
            </a:r>
            <a:r>
              <a:rPr lang="en-US" sz="2400" dirty="0" err="1"/>
              <a:t>SuperConvection</a:t>
            </a:r>
            <a:r>
              <a:rPr lang="en-US" sz="2400" dirty="0"/>
              <a:t> technology and Amp enable very fast and accurate PCR assays at 20 </a:t>
            </a:r>
            <a:r>
              <a:rPr lang="el-GR" sz="2400" dirty="0" smtClean="0"/>
              <a:t>μ</a:t>
            </a:r>
            <a:r>
              <a:rPr lang="en-US" sz="2400" dirty="0" smtClean="0"/>
              <a:t>l </a:t>
            </a:r>
            <a:r>
              <a:rPr lang="en-US" sz="2400" dirty="0"/>
              <a:t>scale without compromising sensitivity or specificity, thereby reducing run times to minutes instead of hours</a:t>
            </a:r>
            <a:r>
              <a:rPr lang="en-US" sz="2400" dirty="0" smtClean="0"/>
              <a:t>.</a:t>
            </a:r>
          </a:p>
          <a:p>
            <a:r>
              <a:rPr lang="en-US" sz="2400" dirty="0"/>
              <a:t>Average in-sample ramping speed: 6 °C/s between 50 - 90 °C </a:t>
            </a:r>
          </a:p>
        </p:txBody>
      </p:sp>
      <p:sp>
        <p:nvSpPr>
          <p:cNvPr id="4" name="Rectangle 3"/>
          <p:cNvSpPr/>
          <p:nvPr/>
        </p:nvSpPr>
        <p:spPr>
          <a:xfrm>
            <a:off x="4419600" y="6172200"/>
            <a:ext cx="4572000" cy="369332"/>
          </a:xfrm>
          <a:prstGeom prst="rect">
            <a:avLst/>
          </a:prstGeom>
        </p:spPr>
        <p:txBody>
          <a:bodyPr>
            <a:spAutoFit/>
          </a:bodyPr>
          <a:lstStyle/>
          <a:p>
            <a:r>
              <a:rPr lang="en-US" dirty="0" err="1"/>
              <a:t>AlphaHelix</a:t>
            </a:r>
            <a:r>
              <a:rPr lang="en-US" dirty="0"/>
              <a:t> Technologies </a:t>
            </a:r>
            <a:r>
              <a:rPr lang="en-US" dirty="0" smtClean="0"/>
              <a:t>AB</a:t>
            </a:r>
            <a:r>
              <a:rPr lang="en-US" dirty="0" smtClean="0"/>
              <a:t>, </a:t>
            </a:r>
            <a:r>
              <a:rPr lang="en-US" dirty="0" smtClean="0"/>
              <a:t>SWEDEN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905000"/>
            <a:ext cx="1940293" cy="165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3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Thermo Scientific </a:t>
            </a:r>
            <a:r>
              <a:rPr lang="en-US" dirty="0" err="1"/>
              <a:t>PikoReal</a:t>
            </a:r>
            <a:r>
              <a:rPr lang="en-US" dirty="0"/>
              <a:t/>
            </a:r>
            <a:br>
              <a:rPr lang="en-US" dirty="0"/>
            </a:br>
            <a:r>
              <a:rPr lang="en-US" dirty="0"/>
              <a:t>Real-Time PCR System</a:t>
            </a:r>
          </a:p>
        </p:txBody>
      </p:sp>
      <p:sp>
        <p:nvSpPr>
          <p:cNvPr id="3" name="Content Placeholder 2"/>
          <p:cNvSpPr>
            <a:spLocks noGrp="1"/>
          </p:cNvSpPr>
          <p:nvPr>
            <p:ph idx="1"/>
          </p:nvPr>
        </p:nvSpPr>
        <p:spPr>
          <a:xfrm>
            <a:off x="402431" y="2819400"/>
            <a:ext cx="8229600" cy="1219200"/>
          </a:xfrm>
        </p:spPr>
        <p:txBody>
          <a:bodyPr>
            <a:normAutofit fontScale="70000" lnSpcReduction="20000"/>
          </a:bodyPr>
          <a:lstStyle/>
          <a:p>
            <a:r>
              <a:rPr lang="en-US" dirty="0" err="1"/>
              <a:t>qPCR</a:t>
            </a:r>
            <a:r>
              <a:rPr lang="en-US" dirty="0"/>
              <a:t> kits for </a:t>
            </a:r>
            <a:r>
              <a:rPr lang="en-US" dirty="0" smtClean="0"/>
              <a:t>SYBR Green </a:t>
            </a:r>
            <a:r>
              <a:rPr lang="en-US" dirty="0"/>
              <a:t>and probe </a:t>
            </a:r>
            <a:r>
              <a:rPr lang="en-US" dirty="0" smtClean="0"/>
              <a:t>chemistries – </a:t>
            </a:r>
            <a:r>
              <a:rPr lang="en-US" dirty="0"/>
              <a:t>fast </a:t>
            </a:r>
            <a:r>
              <a:rPr lang="en-US" dirty="0" err="1"/>
              <a:t>qPCR</a:t>
            </a:r>
            <a:endParaRPr lang="en-US" dirty="0"/>
          </a:p>
          <a:p>
            <a:pPr lvl="1"/>
            <a:r>
              <a:rPr lang="en-US" dirty="0" err="1"/>
              <a:t>DyNAmo</a:t>
            </a:r>
            <a:r>
              <a:rPr lang="en-US" dirty="0"/>
              <a:t> Flash and </a:t>
            </a:r>
            <a:r>
              <a:rPr lang="en-US" dirty="0" err="1"/>
              <a:t>ColorFlash</a:t>
            </a:r>
            <a:r>
              <a:rPr lang="en-US" dirty="0"/>
              <a:t> </a:t>
            </a:r>
            <a:r>
              <a:rPr lang="en-US" dirty="0" err="1"/>
              <a:t>qPCR</a:t>
            </a:r>
            <a:r>
              <a:rPr lang="en-US" dirty="0"/>
              <a:t> Kits deliver </a:t>
            </a:r>
            <a:r>
              <a:rPr lang="en-US" dirty="0" smtClean="0"/>
              <a:t>extremely short </a:t>
            </a:r>
            <a:r>
              <a:rPr lang="en-US" dirty="0"/>
              <a:t>cycling times (combined annealing and extension </a:t>
            </a:r>
            <a:r>
              <a:rPr lang="en-US" dirty="0" smtClean="0"/>
              <a:t>step of </a:t>
            </a:r>
            <a:r>
              <a:rPr lang="en-US" dirty="0"/>
              <a:t>only 15 s) and are the superior choice to achieve fast </a:t>
            </a:r>
            <a:r>
              <a:rPr lang="en-US" dirty="0" err="1" smtClean="0"/>
              <a:t>qPCR</a:t>
            </a:r>
            <a:r>
              <a:rPr lang="en-US" dirty="0" smtClean="0"/>
              <a:t>. </a:t>
            </a:r>
            <a:r>
              <a:rPr lang="en-US" dirty="0" err="1" smtClean="0"/>
              <a:t>DyNAmo</a:t>
            </a:r>
            <a:r>
              <a:rPr lang="en-US" dirty="0" smtClean="0"/>
              <a:t> </a:t>
            </a:r>
            <a:r>
              <a:rPr lang="en-US" dirty="0" err="1"/>
              <a:t>ColorFlash</a:t>
            </a:r>
            <a:r>
              <a:rPr lang="en-US" dirty="0"/>
              <a:t> </a:t>
            </a:r>
            <a:r>
              <a:rPr lang="en-US" dirty="0" err="1"/>
              <a:t>qPCR</a:t>
            </a:r>
            <a:r>
              <a:rPr lang="en-US" dirty="0"/>
              <a:t> kits incorporate an </a:t>
            </a:r>
            <a:r>
              <a:rPr lang="en-US" dirty="0" smtClean="0"/>
              <a:t>innovative multicolor </a:t>
            </a:r>
            <a:r>
              <a:rPr lang="en-US" dirty="0"/>
              <a:t>system that ensures correct pipetting.</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1" y="3879574"/>
            <a:ext cx="2971800" cy="28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066800"/>
            <a:ext cx="8382000" cy="1754326"/>
          </a:xfrm>
          <a:prstGeom prst="rect">
            <a:avLst/>
          </a:prstGeom>
        </p:spPr>
        <p:txBody>
          <a:bodyPr wrap="square">
            <a:spAutoFit/>
          </a:bodyPr>
          <a:lstStyle/>
          <a:p>
            <a:pPr marL="285750" indent="-285750">
              <a:buFont typeface="Arial" pitchFamily="34" charset="0"/>
              <a:buChar char="•"/>
            </a:pPr>
            <a:r>
              <a:rPr lang="en-US" dirty="0"/>
              <a:t>Thermo Scientific </a:t>
            </a:r>
            <a:r>
              <a:rPr lang="en-US" dirty="0" err="1"/>
              <a:t>Finnzymes</a:t>
            </a:r>
            <a:r>
              <a:rPr lang="en-US" dirty="0"/>
              <a:t> Molecular Biology </a:t>
            </a:r>
            <a:r>
              <a:rPr lang="en-US" dirty="0" smtClean="0"/>
              <a:t>Solutions can achieve fast PCR in 10 </a:t>
            </a:r>
            <a:r>
              <a:rPr lang="en-US" dirty="0" smtClean="0"/>
              <a:t>minutes</a:t>
            </a:r>
          </a:p>
          <a:p>
            <a:pPr marL="742950" lvl="1" indent="-285750">
              <a:buFont typeface="Arial" pitchFamily="34" charset="0"/>
              <a:buChar char="•"/>
            </a:pPr>
            <a:r>
              <a:rPr lang="en-US" b="1" dirty="0" smtClean="0">
                <a:solidFill>
                  <a:srgbClr val="FF0000"/>
                </a:solidFill>
              </a:rPr>
              <a:t>Ultra-thin </a:t>
            </a:r>
            <a:r>
              <a:rPr lang="en-US" b="1" dirty="0">
                <a:solidFill>
                  <a:srgbClr val="FF0000"/>
                </a:solidFill>
              </a:rPr>
              <a:t>wall (UTW) PCR </a:t>
            </a:r>
            <a:r>
              <a:rPr lang="en-US" b="1" dirty="0" smtClean="0">
                <a:solidFill>
                  <a:srgbClr val="FF0000"/>
                </a:solidFill>
              </a:rPr>
              <a:t>plates</a:t>
            </a:r>
          </a:p>
          <a:p>
            <a:pPr marL="742950" lvl="1" indent="-285750">
              <a:buFont typeface="Arial" pitchFamily="34" charset="0"/>
              <a:buChar char="•"/>
            </a:pPr>
            <a:r>
              <a:rPr lang="en-US" dirty="0"/>
              <a:t>The unique patented block design</a:t>
            </a:r>
            <a:endParaRPr lang="en-US" dirty="0" smtClean="0"/>
          </a:p>
          <a:p>
            <a:pPr marL="742950" lvl="1" indent="-285750">
              <a:buFont typeface="Arial" pitchFamily="34" charset="0"/>
              <a:buChar char="•"/>
            </a:pPr>
            <a:r>
              <a:rPr lang="en-US" dirty="0"/>
              <a:t>Max cooling rate	4.5°C/sec</a:t>
            </a:r>
          </a:p>
          <a:p>
            <a:pPr marL="742950" lvl="1" indent="-285750">
              <a:buFont typeface="Arial" pitchFamily="34" charset="0"/>
              <a:buChar char="•"/>
            </a:pPr>
            <a:r>
              <a:rPr lang="en-US" dirty="0"/>
              <a:t>Max heating rate	&gt; 5°C/sec</a:t>
            </a:r>
            <a:endParaRPr lang="en-US"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038434"/>
            <a:ext cx="291703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56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Previous “Idaho </a:t>
            </a:r>
            <a:r>
              <a:rPr lang="en-US" dirty="0" smtClean="0"/>
              <a:t>Technology Inc</a:t>
            </a:r>
            <a:r>
              <a:rPr lang="en-US" dirty="0" smtClean="0"/>
              <a:t>.”</a:t>
            </a:r>
            <a:endParaRPr lang="en-US" dirty="0"/>
          </a:p>
        </p:txBody>
      </p:sp>
      <p:sp>
        <p:nvSpPr>
          <p:cNvPr id="3" name="Content Placeholder 2"/>
          <p:cNvSpPr>
            <a:spLocks noGrp="1"/>
          </p:cNvSpPr>
          <p:nvPr>
            <p:ph idx="1"/>
          </p:nvPr>
        </p:nvSpPr>
        <p:spPr/>
        <p:txBody>
          <a:bodyPr/>
          <a:lstStyle/>
          <a:p>
            <a:r>
              <a:rPr lang="en-US" dirty="0" smtClean="0"/>
              <a:t>Air Thermo-Cycler</a:t>
            </a:r>
          </a:p>
          <a:p>
            <a:pPr lvl="1"/>
            <a:r>
              <a:rPr lang="en-US" dirty="0"/>
              <a:t>with </a:t>
            </a:r>
            <a:r>
              <a:rPr lang="en-US" b="1" dirty="0">
                <a:solidFill>
                  <a:srgbClr val="FF0000"/>
                </a:solidFill>
              </a:rPr>
              <a:t>capillary tubes and air heating</a:t>
            </a:r>
            <a:r>
              <a:rPr lang="en-US" dirty="0"/>
              <a:t>, transition </a:t>
            </a:r>
            <a:r>
              <a:rPr lang="en-US" dirty="0" smtClean="0"/>
              <a:t>rates of </a:t>
            </a:r>
            <a:r>
              <a:rPr lang="en-US" dirty="0"/>
              <a:t>5-10°C/sec are easily obtained. Complete 30-cycle </a:t>
            </a:r>
            <a:r>
              <a:rPr lang="en-US" dirty="0" smtClean="0"/>
              <a:t>reactions can </a:t>
            </a:r>
            <a:r>
              <a:rPr lang="en-US" dirty="0"/>
              <a:t>be finished in as little as 10 min</a:t>
            </a:r>
            <a:r>
              <a:rPr lang="en-US" dirty="0" smtClean="0"/>
              <a:t>.</a:t>
            </a:r>
          </a:p>
          <a:p>
            <a:r>
              <a:rPr lang="en-US" dirty="0"/>
              <a:t>User-friendly Multiplex </a:t>
            </a:r>
            <a:r>
              <a:rPr lang="en-US" dirty="0" smtClean="0"/>
              <a:t>PCR </a:t>
            </a:r>
            <a:r>
              <a:rPr lang="en-US" dirty="0"/>
              <a:t>- The </a:t>
            </a:r>
            <a:r>
              <a:rPr lang="en-US" dirty="0" err="1"/>
              <a:t>FilmArray</a:t>
            </a:r>
            <a:r>
              <a:rPr lang="en-US" dirty="0"/>
              <a:t> System </a:t>
            </a:r>
            <a:endParaRPr lang="en-US" dirty="0" smtClean="0"/>
          </a:p>
          <a:p>
            <a:pPr lvl="1"/>
            <a:r>
              <a:rPr lang="en-US" dirty="0" smtClean="0"/>
              <a:t>Set Up </a:t>
            </a:r>
            <a:r>
              <a:rPr lang="en-US" dirty="0"/>
              <a:t>In 2 Minutes</a:t>
            </a:r>
            <a:endParaRPr lang="en-US" dirty="0"/>
          </a:p>
          <a:p>
            <a:endParaRPr lang="en-US" dirty="0"/>
          </a:p>
        </p:txBody>
      </p:sp>
      <p:sp>
        <p:nvSpPr>
          <p:cNvPr id="4" name="Rectangle 3"/>
          <p:cNvSpPr/>
          <p:nvPr/>
        </p:nvSpPr>
        <p:spPr>
          <a:xfrm>
            <a:off x="7162800" y="6324600"/>
            <a:ext cx="1930528" cy="369332"/>
          </a:xfrm>
          <a:prstGeom prst="rect">
            <a:avLst/>
          </a:prstGeom>
        </p:spPr>
        <p:txBody>
          <a:bodyPr wrap="none">
            <a:spAutoFit/>
          </a:bodyPr>
          <a:lstStyle/>
          <a:p>
            <a:r>
              <a:rPr lang="en-US" dirty="0"/>
              <a:t> </a:t>
            </a:r>
            <a:r>
              <a:rPr lang="en-US" dirty="0" err="1"/>
              <a:t>BioFire</a:t>
            </a:r>
            <a:r>
              <a:rPr lang="en-US" dirty="0"/>
              <a:t> </a:t>
            </a:r>
            <a:r>
              <a:rPr lang="en-US" dirty="0" err="1" smtClean="0"/>
              <a:t>Diagnosics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58" y="3714750"/>
            <a:ext cx="66960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5715000"/>
            <a:ext cx="3048000" cy="369332"/>
          </a:xfrm>
          <a:prstGeom prst="rect">
            <a:avLst/>
          </a:prstGeom>
        </p:spPr>
        <p:txBody>
          <a:bodyPr wrap="square">
            <a:spAutoFit/>
          </a:bodyPr>
          <a:lstStyle/>
          <a:p>
            <a:r>
              <a:rPr lang="en-US" dirty="0"/>
              <a:t>infectious disease diagnostics</a:t>
            </a:r>
          </a:p>
        </p:txBody>
      </p:sp>
    </p:spTree>
    <p:extLst>
      <p:ext uri="{BB962C8B-B14F-4D97-AF65-F5344CB8AC3E}">
        <p14:creationId xmlns:p14="http://schemas.microsoft.com/office/powerpoint/2010/main" val="166691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Roche Applied Science</a:t>
            </a:r>
          </a:p>
        </p:txBody>
      </p:sp>
      <p:sp>
        <p:nvSpPr>
          <p:cNvPr id="3" name="Content Placeholder 2"/>
          <p:cNvSpPr>
            <a:spLocks noGrp="1"/>
          </p:cNvSpPr>
          <p:nvPr>
            <p:ph idx="1"/>
          </p:nvPr>
        </p:nvSpPr>
        <p:spPr>
          <a:xfrm>
            <a:off x="457200" y="1066800"/>
            <a:ext cx="8229600" cy="2743199"/>
          </a:xfrm>
        </p:spPr>
        <p:txBody>
          <a:bodyPr>
            <a:normAutofit fontScale="62500" lnSpcReduction="20000"/>
          </a:bodyPr>
          <a:lstStyle/>
          <a:p>
            <a:r>
              <a:rPr lang="en-US" dirty="0" err="1"/>
              <a:t>LightCycler</a:t>
            </a:r>
            <a:r>
              <a:rPr lang="en-US" dirty="0"/>
              <a:t>® </a:t>
            </a:r>
            <a:r>
              <a:rPr lang="en-US" dirty="0" smtClean="0"/>
              <a:t>Real-Time </a:t>
            </a:r>
            <a:r>
              <a:rPr lang="en-US" dirty="0"/>
              <a:t>PCR </a:t>
            </a:r>
            <a:r>
              <a:rPr lang="en-US" dirty="0" smtClean="0"/>
              <a:t>System</a:t>
            </a:r>
          </a:p>
          <a:p>
            <a:r>
              <a:rPr lang="en-US" dirty="0"/>
              <a:t>The </a:t>
            </a:r>
            <a:r>
              <a:rPr lang="en-US" dirty="0" err="1"/>
              <a:t>LightCycler</a:t>
            </a:r>
            <a:r>
              <a:rPr lang="en-US" dirty="0"/>
              <a:t>® 1536 </a:t>
            </a:r>
            <a:r>
              <a:rPr lang="en-US" dirty="0" err="1"/>
              <a:t>Multiwell</a:t>
            </a:r>
            <a:r>
              <a:rPr lang="en-US" dirty="0"/>
              <a:t> Plate is the first high-density </a:t>
            </a:r>
            <a:r>
              <a:rPr lang="en-US" dirty="0" err="1"/>
              <a:t>qPCR</a:t>
            </a:r>
            <a:r>
              <a:rPr lang="en-US" dirty="0"/>
              <a:t> plate for real-time PCR analyses enabling unsurpassed thermal performance in miniaturized reaction volumes of only 0.5-2 </a:t>
            </a:r>
            <a:r>
              <a:rPr lang="en-US" dirty="0" err="1"/>
              <a:t>μl</a:t>
            </a:r>
            <a:r>
              <a:rPr lang="en-US" dirty="0"/>
              <a:t>. The plate consists of two components (</a:t>
            </a:r>
            <a:r>
              <a:rPr lang="en-US" dirty="0" err="1"/>
              <a:t>Thermaxis</a:t>
            </a:r>
            <a:r>
              <a:rPr lang="en-US" dirty="0"/>
              <a:t>® technology): a thermally conductive part containing well-like structures for the reaction liquid and an insulating top-layer which prevents the impact derived from the heated cover of the instrument. Continuous V-shaped grooves at the bottom of the </a:t>
            </a:r>
            <a:r>
              <a:rPr lang="en-US" dirty="0" err="1"/>
              <a:t>multiwell</a:t>
            </a:r>
            <a:r>
              <a:rPr lang="en-US" dirty="0"/>
              <a:t> plate support a perfect fit to the thermal cycler mount and optimal thermal </a:t>
            </a:r>
            <a:r>
              <a:rPr lang="en-US" dirty="0" smtClean="0"/>
              <a:t>coupling are </a:t>
            </a:r>
            <a:r>
              <a:rPr lang="en-US" dirty="0"/>
              <a:t>compatible with fast hot-start protocols, thereby ensuring maximum speed during thermal cycling</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790950" cy="257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3775509"/>
            <a:ext cx="4343400" cy="923330"/>
          </a:xfrm>
          <a:prstGeom prst="rect">
            <a:avLst/>
          </a:prstGeom>
        </p:spPr>
        <p:txBody>
          <a:bodyPr wrap="square">
            <a:spAutoFit/>
          </a:bodyPr>
          <a:lstStyle/>
          <a:p>
            <a:r>
              <a:rPr lang="en-US" dirty="0" err="1"/>
              <a:t>LightCycler</a:t>
            </a:r>
            <a:r>
              <a:rPr lang="en-US" dirty="0"/>
              <a:t>® 96 Real-Time PCR </a:t>
            </a:r>
            <a:r>
              <a:rPr lang="en-US" dirty="0" smtClean="0"/>
              <a:t>System</a:t>
            </a:r>
          </a:p>
          <a:p>
            <a:pPr marL="285750" indent="-285750">
              <a:buFont typeface="Arial" pitchFamily="34" charset="0"/>
              <a:buChar char="•"/>
            </a:pPr>
            <a:r>
              <a:rPr lang="en-US" b="1" dirty="0" err="1" smtClean="0">
                <a:solidFill>
                  <a:srgbClr val="FF0000"/>
                </a:solidFill>
              </a:rPr>
              <a:t>Peltier</a:t>
            </a:r>
            <a:r>
              <a:rPr lang="en-US" b="1" dirty="0" smtClean="0">
                <a:solidFill>
                  <a:srgbClr val="FF0000"/>
                </a:solidFill>
              </a:rPr>
              <a:t>-based</a:t>
            </a:r>
            <a:r>
              <a:rPr lang="en-US" dirty="0"/>
              <a:t>, 96-well block </a:t>
            </a:r>
            <a:r>
              <a:rPr lang="en-US" dirty="0" smtClean="0"/>
              <a:t> calibration-free </a:t>
            </a:r>
            <a:r>
              <a:rPr lang="en-US" dirty="0"/>
              <a:t>for all applications </a:t>
            </a:r>
            <a:r>
              <a:rPr lang="en-US" dirty="0" smtClean="0"/>
              <a:t>including </a:t>
            </a:r>
            <a:r>
              <a:rPr lang="en-US" dirty="0"/>
              <a:t>HRM</a:t>
            </a:r>
          </a:p>
        </p:txBody>
      </p:sp>
    </p:spTree>
    <p:extLst>
      <p:ext uri="{BB962C8B-B14F-4D97-AF65-F5344CB8AC3E}">
        <p14:creationId xmlns:p14="http://schemas.microsoft.com/office/powerpoint/2010/main" val="3038255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Fast PCR</a:t>
            </a:r>
            <a:endParaRPr lang="en-US" dirty="0"/>
          </a:p>
        </p:txBody>
      </p:sp>
      <p:sp>
        <p:nvSpPr>
          <p:cNvPr id="3" name="Content Placeholder 2"/>
          <p:cNvSpPr>
            <a:spLocks noGrp="1"/>
          </p:cNvSpPr>
          <p:nvPr>
            <p:ph idx="1"/>
          </p:nvPr>
        </p:nvSpPr>
        <p:spPr/>
        <p:txBody>
          <a:bodyPr>
            <a:normAutofit lnSpcReduction="10000"/>
          </a:bodyPr>
          <a:lstStyle/>
          <a:p>
            <a:r>
              <a:rPr lang="en-US" dirty="0" smtClean="0"/>
              <a:t>Many fields </a:t>
            </a:r>
            <a:r>
              <a:rPr lang="en-US" dirty="0"/>
              <a:t>require </a:t>
            </a:r>
            <a:r>
              <a:rPr lang="en-US" dirty="0" smtClean="0"/>
              <a:t>faster PCR testing</a:t>
            </a:r>
            <a:endParaRPr lang="en-US" dirty="0"/>
          </a:p>
          <a:p>
            <a:pPr lvl="1"/>
            <a:r>
              <a:rPr lang="en-US" dirty="0" smtClean="0"/>
              <a:t>Infectious </a:t>
            </a:r>
            <a:r>
              <a:rPr lang="en-US" dirty="0"/>
              <a:t>diseases </a:t>
            </a:r>
            <a:r>
              <a:rPr lang="en-US" dirty="0" smtClean="0"/>
              <a:t>detection</a:t>
            </a:r>
          </a:p>
          <a:p>
            <a:pPr lvl="1"/>
            <a:r>
              <a:rPr lang="en-US" dirty="0" smtClean="0"/>
              <a:t>Bio-defense </a:t>
            </a:r>
            <a:r>
              <a:rPr lang="en-US" dirty="0"/>
              <a:t>(biologic threat detection)</a:t>
            </a:r>
          </a:p>
          <a:p>
            <a:pPr lvl="1"/>
            <a:r>
              <a:rPr lang="en-US" dirty="0"/>
              <a:t>Food and water testing</a:t>
            </a:r>
          </a:p>
          <a:p>
            <a:pPr lvl="1"/>
            <a:r>
              <a:rPr lang="en-US" dirty="0" smtClean="0"/>
              <a:t>Environmental </a:t>
            </a:r>
            <a:r>
              <a:rPr lang="en-US" dirty="0"/>
              <a:t>safety </a:t>
            </a:r>
            <a:r>
              <a:rPr lang="en-US" dirty="0" smtClean="0"/>
              <a:t>testing</a:t>
            </a:r>
          </a:p>
          <a:p>
            <a:r>
              <a:rPr lang="en-US" dirty="0" smtClean="0"/>
              <a:t>There are several new developments in this area but not yet commercialized.</a:t>
            </a:r>
            <a:endParaRPr lang="en-US" dirty="0"/>
          </a:p>
          <a:p>
            <a:pPr marL="0" indent="0">
              <a:buNone/>
            </a:pPr>
            <a:endParaRPr lang="en-US" dirty="0" smtClean="0"/>
          </a:p>
          <a:p>
            <a:pPr marL="0" indent="0">
              <a:buNone/>
            </a:pPr>
            <a:r>
              <a:rPr lang="en-US" dirty="0" smtClean="0"/>
              <a:t>PCR kinetics study of these ultrafast PCR techniques and optimal </a:t>
            </a:r>
            <a:r>
              <a:rPr lang="en-US" dirty="0"/>
              <a:t>PCR control on protocol that </a:t>
            </a:r>
            <a:r>
              <a:rPr lang="en-US" dirty="0" smtClean="0"/>
              <a:t>minimize </a:t>
            </a:r>
            <a:r>
              <a:rPr lang="en-US" dirty="0"/>
              <a:t>time and cycles </a:t>
            </a:r>
            <a:r>
              <a:rPr lang="en-US" dirty="0" smtClean="0"/>
              <a:t>for quantification and detection should </a:t>
            </a:r>
            <a:r>
              <a:rPr lang="en-US" dirty="0"/>
              <a:t>be interesting to these </a:t>
            </a:r>
            <a:r>
              <a:rPr lang="en-US" dirty="0" smtClean="0"/>
              <a:t>companies/organizations</a:t>
            </a:r>
            <a:endParaRPr lang="en-US" dirty="0"/>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xxpress</a:t>
            </a:r>
            <a:r>
              <a:rPr lang="en-US" dirty="0"/>
              <a:t>® </a:t>
            </a:r>
            <a:r>
              <a:rPr lang="en-US" dirty="0" smtClean="0"/>
              <a:t>Thermal Cycler</a:t>
            </a:r>
            <a:endParaRPr lang="en-US" dirty="0"/>
          </a:p>
        </p:txBody>
      </p:sp>
      <p:sp>
        <p:nvSpPr>
          <p:cNvPr id="3" name="Content Placeholder 2"/>
          <p:cNvSpPr>
            <a:spLocks noGrp="1"/>
          </p:cNvSpPr>
          <p:nvPr>
            <p:ph idx="1"/>
          </p:nvPr>
        </p:nvSpPr>
        <p:spPr/>
        <p:txBody>
          <a:bodyPr/>
          <a:lstStyle/>
          <a:p>
            <a:r>
              <a:rPr lang="en-US" dirty="0" smtClean="0"/>
              <a:t>Its Fast </a:t>
            </a:r>
            <a:r>
              <a:rPr lang="en-US" dirty="0" err="1"/>
              <a:t>qPCR</a:t>
            </a:r>
            <a:r>
              <a:rPr lang="en-US" dirty="0"/>
              <a:t> thermal </a:t>
            </a:r>
            <a:r>
              <a:rPr lang="en-US" dirty="0" smtClean="0"/>
              <a:t>cycler</a:t>
            </a:r>
            <a:endParaRPr lang="en-US" dirty="0"/>
          </a:p>
          <a:p>
            <a:pPr lvl="1"/>
            <a:r>
              <a:rPr lang="en-US" dirty="0"/>
              <a:t>40 cycle </a:t>
            </a:r>
            <a:r>
              <a:rPr lang="en-US" dirty="0" err="1"/>
              <a:t>qPCR</a:t>
            </a:r>
            <a:r>
              <a:rPr lang="en-US" dirty="0"/>
              <a:t> </a:t>
            </a:r>
            <a:r>
              <a:rPr lang="en-US" dirty="0" smtClean="0"/>
              <a:t>in </a:t>
            </a:r>
            <a:r>
              <a:rPr lang="en-US" dirty="0"/>
              <a:t>under 10 </a:t>
            </a:r>
            <a:r>
              <a:rPr lang="en-US" dirty="0" smtClean="0"/>
              <a:t>minutes</a:t>
            </a:r>
          </a:p>
          <a:p>
            <a:pPr lvl="1"/>
            <a:r>
              <a:rPr lang="en-US" dirty="0"/>
              <a:t>With ultra-low thermal mass and high conductivity, </a:t>
            </a:r>
            <a:r>
              <a:rPr lang="en-US" dirty="0" err="1"/>
              <a:t>xxpress</a:t>
            </a:r>
            <a:r>
              <a:rPr lang="en-US" dirty="0"/>
              <a:t>’ patented </a:t>
            </a:r>
            <a:r>
              <a:rPr lang="en-US" b="1" dirty="0">
                <a:solidFill>
                  <a:srgbClr val="FF0000"/>
                </a:solidFill>
              </a:rPr>
              <a:t>resistive heating system </a:t>
            </a:r>
            <a:r>
              <a:rPr lang="en-US" dirty="0"/>
              <a:t>delivers its performance more efficiently and with greater accuracy than traditional based solutions</a:t>
            </a:r>
            <a:r>
              <a:rPr lang="en-US" dirty="0" smtClean="0"/>
              <a:t>.</a:t>
            </a:r>
          </a:p>
          <a:p>
            <a:pPr lvl="1"/>
            <a:r>
              <a:rPr lang="en-US" dirty="0"/>
              <a:t>Up to 5 PCR cycles per minute with fluorescence measurement every cycle</a:t>
            </a:r>
          </a:p>
          <a:p>
            <a:pPr lvl="1"/>
            <a:r>
              <a:rPr lang="en-US" dirty="0"/>
              <a:t>Faster than 10°C per second thermal ramp rate in the sample</a:t>
            </a:r>
          </a:p>
          <a:p>
            <a:pPr lvl="1"/>
            <a:r>
              <a:rPr lang="en-US" dirty="0"/>
              <a:t>Active control over thermal uniformity throughout the cycle producing better than ±</a:t>
            </a:r>
            <a:r>
              <a:rPr lang="en-US" dirty="0" smtClean="0"/>
              <a:t>0.3°C</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
            <a:ext cx="2247900" cy="141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45776" y="6248400"/>
            <a:ext cx="2415148" cy="369332"/>
          </a:xfrm>
          <a:prstGeom prst="rect">
            <a:avLst/>
          </a:prstGeom>
        </p:spPr>
        <p:txBody>
          <a:bodyPr wrap="none">
            <a:spAutoFit/>
          </a:bodyPr>
          <a:lstStyle/>
          <a:p>
            <a:r>
              <a:rPr lang="en-US" dirty="0"/>
              <a:t>BJS </a:t>
            </a:r>
            <a:r>
              <a:rPr lang="en-US" dirty="0" smtClean="0"/>
              <a:t>Biotechnologies, UK</a:t>
            </a:r>
            <a:endParaRPr lang="en-US" dirty="0"/>
          </a:p>
        </p:txBody>
      </p:sp>
    </p:spTree>
    <p:extLst>
      <p:ext uri="{BB962C8B-B14F-4D97-AF65-F5344CB8AC3E}">
        <p14:creationId xmlns:p14="http://schemas.microsoft.com/office/powerpoint/2010/main" val="1942425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Continuous-flow thermal gradient </a:t>
            </a:r>
            <a:r>
              <a:rPr lang="en-US" dirty="0"/>
              <a:t>PCR</a:t>
            </a:r>
          </a:p>
        </p:txBody>
      </p:sp>
      <p:sp>
        <p:nvSpPr>
          <p:cNvPr id="3" name="Content Placeholder 2"/>
          <p:cNvSpPr>
            <a:spLocks noGrp="1"/>
          </p:cNvSpPr>
          <p:nvPr>
            <p:ph idx="1"/>
          </p:nvPr>
        </p:nvSpPr>
        <p:spPr>
          <a:xfrm>
            <a:off x="304800" y="914400"/>
            <a:ext cx="8534400" cy="2514600"/>
          </a:xfrm>
        </p:spPr>
        <p:txBody>
          <a:bodyPr>
            <a:normAutofit fontScale="77500" lnSpcReduction="20000"/>
          </a:bodyPr>
          <a:lstStyle/>
          <a:p>
            <a:r>
              <a:rPr lang="en-US" dirty="0"/>
              <a:t>Thermal Gradient is a developer of devices and systems for rapid, easy-to-use molecular diagnostic systems.  The company’s proprietary fast thermal cycling and nucleic acid extraction and purification technologies enable extremely fast and easy to use systems ranging from point-of-care to high volume high throughput random access reference systems.  These same advantages open up significant licensing and cartridge supply opportunities in bio-defense and other molecular biological applications.</a:t>
            </a:r>
          </a:p>
          <a:p>
            <a:endParaRPr lang="en-US" dirty="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001178"/>
            <a:ext cx="2820864"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33676" y="3270985"/>
            <a:ext cx="5457524" cy="11486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err="1" smtClean="0"/>
              <a:t>Axela</a:t>
            </a:r>
            <a:r>
              <a:rPr lang="en-US" sz="2000" dirty="0" smtClean="0"/>
              <a:t> and Thermal Gradient to Integrate Ultra Fast PCR technology with </a:t>
            </a:r>
            <a:r>
              <a:rPr lang="en-US" sz="2000" b="1" dirty="0" smtClean="0">
                <a:solidFill>
                  <a:srgbClr val="FF0000"/>
                </a:solidFill>
              </a:rPr>
              <a:t>Flow-Thru Chips</a:t>
            </a:r>
            <a:r>
              <a:rPr lang="en-US" sz="2000" dirty="0" smtClean="0"/>
              <a:t>® for Simplified and Rapid Molecular Diagnostics</a:t>
            </a:r>
            <a:endParaRPr lang="en-US" sz="2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648200"/>
            <a:ext cx="4572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853790"/>
            <a:ext cx="1466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32864" y="6113233"/>
            <a:ext cx="2851935" cy="369332"/>
          </a:xfrm>
          <a:prstGeom prst="rect">
            <a:avLst/>
          </a:prstGeom>
        </p:spPr>
        <p:txBody>
          <a:bodyPr wrap="none">
            <a:spAutoFit/>
          </a:bodyPr>
          <a:lstStyle/>
          <a:p>
            <a:r>
              <a:rPr lang="en-US" dirty="0" err="1"/>
              <a:t>Axela</a:t>
            </a:r>
            <a:r>
              <a:rPr lang="en-US" dirty="0"/>
              <a:t> and Thermal Gradient </a:t>
            </a:r>
          </a:p>
        </p:txBody>
      </p:sp>
    </p:spTree>
    <p:extLst>
      <p:ext uri="{BB962C8B-B14F-4D97-AF65-F5344CB8AC3E}">
        <p14:creationId xmlns:p14="http://schemas.microsoft.com/office/powerpoint/2010/main" val="295101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t>
            </a:r>
            <a:r>
              <a:rPr lang="en-US" dirty="0"/>
              <a:t>Global Market Watch</a:t>
            </a:r>
            <a:endParaRPr lang="en-US" dirty="0"/>
          </a:p>
        </p:txBody>
      </p:sp>
      <p:sp>
        <p:nvSpPr>
          <p:cNvPr id="3" name="Content Placeholder 2"/>
          <p:cNvSpPr>
            <a:spLocks noGrp="1"/>
          </p:cNvSpPr>
          <p:nvPr>
            <p:ph idx="1"/>
          </p:nvPr>
        </p:nvSpPr>
        <p:spPr>
          <a:xfrm>
            <a:off x="304800" y="990600"/>
            <a:ext cx="8534400" cy="4191000"/>
          </a:xfrm>
        </p:spPr>
        <p:txBody>
          <a:bodyPr>
            <a:normAutofit fontScale="77500" lnSpcReduction="20000"/>
          </a:bodyPr>
          <a:lstStyle/>
          <a:p>
            <a:r>
              <a:rPr lang="en-US" sz="2400" dirty="0"/>
              <a:t>The global PCR market is projected to reach around US$27.4 billion by 2015, with a Compounded Annual Growth Rate (CAGR) of 13.9% for the analysis period, 2009-2015. North America is estimated as the largest market with a market share of 40% of global market and projects US$10.7 billion by end-2010. Europe and Asia-Pacific together account for more than 50% of the global market share. Interestingly, Latin America is seen as the fastest growing market with a CAGR of 14.8%, to worth around US$1.3 billion in 2015.</a:t>
            </a:r>
          </a:p>
          <a:p>
            <a:r>
              <a:rPr lang="en-US" sz="2400" dirty="0"/>
              <a:t>Among the techniques used, Q-PCR appears to be the fastest growing market with a CAGR of 14.9%. Reverse-Transcription PCR (RT-PCR) and Assembly PCR are expected grow with a CAGR of 14.3% and 14% respectively.</a:t>
            </a:r>
          </a:p>
          <a:p>
            <a:r>
              <a:rPr lang="en-US" sz="2400" dirty="0"/>
              <a:t>Based on the classification by products/tools, PCR Reagents are expected to be fastest growing market with a CAGR of 14.6%. PCR Consumables and PCR Machines are expected grow with a CAGR of 14.2% and 13.1% respectively.</a:t>
            </a:r>
          </a:p>
          <a:p>
            <a:r>
              <a:rPr lang="en-US" sz="2400" dirty="0"/>
              <a:t>Global PCR Research market forecasts a CAGR of 13.3% during the analysis period 2009-2015. PCR Diagnosis market is expected to represent the market share of 29.9% by 2015. PCR Infectious Diseases stand as the fastest growing market</a:t>
            </a:r>
            <a:r>
              <a:rPr lang="en-US" sz="2400" dirty="0" smtClean="0"/>
              <a:t>.</a:t>
            </a:r>
            <a:endParaRPr lang="en-US" sz="2400" dirty="0"/>
          </a:p>
          <a:p>
            <a:endParaRPr lang="en-US" sz="2400" dirty="0" smtClean="0"/>
          </a:p>
        </p:txBody>
      </p:sp>
      <p:sp>
        <p:nvSpPr>
          <p:cNvPr id="4" name="Rectangle 3"/>
          <p:cNvSpPr/>
          <p:nvPr/>
        </p:nvSpPr>
        <p:spPr>
          <a:xfrm>
            <a:off x="990600" y="5867400"/>
            <a:ext cx="8001000" cy="646331"/>
          </a:xfrm>
          <a:prstGeom prst="rect">
            <a:avLst/>
          </a:prstGeom>
        </p:spPr>
        <p:txBody>
          <a:bodyPr wrap="square">
            <a:spAutoFit/>
          </a:bodyPr>
          <a:lstStyle/>
          <a:p>
            <a:r>
              <a:rPr lang="en-US" dirty="0" smtClean="0"/>
              <a:t>Quoted from online summary of  “Polymerase </a:t>
            </a:r>
            <a:r>
              <a:rPr lang="en-US" dirty="0"/>
              <a:t>Chain Reaction (PCR) In Medical Application - An Analytical Report, 2009-2015” Published in June 2013</a:t>
            </a:r>
            <a:endParaRPr lang="en-US" dirty="0"/>
          </a:p>
        </p:txBody>
      </p:sp>
    </p:spTree>
    <p:extLst>
      <p:ext uri="{BB962C8B-B14F-4D97-AF65-F5344CB8AC3E}">
        <p14:creationId xmlns:p14="http://schemas.microsoft.com/office/powerpoint/2010/main" val="1702168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Photonase</a:t>
            </a:r>
            <a:r>
              <a:rPr lang="en-US" dirty="0"/>
              <a:t> </a:t>
            </a:r>
            <a:r>
              <a:rPr lang="en-US" dirty="0" smtClean="0"/>
              <a:t>technology</a:t>
            </a:r>
            <a:endParaRPr lang="en-US" dirty="0"/>
          </a:p>
        </p:txBody>
      </p:sp>
      <p:sp>
        <p:nvSpPr>
          <p:cNvPr id="3" name="Content Placeholder 2"/>
          <p:cNvSpPr>
            <a:spLocks noGrp="1"/>
          </p:cNvSpPr>
          <p:nvPr>
            <p:ph idx="1"/>
          </p:nvPr>
        </p:nvSpPr>
        <p:spPr>
          <a:xfrm>
            <a:off x="457200" y="838200"/>
            <a:ext cx="8229600" cy="5257800"/>
          </a:xfrm>
        </p:spPr>
        <p:txBody>
          <a:bodyPr>
            <a:normAutofit fontScale="77500" lnSpcReduction="20000"/>
          </a:bodyPr>
          <a:lstStyle/>
          <a:p>
            <a:r>
              <a:rPr lang="en-US" dirty="0" err="1"/>
              <a:t>Photonase</a:t>
            </a:r>
            <a:r>
              <a:rPr lang="en-US" dirty="0"/>
              <a:t> has patented a novel method of heating PCR which directly couples heat </a:t>
            </a:r>
            <a:r>
              <a:rPr lang="en-US" dirty="0" smtClean="0"/>
              <a:t>(</a:t>
            </a:r>
            <a:r>
              <a:rPr lang="en-US" b="1" dirty="0" smtClean="0">
                <a:solidFill>
                  <a:srgbClr val="FF0000"/>
                </a:solidFill>
              </a:rPr>
              <a:t>direct laser heating method</a:t>
            </a:r>
            <a:r>
              <a:rPr lang="en-US" dirty="0" smtClean="0"/>
              <a:t>) into </a:t>
            </a:r>
            <a:r>
              <a:rPr lang="en-US" dirty="0"/>
              <a:t>the reactant mixture producing an almost instant temperature increase rise along with uniform heating throughout the reactant mixture. Cooling times are also reduced in this methodology due to the low thermal mass in comparison to the conventional indirect heating techniques</a:t>
            </a:r>
            <a:r>
              <a:rPr lang="en-US" dirty="0" smtClean="0"/>
              <a:t>.</a:t>
            </a:r>
          </a:p>
          <a:p>
            <a:r>
              <a:rPr lang="en-US" dirty="0"/>
              <a:t>Key Benefits</a:t>
            </a:r>
          </a:p>
          <a:p>
            <a:pPr lvl="1"/>
            <a:r>
              <a:rPr lang="en-US" sz="2300" dirty="0" smtClean="0"/>
              <a:t>Ultrafast </a:t>
            </a:r>
            <a:r>
              <a:rPr lang="en-US" sz="2300" dirty="0"/>
              <a:t>ramp </a:t>
            </a:r>
            <a:r>
              <a:rPr lang="en-US" sz="2300" dirty="0" smtClean="0"/>
              <a:t>rates</a:t>
            </a:r>
            <a:endParaRPr lang="en-US" sz="2300" dirty="0"/>
          </a:p>
          <a:p>
            <a:pPr lvl="1"/>
            <a:r>
              <a:rPr lang="en-US" sz="2300" dirty="0" smtClean="0"/>
              <a:t>No </a:t>
            </a:r>
            <a:r>
              <a:rPr lang="en-US" sz="2300" dirty="0"/>
              <a:t>need for </a:t>
            </a:r>
            <a:r>
              <a:rPr lang="en-US" sz="2300" dirty="0" err="1"/>
              <a:t>specialised</a:t>
            </a:r>
            <a:r>
              <a:rPr lang="en-US" sz="2300" dirty="0"/>
              <a:t> or proprietary plates, tubes, or microfluidic </a:t>
            </a:r>
            <a:r>
              <a:rPr lang="en-US" sz="2300" dirty="0" smtClean="0"/>
              <a:t>chips</a:t>
            </a:r>
            <a:endParaRPr lang="en-US" sz="2300" dirty="0"/>
          </a:p>
          <a:p>
            <a:pPr lvl="1"/>
            <a:r>
              <a:rPr lang="en-US" sz="2300" dirty="0" smtClean="0"/>
              <a:t>Potential for portable</a:t>
            </a:r>
            <a:r>
              <a:rPr lang="en-US" sz="2300" dirty="0"/>
              <a:t>, low power PCR-based </a:t>
            </a:r>
            <a:r>
              <a:rPr lang="en-US" sz="2300" dirty="0" err="1"/>
              <a:t>PoC</a:t>
            </a:r>
            <a:r>
              <a:rPr lang="en-US" sz="2300" dirty="0"/>
              <a:t> diagnostic </a:t>
            </a:r>
            <a:r>
              <a:rPr lang="en-US" sz="2300" dirty="0" smtClean="0"/>
              <a:t>systems</a:t>
            </a:r>
            <a:endParaRPr lang="en-US" sz="2300" dirty="0" smtClean="0"/>
          </a:p>
          <a:p>
            <a:r>
              <a:rPr lang="en-US" dirty="0" smtClean="0"/>
              <a:t>The </a:t>
            </a:r>
            <a:r>
              <a:rPr lang="en-US" dirty="0"/>
              <a:t>ability to conduct very sensitive, highly specific, and very rapid testing is important to</a:t>
            </a:r>
            <a:r>
              <a:rPr lang="en-US" dirty="0" smtClean="0"/>
              <a:t>:</a:t>
            </a:r>
            <a:endParaRPr lang="en-US" dirty="0"/>
          </a:p>
          <a:p>
            <a:pPr lvl="1"/>
            <a:r>
              <a:rPr lang="en-US" sz="2300" dirty="0"/>
              <a:t>Identifying infectious disease and cancer in the healthcare market.</a:t>
            </a:r>
          </a:p>
          <a:p>
            <a:pPr lvl="1"/>
            <a:r>
              <a:rPr lang="en-US" sz="2300" dirty="0"/>
              <a:t>Advanced safety and quality assurance in the food and agricultural markets.</a:t>
            </a:r>
          </a:p>
          <a:p>
            <a:pPr lvl="1"/>
            <a:r>
              <a:rPr lang="en-US" sz="2300" dirty="0"/>
              <a:t>Environmental testing in industrial markets.</a:t>
            </a:r>
          </a:p>
          <a:p>
            <a:pPr lvl="1"/>
            <a:r>
              <a:rPr lang="en-US" sz="2300" dirty="0"/>
              <a:t>Identifying bioterrorism agents in </a:t>
            </a:r>
            <a:r>
              <a:rPr lang="en-US" sz="2300" dirty="0" err="1"/>
              <a:t>biotreat</a:t>
            </a:r>
            <a:r>
              <a:rPr lang="en-US" sz="2300" dirty="0"/>
              <a:t> markets.</a:t>
            </a:r>
          </a:p>
        </p:txBody>
      </p:sp>
      <p:sp>
        <p:nvSpPr>
          <p:cNvPr id="4" name="Rectangle 3"/>
          <p:cNvSpPr/>
          <p:nvPr/>
        </p:nvSpPr>
        <p:spPr>
          <a:xfrm>
            <a:off x="3886200" y="6300331"/>
            <a:ext cx="5125377" cy="369332"/>
          </a:xfrm>
          <a:prstGeom prst="rect">
            <a:avLst/>
          </a:prstGeom>
        </p:spPr>
        <p:txBody>
          <a:bodyPr wrap="none">
            <a:spAutoFit/>
          </a:bodyPr>
          <a:lstStyle/>
          <a:p>
            <a:r>
              <a:rPr lang="en-US" dirty="0"/>
              <a:t> Institute of </a:t>
            </a:r>
            <a:r>
              <a:rPr lang="en-US" dirty="0" smtClean="0"/>
              <a:t>Photonics, University </a:t>
            </a:r>
            <a:r>
              <a:rPr lang="en-US" dirty="0"/>
              <a:t>of </a:t>
            </a:r>
            <a:r>
              <a:rPr lang="en-US" dirty="0" err="1" smtClean="0"/>
              <a:t>Strathclyde</a:t>
            </a:r>
            <a:r>
              <a:rPr lang="en-US" dirty="0" smtClean="0"/>
              <a:t>, UK</a:t>
            </a:r>
            <a:endParaRPr lang="en-US" dirty="0"/>
          </a:p>
        </p:txBody>
      </p:sp>
      <p:sp>
        <p:nvSpPr>
          <p:cNvPr id="5" name="Rectangle 4"/>
          <p:cNvSpPr/>
          <p:nvPr/>
        </p:nvSpPr>
        <p:spPr>
          <a:xfrm>
            <a:off x="228600" y="5754469"/>
            <a:ext cx="8686800" cy="646331"/>
          </a:xfrm>
          <a:prstGeom prst="rect">
            <a:avLst/>
          </a:prstGeom>
        </p:spPr>
        <p:txBody>
          <a:bodyPr wrap="square">
            <a:spAutoFit/>
          </a:bodyPr>
          <a:lstStyle/>
          <a:p>
            <a:r>
              <a:rPr lang="en-US" dirty="0" smtClean="0"/>
              <a:t>Currently seeking </a:t>
            </a:r>
            <a:r>
              <a:rPr lang="en-US" dirty="0"/>
              <a:t>an industrial collaborator to accelerate integration of the technology into PCR systems.</a:t>
            </a:r>
          </a:p>
        </p:txBody>
      </p:sp>
    </p:spTree>
    <p:extLst>
      <p:ext uri="{BB962C8B-B14F-4D97-AF65-F5344CB8AC3E}">
        <p14:creationId xmlns:p14="http://schemas.microsoft.com/office/powerpoint/2010/main" val="2742860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Under-three minute PCR: Probing the limits of fast amplification</a:t>
            </a:r>
          </a:p>
        </p:txBody>
      </p:sp>
      <p:sp>
        <p:nvSpPr>
          <p:cNvPr id="3" name="Content Placeholder 2"/>
          <p:cNvSpPr>
            <a:spLocks noGrp="1"/>
          </p:cNvSpPr>
          <p:nvPr>
            <p:ph idx="1"/>
          </p:nvPr>
        </p:nvSpPr>
        <p:spPr>
          <a:xfrm>
            <a:off x="457200" y="1219200"/>
            <a:ext cx="8229600" cy="2209799"/>
          </a:xfrm>
        </p:spPr>
        <p:txBody>
          <a:bodyPr>
            <a:normAutofit fontScale="62500" lnSpcReduction="20000"/>
          </a:bodyPr>
          <a:lstStyle/>
          <a:p>
            <a:r>
              <a:rPr lang="en-US" dirty="0"/>
              <a:t>N. R. </a:t>
            </a:r>
            <a:r>
              <a:rPr lang="en-US" dirty="0" smtClean="0"/>
              <a:t>Beer et </a:t>
            </a:r>
            <a:r>
              <a:rPr lang="en-US" dirty="0"/>
              <a:t>al from Lawrence Livermore National Laboratory developed </a:t>
            </a:r>
            <a:r>
              <a:rPr lang="en-US" dirty="0" smtClean="0"/>
              <a:t>new technology using </a:t>
            </a:r>
            <a:r>
              <a:rPr lang="en-US" b="1" dirty="0" smtClean="0">
                <a:solidFill>
                  <a:srgbClr val="FF0000"/>
                </a:solidFill>
              </a:rPr>
              <a:t>convective </a:t>
            </a:r>
            <a:r>
              <a:rPr lang="en-US" b="1" dirty="0">
                <a:solidFill>
                  <a:srgbClr val="FF0000"/>
                </a:solidFill>
              </a:rPr>
              <a:t>heat transfer of a thermal fluid </a:t>
            </a:r>
            <a:r>
              <a:rPr lang="en-US" dirty="0"/>
              <a:t>through porous media combined with an integrated electrical </a:t>
            </a:r>
            <a:r>
              <a:rPr lang="en-US" dirty="0" smtClean="0"/>
              <a:t>heater </a:t>
            </a:r>
            <a:r>
              <a:rPr lang="en-US" dirty="0"/>
              <a:t>to achieve 30 cycles of </a:t>
            </a:r>
            <a:r>
              <a:rPr lang="en-US" dirty="0" smtClean="0"/>
              <a:t>PCR in less than three minutes.</a:t>
            </a:r>
          </a:p>
          <a:p>
            <a:r>
              <a:rPr lang="en-US" dirty="0"/>
              <a:t>They Announces Licensing Opportunity for Fast PCR Technology </a:t>
            </a:r>
            <a:r>
              <a:rPr lang="en-US" dirty="0" smtClean="0"/>
              <a:t>in May 2013</a:t>
            </a:r>
          </a:p>
          <a:p>
            <a:r>
              <a:rPr lang="en-US" dirty="0"/>
              <a:t>The two combinations of template and enzyme shown in </a:t>
            </a:r>
            <a:r>
              <a:rPr lang="en-US" dirty="0" smtClean="0"/>
              <a:t>bold (Eh </a:t>
            </a:r>
            <a:r>
              <a:rPr lang="en-US" dirty="0"/>
              <a:t>DNA with both KAPA2G and </a:t>
            </a:r>
            <a:r>
              <a:rPr lang="en-US" dirty="0" err="1" smtClean="0"/>
              <a:t>SpeedSTAR</a:t>
            </a:r>
            <a:r>
              <a:rPr lang="en-US" baseline="30000" dirty="0" err="1" smtClean="0"/>
              <a:t>TM</a:t>
            </a:r>
            <a:r>
              <a:rPr lang="en-US" dirty="0" smtClean="0"/>
              <a:t>) </a:t>
            </a:r>
            <a:r>
              <a:rPr lang="en-US" dirty="0"/>
              <a:t>have </a:t>
            </a:r>
            <a:r>
              <a:rPr lang="en-US" dirty="0" smtClean="0"/>
              <a:t>shown amplification </a:t>
            </a:r>
            <a:r>
              <a:rPr lang="en-US" dirty="0"/>
              <a:t>below 2 1/2 minutes.</a:t>
            </a:r>
            <a:endParaRPr lang="en-US" dirty="0" smtClean="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05200"/>
            <a:ext cx="402771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943" y="3352800"/>
            <a:ext cx="4114328" cy="330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730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3962401"/>
          </a:xfrm>
        </p:spPr>
        <p:txBody>
          <a:bodyPr>
            <a:normAutofit fontScale="85000" lnSpcReduction="20000"/>
          </a:bodyPr>
          <a:lstStyle/>
          <a:p>
            <a:r>
              <a:rPr lang="en-US" dirty="0"/>
              <a:t>thermoelectric </a:t>
            </a:r>
            <a:r>
              <a:rPr lang="en-US" dirty="0" smtClean="0"/>
              <a:t>cooler, (a </a:t>
            </a:r>
            <a:r>
              <a:rPr lang="en-US" dirty="0" err="1"/>
              <a:t>Peltier</a:t>
            </a:r>
            <a:r>
              <a:rPr lang="en-US" dirty="0"/>
              <a:t> </a:t>
            </a:r>
            <a:r>
              <a:rPr lang="en-US" dirty="0" smtClean="0"/>
              <a:t>cooler), </a:t>
            </a:r>
            <a:r>
              <a:rPr lang="en-US" dirty="0"/>
              <a:t>heater, or </a:t>
            </a:r>
            <a:r>
              <a:rPr lang="en-US" dirty="0" smtClean="0"/>
              <a:t>thermoelectric heat </a:t>
            </a:r>
            <a:r>
              <a:rPr lang="en-US" dirty="0"/>
              <a:t>pump is a solid-state heat pump that transfers heat from one side of the device </a:t>
            </a:r>
            <a:r>
              <a:rPr lang="en-US" dirty="0" smtClean="0"/>
              <a:t>to the </a:t>
            </a:r>
            <a:r>
              <a:rPr lang="en-US" dirty="0"/>
              <a:t>other side against a temperature gradient (from cold to hot</a:t>
            </a:r>
            <a:r>
              <a:rPr lang="en-US" dirty="0" smtClean="0"/>
              <a:t>).</a:t>
            </a:r>
          </a:p>
          <a:p>
            <a:r>
              <a:rPr lang="en-US" b="1" dirty="0">
                <a:solidFill>
                  <a:srgbClr val="FF0000"/>
                </a:solidFill>
              </a:rPr>
              <a:t>Thin-film thermoelectric coolers </a:t>
            </a:r>
            <a:r>
              <a:rPr lang="en-US" dirty="0"/>
              <a:t>(</a:t>
            </a:r>
            <a:r>
              <a:rPr lang="en-US" dirty="0" err="1"/>
              <a:t>eTECs</a:t>
            </a:r>
            <a:r>
              <a:rPr lang="en-US" dirty="0"/>
              <a:t>) operate in the same manner as </a:t>
            </a:r>
            <a:r>
              <a:rPr lang="en-US" dirty="0" smtClean="0"/>
              <a:t>conventional ones </a:t>
            </a:r>
            <a:r>
              <a:rPr lang="en-US" dirty="0"/>
              <a:t>but offer several key advantages that are particularly well suited for PCR. </a:t>
            </a:r>
            <a:r>
              <a:rPr lang="en-US" dirty="0" smtClean="0"/>
              <a:t>These advantages </a:t>
            </a:r>
            <a:r>
              <a:rPr lang="en-US" dirty="0"/>
              <a:t>are:</a:t>
            </a:r>
          </a:p>
          <a:p>
            <a:pPr lvl="1"/>
            <a:r>
              <a:rPr lang="en-US" dirty="0" smtClean="0"/>
              <a:t>Smaller </a:t>
            </a:r>
            <a:r>
              <a:rPr lang="en-US" dirty="0"/>
              <a:t>footprint and thickness for the same heat pumping capacity (Fig. 3).</a:t>
            </a:r>
          </a:p>
          <a:p>
            <a:pPr lvl="1"/>
            <a:r>
              <a:rPr lang="en-US" dirty="0" smtClean="0"/>
              <a:t>More </a:t>
            </a:r>
            <a:r>
              <a:rPr lang="en-US" dirty="0"/>
              <a:t>rapid thermal response (up to 10X greater)</a:t>
            </a:r>
          </a:p>
          <a:p>
            <a:pPr lvl="1"/>
            <a:r>
              <a:rPr lang="en-US" dirty="0" smtClean="0"/>
              <a:t>Advanced </a:t>
            </a:r>
            <a:r>
              <a:rPr lang="en-US" dirty="0"/>
              <a:t>integration capability. The small size enables integration into </a:t>
            </a:r>
            <a:r>
              <a:rPr lang="en-US" dirty="0" smtClean="0"/>
              <a:t>systems with </a:t>
            </a:r>
            <a:r>
              <a:rPr lang="en-US" dirty="0"/>
              <a:t>minimal impact</a:t>
            </a:r>
            <a:r>
              <a:rPr lang="en-US" dirty="0" smtClean="0"/>
              <a:t>.</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495800"/>
            <a:ext cx="2924175" cy="199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267200"/>
            <a:ext cx="3733800" cy="201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81185" y="6312127"/>
            <a:ext cx="5362815" cy="369332"/>
          </a:xfrm>
          <a:prstGeom prst="rect">
            <a:avLst/>
          </a:prstGeom>
        </p:spPr>
        <p:txBody>
          <a:bodyPr wrap="none">
            <a:spAutoFit/>
          </a:bodyPr>
          <a:lstStyle/>
          <a:p>
            <a:r>
              <a:rPr lang="en-US" dirty="0" err="1"/>
              <a:t>Nextreme</a:t>
            </a:r>
            <a:r>
              <a:rPr lang="en-US" dirty="0"/>
              <a:t> Thermal Solutions, Inc</a:t>
            </a:r>
            <a:r>
              <a:rPr lang="en-US" dirty="0" smtClean="0"/>
              <a:t>. acquired by </a:t>
            </a:r>
            <a:r>
              <a:rPr lang="en-US" dirty="0"/>
              <a:t>Laird </a:t>
            </a:r>
            <a:r>
              <a:rPr lang="en-US" dirty="0" smtClean="0"/>
              <a:t>PLC</a:t>
            </a:r>
            <a:endParaRPr lang="en-US" dirty="0"/>
          </a:p>
        </p:txBody>
      </p:sp>
    </p:spTree>
    <p:extLst>
      <p:ext uri="{BB962C8B-B14F-4D97-AF65-F5344CB8AC3E}">
        <p14:creationId xmlns:p14="http://schemas.microsoft.com/office/powerpoint/2010/main" val="402379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3276600"/>
          </a:xfrm>
        </p:spPr>
        <p:txBody>
          <a:bodyPr>
            <a:normAutofit fontScale="92500" lnSpcReduction="20000"/>
          </a:bodyPr>
          <a:lstStyle/>
          <a:p>
            <a:r>
              <a:rPr lang="en-US" dirty="0"/>
              <a:t>Shorter throughput times for DNA amplification</a:t>
            </a:r>
          </a:p>
          <a:p>
            <a:pPr lvl="1"/>
            <a:r>
              <a:rPr lang="en-US" dirty="0" smtClean="0"/>
              <a:t>Fast </a:t>
            </a:r>
            <a:r>
              <a:rPr lang="en-US" dirty="0"/>
              <a:t>temperature transition (</a:t>
            </a:r>
            <a:r>
              <a:rPr lang="en-US" dirty="0" smtClean="0"/>
              <a:t>10</a:t>
            </a:r>
            <a:r>
              <a:rPr lang="en-US" baseline="30000" dirty="0" smtClean="0"/>
              <a:t>o</a:t>
            </a:r>
            <a:r>
              <a:rPr lang="en-US" dirty="0" smtClean="0"/>
              <a:t>C </a:t>
            </a:r>
            <a:r>
              <a:rPr lang="en-US" dirty="0"/>
              <a:t>per second)</a:t>
            </a:r>
          </a:p>
          <a:p>
            <a:pPr lvl="1"/>
            <a:r>
              <a:rPr lang="en-US" dirty="0" smtClean="0"/>
              <a:t>Small </a:t>
            </a:r>
            <a:r>
              <a:rPr lang="en-US" dirty="0"/>
              <a:t>mass of thermal cycler</a:t>
            </a:r>
          </a:p>
          <a:p>
            <a:r>
              <a:rPr lang="en-US" dirty="0" smtClean="0"/>
              <a:t>Higher </a:t>
            </a:r>
            <a:r>
              <a:rPr lang="en-US" dirty="0"/>
              <a:t>density of wells per machine</a:t>
            </a:r>
          </a:p>
          <a:p>
            <a:pPr lvl="1"/>
            <a:r>
              <a:rPr lang="en-US" dirty="0" smtClean="0"/>
              <a:t>Physical </a:t>
            </a:r>
            <a:r>
              <a:rPr lang="en-US" dirty="0"/>
              <a:t>size of conventional TEC prevents this versus the micro-size </a:t>
            </a:r>
            <a:r>
              <a:rPr lang="en-US" dirty="0" smtClean="0"/>
              <a:t>of </a:t>
            </a:r>
            <a:r>
              <a:rPr lang="en-US" dirty="0" err="1" smtClean="0"/>
              <a:t>eTECs</a:t>
            </a:r>
            <a:endParaRPr lang="en-US" dirty="0"/>
          </a:p>
          <a:p>
            <a:r>
              <a:rPr lang="en-US" dirty="0" smtClean="0"/>
              <a:t>Precise </a:t>
            </a:r>
            <a:r>
              <a:rPr lang="en-US" dirty="0"/>
              <a:t>temperature control</a:t>
            </a:r>
          </a:p>
          <a:p>
            <a:pPr lvl="1"/>
            <a:r>
              <a:rPr lang="en-US" dirty="0" smtClean="0"/>
              <a:t>Ultra-fast </a:t>
            </a:r>
            <a:r>
              <a:rPr lang="en-US" dirty="0"/>
              <a:t>response time</a:t>
            </a:r>
          </a:p>
          <a:p>
            <a:pPr lvl="1"/>
            <a:r>
              <a:rPr lang="en-US" dirty="0" smtClean="0"/>
              <a:t>Uniquely </a:t>
            </a:r>
            <a:r>
              <a:rPr lang="en-US" dirty="0"/>
              <a:t>high power pumping capability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419600"/>
            <a:ext cx="3276600" cy="220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8101" y="5257800"/>
            <a:ext cx="4572000" cy="923330"/>
          </a:xfrm>
          <a:prstGeom prst="rect">
            <a:avLst/>
          </a:prstGeom>
        </p:spPr>
        <p:txBody>
          <a:bodyPr>
            <a:spAutoFit/>
          </a:bodyPr>
          <a:lstStyle/>
          <a:p>
            <a:r>
              <a:rPr lang="en-US" dirty="0"/>
              <a:t>Rapid thermal cycling time is becoming increasingly important as PCR becomes more</a:t>
            </a:r>
          </a:p>
          <a:p>
            <a:r>
              <a:rPr lang="en-US" dirty="0"/>
              <a:t>widely used in point-of-service applications.</a:t>
            </a:r>
          </a:p>
        </p:txBody>
      </p:sp>
    </p:spTree>
    <p:extLst>
      <p:ext uri="{BB962C8B-B14F-4D97-AF65-F5344CB8AC3E}">
        <p14:creationId xmlns:p14="http://schemas.microsoft.com/office/powerpoint/2010/main" val="395657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Fast PCR</a:t>
            </a:r>
            <a:endParaRPr lang="en-US" dirty="0"/>
          </a:p>
        </p:txBody>
      </p:sp>
      <p:sp>
        <p:nvSpPr>
          <p:cNvPr id="3" name="Content Placeholder 2"/>
          <p:cNvSpPr>
            <a:spLocks noGrp="1"/>
          </p:cNvSpPr>
          <p:nvPr>
            <p:ph idx="1"/>
          </p:nvPr>
        </p:nvSpPr>
        <p:spPr/>
        <p:txBody>
          <a:bodyPr/>
          <a:lstStyle/>
          <a:p>
            <a:r>
              <a:rPr lang="en-US" dirty="0" smtClean="0"/>
              <a:t>Smaller, faster in-field PCR is another area of fast growing market.</a:t>
            </a:r>
          </a:p>
          <a:p>
            <a:r>
              <a:rPr lang="en-US" dirty="0" smtClean="0"/>
              <a:t>The following are some of the products available now.</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RAZOR™ EX </a:t>
            </a:r>
            <a:r>
              <a:rPr lang="en-US" dirty="0" err="1"/>
              <a:t>BioDetection</a:t>
            </a:r>
            <a:r>
              <a:rPr lang="en-US" dirty="0"/>
              <a:t> System</a:t>
            </a:r>
          </a:p>
        </p:txBody>
      </p:sp>
      <p:sp>
        <p:nvSpPr>
          <p:cNvPr id="3" name="Content Placeholder 2"/>
          <p:cNvSpPr>
            <a:spLocks noGrp="1"/>
          </p:cNvSpPr>
          <p:nvPr>
            <p:ph idx="1"/>
          </p:nvPr>
        </p:nvSpPr>
        <p:spPr>
          <a:xfrm>
            <a:off x="304800" y="990600"/>
            <a:ext cx="5334000" cy="3886200"/>
          </a:xfrm>
        </p:spPr>
        <p:txBody>
          <a:bodyPr>
            <a:normAutofit fontScale="77500" lnSpcReduction="20000"/>
          </a:bodyPr>
          <a:lstStyle/>
          <a:p>
            <a:r>
              <a:rPr lang="en-US" dirty="0"/>
              <a:t>The advanced RAZOR EX system employs Real-time PCR technology to </a:t>
            </a:r>
            <a:r>
              <a:rPr lang="en-US" dirty="0" smtClean="0"/>
              <a:t>deliver the </a:t>
            </a:r>
            <a:r>
              <a:rPr lang="en-US" dirty="0"/>
              <a:t>most reliable and sensitive detection and identification of biological </a:t>
            </a:r>
            <a:r>
              <a:rPr lang="en-US" dirty="0" smtClean="0"/>
              <a:t>pathogens in </a:t>
            </a:r>
            <a:r>
              <a:rPr lang="en-US" dirty="0"/>
              <a:t>the field. Designed specifically for field use, the compact and </a:t>
            </a:r>
            <a:r>
              <a:rPr lang="en-US" dirty="0" smtClean="0"/>
              <a:t>lightweight design </a:t>
            </a:r>
            <a:r>
              <a:rPr lang="en-US" dirty="0"/>
              <a:t>of the RAZOR EX allows it to be hand carried and minimal sample </a:t>
            </a:r>
            <a:r>
              <a:rPr lang="en-US" dirty="0" smtClean="0"/>
              <a:t>preparation requirements </a:t>
            </a:r>
            <a:r>
              <a:rPr lang="en-US" dirty="0"/>
              <a:t>make it easy to use. Used with The 10® Target Screen Kit, </a:t>
            </a:r>
            <a:r>
              <a:rPr lang="en-US" dirty="0" smtClean="0"/>
              <a:t>the RAZOR </a:t>
            </a:r>
            <a:r>
              <a:rPr lang="en-US" dirty="0"/>
              <a:t>EX simultaneously tests ten pathogens with reliable, DNA-based </a:t>
            </a:r>
            <a:r>
              <a:rPr lang="en-US" dirty="0" smtClean="0"/>
              <a:t>results available </a:t>
            </a:r>
            <a:r>
              <a:rPr lang="en-US" dirty="0"/>
              <a:t>in less than 30 minutes.</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938326"/>
            <a:ext cx="3376581" cy="279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00600"/>
            <a:ext cx="7486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07175" y="6354278"/>
            <a:ext cx="3487430" cy="369332"/>
          </a:xfrm>
          <a:prstGeom prst="rect">
            <a:avLst/>
          </a:prstGeom>
        </p:spPr>
        <p:txBody>
          <a:bodyPr wrap="none">
            <a:spAutoFit/>
          </a:bodyPr>
          <a:lstStyle/>
          <a:p>
            <a:r>
              <a:rPr lang="en-US" dirty="0"/>
              <a:t> </a:t>
            </a:r>
            <a:r>
              <a:rPr lang="en-US" dirty="0" err="1"/>
              <a:t>BioFire</a:t>
            </a:r>
            <a:r>
              <a:rPr lang="en-US" dirty="0"/>
              <a:t> </a:t>
            </a:r>
            <a:r>
              <a:rPr lang="en-US" dirty="0" smtClean="0"/>
              <a:t>Defense/</a:t>
            </a:r>
            <a:r>
              <a:rPr lang="en-US" dirty="0" err="1" smtClean="0"/>
              <a:t>BioFire</a:t>
            </a:r>
            <a:r>
              <a:rPr lang="en-US" dirty="0" smtClean="0"/>
              <a:t> </a:t>
            </a:r>
            <a:r>
              <a:rPr lang="en-US" dirty="0" err="1" smtClean="0"/>
              <a:t>Diagnosics</a:t>
            </a:r>
            <a:endParaRPr lang="en-US" dirty="0"/>
          </a:p>
        </p:txBody>
      </p:sp>
    </p:spTree>
    <p:extLst>
      <p:ext uri="{BB962C8B-B14F-4D97-AF65-F5344CB8AC3E}">
        <p14:creationId xmlns:p14="http://schemas.microsoft.com/office/powerpoint/2010/main" val="3852876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GENECHECKER™ Ultra-Fast PCR System</a:t>
            </a:r>
          </a:p>
        </p:txBody>
      </p:sp>
      <p:sp>
        <p:nvSpPr>
          <p:cNvPr id="5" name="Content Placeholder 4"/>
          <p:cNvSpPr>
            <a:spLocks noGrp="1"/>
          </p:cNvSpPr>
          <p:nvPr>
            <p:ph idx="1"/>
          </p:nvPr>
        </p:nvSpPr>
        <p:spPr>
          <a:xfrm>
            <a:off x="457200" y="1600201"/>
            <a:ext cx="8229600" cy="2971800"/>
          </a:xfrm>
        </p:spPr>
        <p:txBody>
          <a:bodyPr>
            <a:normAutofit fontScale="92500"/>
          </a:bodyPr>
          <a:lstStyle/>
          <a:p>
            <a:r>
              <a:rPr lang="en-US" b="1" dirty="0">
                <a:solidFill>
                  <a:srgbClr val="FF0000"/>
                </a:solidFill>
              </a:rPr>
              <a:t>special polymer chip </a:t>
            </a:r>
            <a:r>
              <a:rPr lang="en-US" dirty="0"/>
              <a:t>named </a:t>
            </a:r>
            <a:r>
              <a:rPr lang="en-US" dirty="0" err="1"/>
              <a:t>Rapi:chip</a:t>
            </a:r>
            <a:r>
              <a:rPr lang="en-US" dirty="0"/>
              <a:t>™ </a:t>
            </a:r>
            <a:r>
              <a:rPr lang="en-US" dirty="0" smtClean="0"/>
              <a:t>which enables </a:t>
            </a:r>
            <a:r>
              <a:rPr lang="en-US" dirty="0"/>
              <a:t>even faster thermal treatment of </a:t>
            </a:r>
            <a:r>
              <a:rPr lang="en-US" dirty="0" smtClean="0"/>
              <a:t>samples</a:t>
            </a:r>
          </a:p>
          <a:p>
            <a:r>
              <a:rPr lang="en-US" dirty="0"/>
              <a:t>This unique </a:t>
            </a:r>
            <a:r>
              <a:rPr lang="en-US" dirty="0" smtClean="0"/>
              <a:t>chip has </a:t>
            </a:r>
            <a:r>
              <a:rPr lang="en-US" dirty="0"/>
              <a:t>8 wells and each well accommodates 10μL of </a:t>
            </a:r>
            <a:r>
              <a:rPr lang="en-US" dirty="0" smtClean="0"/>
              <a:t>sample and </a:t>
            </a:r>
            <a:r>
              <a:rPr lang="en-US" dirty="0"/>
              <a:t>reagent in </a:t>
            </a:r>
            <a:r>
              <a:rPr lang="en-US" dirty="0" smtClean="0"/>
              <a:t>total</a:t>
            </a:r>
          </a:p>
          <a:p>
            <a:r>
              <a:rPr lang="en-US" dirty="0"/>
              <a:t>Bottom surface of </a:t>
            </a:r>
            <a:r>
              <a:rPr lang="en-US" dirty="0" smtClean="0"/>
              <a:t>this </a:t>
            </a:r>
            <a:r>
              <a:rPr lang="en-US" dirty="0"/>
              <a:t>chip has only 0.15mm of thickness</a:t>
            </a:r>
            <a:endParaRPr lang="en-US" dirty="0" smtClean="0"/>
          </a:p>
          <a:p>
            <a:r>
              <a:rPr lang="en-US" dirty="0" smtClean="0"/>
              <a:t>30 </a:t>
            </a:r>
            <a:r>
              <a:rPr lang="en-US" dirty="0"/>
              <a:t>thermal cycles in 12 </a:t>
            </a:r>
            <a:r>
              <a:rPr lang="en-US" dirty="0" smtClean="0"/>
              <a:t>minutes</a:t>
            </a:r>
          </a:p>
          <a:p>
            <a:endParaRPr lang="en-US" dirty="0"/>
          </a:p>
        </p:txBody>
      </p:sp>
      <p:sp>
        <p:nvSpPr>
          <p:cNvPr id="6" name="Rectangle 5"/>
          <p:cNvSpPr/>
          <p:nvPr/>
        </p:nvSpPr>
        <p:spPr>
          <a:xfrm>
            <a:off x="6400800" y="6248400"/>
            <a:ext cx="2477281" cy="369332"/>
          </a:xfrm>
          <a:prstGeom prst="rect">
            <a:avLst/>
          </a:prstGeom>
        </p:spPr>
        <p:txBody>
          <a:bodyPr wrap="none">
            <a:spAutoFit/>
          </a:bodyPr>
          <a:lstStyle/>
          <a:p>
            <a:r>
              <a:rPr lang="en-US" dirty="0" err="1"/>
              <a:t>Dongwoo</a:t>
            </a:r>
            <a:r>
              <a:rPr lang="en-US" dirty="0"/>
              <a:t> </a:t>
            </a:r>
            <a:r>
              <a:rPr lang="en-US" dirty="0" smtClean="0"/>
              <a:t>Science, Korea</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505599"/>
            <a:ext cx="3557587" cy="211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203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T-COR 4™ Real-time PCR </a:t>
            </a:r>
            <a:r>
              <a:rPr lang="en-US" dirty="0" err="1"/>
              <a:t>Thermocycler</a:t>
            </a:r>
            <a:endParaRPr lang="en-US" dirty="0"/>
          </a:p>
        </p:txBody>
      </p:sp>
      <p:sp>
        <p:nvSpPr>
          <p:cNvPr id="3" name="Content Placeholder 2"/>
          <p:cNvSpPr>
            <a:spLocks noGrp="1"/>
          </p:cNvSpPr>
          <p:nvPr>
            <p:ph idx="1"/>
          </p:nvPr>
        </p:nvSpPr>
        <p:spPr>
          <a:xfrm>
            <a:off x="304800" y="990599"/>
            <a:ext cx="8534400" cy="3514725"/>
          </a:xfrm>
        </p:spPr>
        <p:txBody>
          <a:bodyPr>
            <a:normAutofit fontScale="85000" lnSpcReduction="20000"/>
          </a:bodyPr>
          <a:lstStyle/>
          <a:p>
            <a:r>
              <a:rPr lang="en-US" dirty="0" err="1"/>
              <a:t>Tetracore</a:t>
            </a:r>
            <a:r>
              <a:rPr lang="en-US" dirty="0"/>
              <a:t> is a biotechnology research and development organization that develops highly innovative diagnostic reagents and assays for infectious diseases and biological warfare (BW) threat agents. </a:t>
            </a:r>
            <a:endParaRPr lang="en-US" dirty="0" smtClean="0"/>
          </a:p>
          <a:p>
            <a:pPr marL="0" indent="0">
              <a:buNone/>
            </a:pPr>
            <a:endParaRPr lang="en-US" dirty="0"/>
          </a:p>
          <a:p>
            <a:r>
              <a:rPr lang="en-US" dirty="0" smtClean="0"/>
              <a:t>Highly </a:t>
            </a:r>
            <a:r>
              <a:rPr lang="en-US" dirty="0"/>
              <a:t>portable – </a:t>
            </a:r>
            <a:r>
              <a:rPr lang="en-US" dirty="0" smtClean="0"/>
              <a:t>four independent </a:t>
            </a:r>
            <a:r>
              <a:rPr lang="en-US" dirty="0"/>
              <a:t>sample wells</a:t>
            </a:r>
          </a:p>
          <a:p>
            <a:r>
              <a:rPr lang="en-US" dirty="0"/>
              <a:t>Multiplex capability – 1 color </a:t>
            </a:r>
            <a:r>
              <a:rPr lang="en-US" dirty="0" smtClean="0"/>
              <a:t>+ IC</a:t>
            </a:r>
            <a:r>
              <a:rPr lang="en-US" dirty="0"/>
              <a:t>, or 2 color</a:t>
            </a:r>
          </a:p>
          <a:p>
            <a:r>
              <a:rPr lang="en-US" dirty="0"/>
              <a:t>Rechargeable battery</a:t>
            </a:r>
          </a:p>
          <a:p>
            <a:r>
              <a:rPr lang="en-US" dirty="0"/>
              <a:t>Eight hour </a:t>
            </a:r>
            <a:r>
              <a:rPr lang="en-US" dirty="0" err="1" smtClean="0"/>
              <a:t>thermocycling</a:t>
            </a:r>
            <a:r>
              <a:rPr lang="en-US" dirty="0" smtClean="0"/>
              <a:t> battery </a:t>
            </a:r>
            <a:r>
              <a:rPr lang="en-US" dirty="0"/>
              <a:t>life</a:t>
            </a:r>
          </a:p>
          <a:p>
            <a:r>
              <a:rPr lang="en-US" dirty="0"/>
              <a:t>Runs in stand-alone mode </a:t>
            </a:r>
            <a:r>
              <a:rPr lang="en-US" dirty="0" smtClean="0"/>
              <a:t>or PC </a:t>
            </a:r>
            <a:r>
              <a:rPr lang="en-US" dirty="0"/>
              <a:t>daisy chain</a:t>
            </a:r>
          </a:p>
        </p:txBody>
      </p:sp>
      <p:sp>
        <p:nvSpPr>
          <p:cNvPr id="4" name="Rectangle 3"/>
          <p:cNvSpPr/>
          <p:nvPr/>
        </p:nvSpPr>
        <p:spPr>
          <a:xfrm>
            <a:off x="7086600" y="6065338"/>
            <a:ext cx="1509388" cy="369332"/>
          </a:xfrm>
          <a:prstGeom prst="rect">
            <a:avLst/>
          </a:prstGeom>
        </p:spPr>
        <p:txBody>
          <a:bodyPr wrap="none">
            <a:spAutoFit/>
          </a:bodyPr>
          <a:lstStyle/>
          <a:p>
            <a:r>
              <a:rPr lang="en-US" dirty="0" err="1"/>
              <a:t>Tetracore</a:t>
            </a:r>
            <a:r>
              <a:rPr lang="en-US" dirty="0"/>
              <a:t>, Inc.</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05325"/>
            <a:ext cx="36480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586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Palm PCR </a:t>
            </a:r>
          </a:p>
        </p:txBody>
      </p:sp>
      <p:sp>
        <p:nvSpPr>
          <p:cNvPr id="3" name="Content Placeholder 2"/>
          <p:cNvSpPr>
            <a:spLocks noGrp="1"/>
          </p:cNvSpPr>
          <p:nvPr>
            <p:ph idx="1"/>
          </p:nvPr>
        </p:nvSpPr>
        <p:spPr>
          <a:xfrm>
            <a:off x="457200" y="1066800"/>
            <a:ext cx="8229600" cy="2971800"/>
          </a:xfrm>
        </p:spPr>
        <p:txBody>
          <a:bodyPr>
            <a:normAutofit fontScale="62500" lnSpcReduction="20000"/>
          </a:bodyPr>
          <a:lstStyle/>
          <a:p>
            <a:r>
              <a:rPr lang="en-US" dirty="0"/>
              <a:t>Founded in 2001, </a:t>
            </a:r>
            <a:r>
              <a:rPr lang="en-US" dirty="0" err="1"/>
              <a:t>Ahram</a:t>
            </a:r>
            <a:r>
              <a:rPr lang="en-US" dirty="0"/>
              <a:t> </a:t>
            </a:r>
            <a:r>
              <a:rPr lang="en-US" dirty="0" err="1"/>
              <a:t>Biosystems</a:t>
            </a:r>
            <a:r>
              <a:rPr lang="en-US" dirty="0"/>
              <a:t> has its headquarters in Seoul, Korea and a subsidiary in Santa Clara, CA, USA. </a:t>
            </a:r>
            <a:endParaRPr lang="en-US" dirty="0" smtClean="0"/>
          </a:p>
          <a:p>
            <a:r>
              <a:rPr lang="en-US" dirty="0"/>
              <a:t>Palm PCR is powered by a rechargeable Li polymer battery that enables more than 4 hours of continuous operation on a single charge. It can be also operated with AC power using an AC/DC adapter. It is designed to conform to the standard 9 mm-spacing well format to use with a disposable plastic sample tube, specially developed for the Palm PCR system. Nearly all kinds of DNA samples, including human genomic DNA of ≤ 0.1 </a:t>
            </a:r>
            <a:r>
              <a:rPr lang="en-US" dirty="0" err="1"/>
              <a:t>ng</a:t>
            </a:r>
            <a:r>
              <a:rPr lang="en-US" dirty="0"/>
              <a:t>, can be amplified within 30 minutes for up to 1 </a:t>
            </a:r>
            <a:r>
              <a:rPr lang="en-US" dirty="0" err="1"/>
              <a:t>kbp</a:t>
            </a:r>
            <a:r>
              <a:rPr lang="en-US" dirty="0"/>
              <a:t> </a:t>
            </a:r>
            <a:r>
              <a:rPr lang="en-US" dirty="0" err="1"/>
              <a:t>amplicon</a:t>
            </a:r>
            <a:r>
              <a:rPr lang="en-US" dirty="0"/>
              <a:t>. Small </a:t>
            </a:r>
            <a:r>
              <a:rPr lang="en-US" dirty="0" err="1"/>
              <a:t>amplicons</a:t>
            </a:r>
            <a:r>
              <a:rPr lang="en-US" dirty="0"/>
              <a:t> of up to 400 </a:t>
            </a:r>
            <a:r>
              <a:rPr lang="en-US" dirty="0" err="1"/>
              <a:t>bp</a:t>
            </a:r>
            <a:r>
              <a:rPr lang="en-US" dirty="0"/>
              <a:t> can be amplified in as little as 18 minutes with extreme sensitivity down below 10 copies. The dynamic range can be extended to up to 2 </a:t>
            </a:r>
            <a:r>
              <a:rPr lang="en-US" dirty="0" err="1"/>
              <a:t>kbp</a:t>
            </a:r>
            <a:r>
              <a:rPr lang="en-US" dirty="0"/>
              <a:t> using slow protocols. </a:t>
            </a:r>
            <a:endParaRPr lang="en-US" dirty="0" smtClean="0"/>
          </a:p>
          <a:p>
            <a:r>
              <a:rPr lang="en-US" dirty="0" smtClean="0"/>
              <a:t>End-point PCR Detection</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35605"/>
            <a:ext cx="2476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419600"/>
            <a:ext cx="4572000" cy="1477328"/>
          </a:xfrm>
          <a:prstGeom prst="rect">
            <a:avLst/>
          </a:prstGeom>
        </p:spPr>
        <p:txBody>
          <a:bodyPr>
            <a:spAutoFit/>
          </a:bodyPr>
          <a:lstStyle/>
          <a:p>
            <a:endParaRPr lang="en-US" dirty="0"/>
          </a:p>
          <a:p>
            <a:r>
              <a:rPr lang="en-US" dirty="0"/>
              <a:t>• </a:t>
            </a:r>
            <a:r>
              <a:rPr lang="en-US" dirty="0" err="1"/>
              <a:t>PalmTaq</a:t>
            </a:r>
            <a:r>
              <a:rPr lang="en-US" dirty="0"/>
              <a:t> High-Speed PCR Kit </a:t>
            </a:r>
            <a:endParaRPr lang="en-US" dirty="0" smtClean="0"/>
          </a:p>
          <a:p>
            <a:r>
              <a:rPr lang="en-US" dirty="0" smtClean="0"/>
              <a:t>Description</a:t>
            </a:r>
            <a:r>
              <a:rPr lang="en-US" dirty="0"/>
              <a:t>: PCR kit consisting of 250 units of </a:t>
            </a:r>
            <a:r>
              <a:rPr lang="en-US" dirty="0" err="1"/>
              <a:t>PalmTaq</a:t>
            </a:r>
            <a:r>
              <a:rPr lang="en-US" dirty="0"/>
              <a:t> </a:t>
            </a:r>
            <a:r>
              <a:rPr lang="en-US" dirty="0" smtClean="0"/>
              <a:t>High-Speed DNA </a:t>
            </a:r>
            <a:r>
              <a:rPr lang="en-US" dirty="0"/>
              <a:t>polymerase (50 </a:t>
            </a:r>
            <a:r>
              <a:rPr lang="el-GR" dirty="0"/>
              <a:t>μ</a:t>
            </a:r>
            <a:r>
              <a:rPr lang="en-US" dirty="0"/>
              <a:t>L), 5X HS </a:t>
            </a:r>
            <a:r>
              <a:rPr lang="en-US" dirty="0" smtClean="0"/>
              <a:t>buffer, </a:t>
            </a:r>
            <a:r>
              <a:rPr lang="en-US" dirty="0" err="1" smtClean="0"/>
              <a:t>dNTP</a:t>
            </a:r>
            <a:r>
              <a:rPr lang="en-US" dirty="0" smtClean="0"/>
              <a:t> </a:t>
            </a:r>
            <a:r>
              <a:rPr lang="en-US" dirty="0"/>
              <a:t>mix and </a:t>
            </a:r>
            <a:r>
              <a:rPr lang="en-US" dirty="0" err="1"/>
              <a:t>MgCl</a:t>
            </a:r>
            <a:r>
              <a:rPr lang="en-US" dirty="0"/>
              <a:t> solution</a:t>
            </a:r>
          </a:p>
        </p:txBody>
      </p:sp>
      <p:sp>
        <p:nvSpPr>
          <p:cNvPr id="5" name="Rectangle 4"/>
          <p:cNvSpPr/>
          <p:nvPr/>
        </p:nvSpPr>
        <p:spPr>
          <a:xfrm>
            <a:off x="5486400" y="6324600"/>
            <a:ext cx="2605970" cy="369332"/>
          </a:xfrm>
          <a:prstGeom prst="rect">
            <a:avLst/>
          </a:prstGeom>
        </p:spPr>
        <p:txBody>
          <a:bodyPr wrap="none">
            <a:spAutoFit/>
          </a:bodyPr>
          <a:lstStyle/>
          <a:p>
            <a:r>
              <a:rPr lang="en-US" dirty="0" err="1"/>
              <a:t>Ahram</a:t>
            </a:r>
            <a:r>
              <a:rPr lang="en-US" dirty="0"/>
              <a:t> </a:t>
            </a:r>
            <a:r>
              <a:rPr lang="en-US" dirty="0" err="1" smtClean="0"/>
              <a:t>Biosystems</a:t>
            </a:r>
            <a:r>
              <a:rPr lang="en-US" dirty="0" smtClean="0"/>
              <a:t>, Korea </a:t>
            </a:r>
            <a:endParaRPr lang="en-US" dirty="0"/>
          </a:p>
        </p:txBody>
      </p:sp>
    </p:spTree>
    <p:extLst>
      <p:ext uri="{BB962C8B-B14F-4D97-AF65-F5344CB8AC3E}">
        <p14:creationId xmlns:p14="http://schemas.microsoft.com/office/powerpoint/2010/main" val="1619669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POCKIT Nucleic Acid Analyzer</a:t>
            </a:r>
          </a:p>
        </p:txBody>
      </p:sp>
      <p:sp>
        <p:nvSpPr>
          <p:cNvPr id="3" name="Content Placeholder 2"/>
          <p:cNvSpPr>
            <a:spLocks noGrp="1"/>
          </p:cNvSpPr>
          <p:nvPr>
            <p:ph idx="1"/>
          </p:nvPr>
        </p:nvSpPr>
        <p:spPr/>
        <p:txBody>
          <a:bodyPr>
            <a:normAutofit/>
          </a:bodyPr>
          <a:lstStyle/>
          <a:p>
            <a:r>
              <a:rPr lang="en-US" sz="2400" dirty="0"/>
              <a:t>POCKIT is a qualitative PCR detection system based on insulated isothermal PCR (</a:t>
            </a:r>
            <a:r>
              <a:rPr lang="en-US" sz="2400" dirty="0" err="1"/>
              <a:t>iiPCR</a:t>
            </a:r>
            <a:r>
              <a:rPr lang="en-US" sz="2400" dirty="0"/>
              <a:t>), and is specially designed for point-of-care </a:t>
            </a:r>
            <a:r>
              <a:rPr lang="en-US" sz="2400" dirty="0"/>
              <a:t>use in aquaculture, agriculture, companion animal and livestock industries</a:t>
            </a:r>
            <a:endParaRPr lang="en-US" sz="2400" dirty="0"/>
          </a:p>
          <a:p>
            <a:endParaRPr lang="en-US" sz="2400" dirty="0"/>
          </a:p>
          <a:p>
            <a:r>
              <a:rPr lang="en-US" sz="2400" dirty="0"/>
              <a:t>Features</a:t>
            </a:r>
            <a:r>
              <a:rPr lang="en-US" sz="2400" dirty="0" smtClean="0"/>
              <a:t>:</a:t>
            </a:r>
            <a:endParaRPr lang="en-US" sz="2400" dirty="0"/>
          </a:p>
          <a:p>
            <a:pPr lvl="1"/>
            <a:r>
              <a:rPr lang="en-US" sz="2000" dirty="0"/>
              <a:t>Dual channel fluorescence detection</a:t>
            </a:r>
          </a:p>
          <a:p>
            <a:pPr lvl="1"/>
            <a:r>
              <a:rPr lang="en-US" sz="2000" dirty="0"/>
              <a:t>Single program to finish both PCR and reverse transcription PCR within 1 hour</a:t>
            </a:r>
          </a:p>
          <a:p>
            <a:pPr lvl="1"/>
            <a:r>
              <a:rPr lang="en-US" sz="2000" dirty="0" err="1"/>
              <a:t>Touchpanel</a:t>
            </a:r>
            <a:r>
              <a:rPr lang="en-US" sz="2000" dirty="0"/>
              <a:t> control</a:t>
            </a:r>
          </a:p>
          <a:p>
            <a:pPr lvl="1"/>
            <a:r>
              <a:rPr lang="en-US" sz="2000" dirty="0"/>
              <a:t>Built-in Android smartphone chip for automatic data interpretation</a:t>
            </a:r>
          </a:p>
          <a:p>
            <a:pPr lvl="1"/>
            <a:r>
              <a:rPr lang="en-US" sz="2000" dirty="0"/>
              <a:t>Throughput: 1-8 samples/run</a:t>
            </a:r>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133600"/>
            <a:ext cx="279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05400" y="6248400"/>
            <a:ext cx="3964675" cy="369332"/>
          </a:xfrm>
          <a:prstGeom prst="rect">
            <a:avLst/>
          </a:prstGeom>
        </p:spPr>
        <p:txBody>
          <a:bodyPr wrap="none">
            <a:spAutoFit/>
          </a:bodyPr>
          <a:lstStyle/>
          <a:p>
            <a:r>
              <a:rPr lang="en-US" dirty="0" err="1"/>
              <a:t>GeneReach</a:t>
            </a:r>
            <a:r>
              <a:rPr lang="en-US" dirty="0"/>
              <a:t> Biotechnology Corp</a:t>
            </a:r>
            <a:r>
              <a:rPr lang="en-US" dirty="0" smtClean="0"/>
              <a:t>., Taiwan</a:t>
            </a:r>
            <a:endParaRPr lang="en-US" dirty="0"/>
          </a:p>
        </p:txBody>
      </p:sp>
    </p:spTree>
    <p:extLst>
      <p:ext uri="{BB962C8B-B14F-4D97-AF65-F5344CB8AC3E}">
        <p14:creationId xmlns:p14="http://schemas.microsoft.com/office/powerpoint/2010/main" val="193330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Fast PCR: </a:t>
            </a:r>
            <a:r>
              <a:rPr lang="en-US" dirty="0"/>
              <a:t>instrumentation and enzyme systems</a:t>
            </a:r>
          </a:p>
        </p:txBody>
      </p:sp>
      <p:sp>
        <p:nvSpPr>
          <p:cNvPr id="3" name="Content Placeholder 2"/>
          <p:cNvSpPr>
            <a:spLocks noGrp="1"/>
          </p:cNvSpPr>
          <p:nvPr>
            <p:ph idx="1"/>
          </p:nvPr>
        </p:nvSpPr>
        <p:spPr/>
        <p:txBody>
          <a:bodyPr>
            <a:normAutofit/>
          </a:bodyPr>
          <a:lstStyle/>
          <a:p>
            <a:r>
              <a:rPr lang="en-US" sz="2400" dirty="0" smtClean="0"/>
              <a:t>Many of the growing </a:t>
            </a:r>
            <a:r>
              <a:rPr lang="en-US" sz="2400" dirty="0"/>
              <a:t>market such as </a:t>
            </a:r>
            <a:r>
              <a:rPr lang="en-US" sz="2400" dirty="0" smtClean="0"/>
              <a:t>Infectious Diseases detection requires faster PCR technology</a:t>
            </a:r>
          </a:p>
          <a:p>
            <a:endParaRPr lang="en-US" sz="2400" dirty="0"/>
          </a:p>
          <a:p>
            <a:r>
              <a:rPr lang="en-US" sz="2400" dirty="0" smtClean="0"/>
              <a:t>The </a:t>
            </a:r>
            <a:r>
              <a:rPr lang="en-US" sz="2400" dirty="0"/>
              <a:t>length of </a:t>
            </a:r>
            <a:r>
              <a:rPr lang="en-US" sz="2400" dirty="0" smtClean="0"/>
              <a:t>the cycling </a:t>
            </a:r>
            <a:r>
              <a:rPr lang="en-US" sz="2400" dirty="0"/>
              <a:t>time-block is dominated by the properties of the thermal cycling instrument (ramp rates and temperature profiles) and DNA polymerase (</a:t>
            </a:r>
            <a:r>
              <a:rPr lang="en-US" sz="2400" dirty="0" err="1"/>
              <a:t>processivity</a:t>
            </a:r>
            <a:r>
              <a:rPr lang="en-US" sz="2400" dirty="0"/>
              <a:t> and extension rates) generally </a:t>
            </a:r>
            <a:r>
              <a:rPr lang="en-US" sz="2400" dirty="0" smtClean="0"/>
              <a:t>employed</a:t>
            </a:r>
            <a:r>
              <a:rPr lang="en-US" sz="2400" dirty="0" smtClean="0"/>
              <a:t>.</a:t>
            </a:r>
            <a:endParaRPr lang="en-US" sz="2400" dirty="0" smtClean="0"/>
          </a:p>
          <a:p>
            <a:pPr lvl="1"/>
            <a:r>
              <a:rPr lang="en-US" sz="2000" dirty="0"/>
              <a:t>Reliability, accuracy, and speed of thermal cyclers represent PCR's core technology</a:t>
            </a:r>
          </a:p>
          <a:p>
            <a:pPr lvl="1"/>
            <a:r>
              <a:rPr lang="en-US" sz="2000" dirty="0" smtClean="0"/>
              <a:t>The development of fast PCR Master Mixes, especially DNA polymerase </a:t>
            </a:r>
            <a:r>
              <a:rPr lang="en-US" sz="2000" dirty="0"/>
              <a:t>with better </a:t>
            </a:r>
            <a:r>
              <a:rPr lang="en-US" sz="2000" dirty="0" smtClean="0"/>
              <a:t>extension </a:t>
            </a:r>
            <a:r>
              <a:rPr lang="en-US" sz="2000" dirty="0"/>
              <a:t>rate and </a:t>
            </a:r>
            <a:r>
              <a:rPr lang="en-US" sz="2000" dirty="0" err="1" smtClean="0"/>
              <a:t>processivity</a:t>
            </a:r>
            <a:endParaRPr lang="en-US" sz="2000" dirty="0" smtClean="0"/>
          </a:p>
          <a:p>
            <a:pPr lvl="1"/>
            <a:endParaRPr lang="en-US" sz="2000" dirty="0"/>
          </a:p>
        </p:txBody>
      </p:sp>
    </p:spTree>
    <p:extLst>
      <p:ext uri="{BB962C8B-B14F-4D97-AF65-F5344CB8AC3E}">
        <p14:creationId xmlns:p14="http://schemas.microsoft.com/office/powerpoint/2010/main" val="423647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fr-FR" sz="3200" dirty="0" err="1" smtClean="0"/>
              <a:t>Microfluidic</a:t>
            </a:r>
            <a:r>
              <a:rPr lang="fr-FR" sz="3200" dirty="0" smtClean="0"/>
              <a:t> </a:t>
            </a:r>
            <a:r>
              <a:rPr lang="fr-FR" sz="3200" dirty="0" err="1" smtClean="0"/>
              <a:t>Device</a:t>
            </a:r>
            <a:r>
              <a:rPr lang="fr-FR" dirty="0"/>
              <a:t> for </a:t>
            </a:r>
            <a:r>
              <a:rPr lang="fr-FR" dirty="0" smtClean="0"/>
              <a:t>PCR</a:t>
            </a:r>
            <a:endParaRPr lang="en-US" sz="3200" dirty="0"/>
          </a:p>
        </p:txBody>
      </p:sp>
      <p:sp>
        <p:nvSpPr>
          <p:cNvPr id="3" name="Content Placeholder 2"/>
          <p:cNvSpPr>
            <a:spLocks noGrp="1"/>
          </p:cNvSpPr>
          <p:nvPr>
            <p:ph idx="1"/>
          </p:nvPr>
        </p:nvSpPr>
        <p:spPr>
          <a:xfrm>
            <a:off x="457200" y="1447800"/>
            <a:ext cx="8534400" cy="4038600"/>
          </a:xfrm>
        </p:spPr>
        <p:txBody>
          <a:bodyPr>
            <a:normAutofit lnSpcReduction="10000"/>
          </a:bodyPr>
          <a:lstStyle/>
          <a:p>
            <a:r>
              <a:rPr lang="en-US" sz="2400" dirty="0"/>
              <a:t>The PCR microfluidics, in particular </a:t>
            </a:r>
            <a:r>
              <a:rPr lang="en-US" sz="2400" dirty="0" smtClean="0"/>
              <a:t>microchip-based PCR </a:t>
            </a:r>
            <a:r>
              <a:rPr lang="en-US" sz="2400" dirty="0"/>
              <a:t>microfluidics, have been developed </a:t>
            </a:r>
            <a:r>
              <a:rPr lang="en-US" sz="2400" dirty="0" smtClean="0"/>
              <a:t>and nowadays </a:t>
            </a:r>
            <a:r>
              <a:rPr lang="en-US" sz="2400" dirty="0"/>
              <a:t>have become an important domain of </a:t>
            </a:r>
            <a:r>
              <a:rPr lang="en-US" sz="2400" dirty="0" smtClean="0"/>
              <a:t>application of </a:t>
            </a:r>
            <a:r>
              <a:rPr lang="en-US" sz="2400" dirty="0"/>
              <a:t>miniaturization technology</a:t>
            </a:r>
            <a:r>
              <a:rPr lang="en-US" sz="2400" dirty="0" smtClean="0"/>
              <a:t>. </a:t>
            </a:r>
            <a:endParaRPr lang="en-US" sz="2400" dirty="0" smtClean="0"/>
          </a:p>
          <a:p>
            <a:r>
              <a:rPr lang="en-US" sz="2400" dirty="0"/>
              <a:t>A</a:t>
            </a:r>
            <a:r>
              <a:rPr lang="en-US" sz="2400" dirty="0" smtClean="0"/>
              <a:t>dvanced </a:t>
            </a:r>
            <a:r>
              <a:rPr lang="en-US" sz="2400" dirty="0"/>
              <a:t>microfluidic/</a:t>
            </a:r>
            <a:r>
              <a:rPr lang="en-US" sz="2400" dirty="0" err="1"/>
              <a:t>microPCR</a:t>
            </a:r>
            <a:r>
              <a:rPr lang="en-US" sz="2400" dirty="0"/>
              <a:t> systems </a:t>
            </a:r>
            <a:r>
              <a:rPr lang="en-US" sz="2400" dirty="0" smtClean="0"/>
              <a:t>can achieve </a:t>
            </a:r>
            <a:r>
              <a:rPr lang="en-US" sz="2400" dirty="0"/>
              <a:t>far higher ramp rates and much shorter per cycle times but only when used with </a:t>
            </a:r>
            <a:r>
              <a:rPr lang="en-US" sz="2400" dirty="0" err="1"/>
              <a:t>nanolitre</a:t>
            </a:r>
            <a:r>
              <a:rPr lang="en-US" sz="2400" dirty="0"/>
              <a:t> reaction volumes and technologically advanced reaction vessels which may restrict their application</a:t>
            </a:r>
            <a:r>
              <a:rPr lang="en-US" sz="2400" dirty="0" smtClean="0"/>
              <a:t>.</a:t>
            </a:r>
            <a:endParaRPr lang="en-US" sz="2400" dirty="0" smtClean="0"/>
          </a:p>
          <a:p>
            <a:r>
              <a:rPr lang="en-US" sz="2400" dirty="0"/>
              <a:t>Chamber stationary PCR </a:t>
            </a:r>
            <a:r>
              <a:rPr lang="en-US" sz="2400" dirty="0" smtClean="0"/>
              <a:t>microfluidics</a:t>
            </a:r>
          </a:p>
          <a:p>
            <a:r>
              <a:rPr lang="en-US" sz="2400" dirty="0"/>
              <a:t>Flow-thought PCR </a:t>
            </a:r>
            <a:r>
              <a:rPr lang="en-US" sz="2400" dirty="0" smtClean="0"/>
              <a:t>microfluidics</a:t>
            </a:r>
            <a:endParaRPr lang="en-US" sz="2400" dirty="0" smtClean="0"/>
          </a:p>
          <a:p>
            <a:r>
              <a:rPr lang="en-US" sz="2400" dirty="0"/>
              <a:t>Thermal convection-driven PCR </a:t>
            </a:r>
            <a:r>
              <a:rPr lang="en-US" sz="2400" dirty="0" smtClean="0"/>
              <a:t>microfluidics</a:t>
            </a:r>
            <a:endParaRPr lang="en-US" sz="2400" dirty="0"/>
          </a:p>
        </p:txBody>
      </p:sp>
    </p:spTree>
    <p:extLst>
      <p:ext uri="{BB962C8B-B14F-4D97-AF65-F5344CB8AC3E}">
        <p14:creationId xmlns:p14="http://schemas.microsoft.com/office/powerpoint/2010/main" val="12382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Fluidigm</a:t>
            </a:r>
            <a:endParaRPr lang="en-US" dirty="0"/>
          </a:p>
        </p:txBody>
      </p:sp>
      <p:sp>
        <p:nvSpPr>
          <p:cNvPr id="3" name="Content Placeholder 2"/>
          <p:cNvSpPr>
            <a:spLocks noGrp="1"/>
          </p:cNvSpPr>
          <p:nvPr>
            <p:ph idx="1"/>
          </p:nvPr>
        </p:nvSpPr>
        <p:spPr>
          <a:xfrm>
            <a:off x="247650" y="914400"/>
            <a:ext cx="8534400" cy="4648200"/>
          </a:xfrm>
        </p:spPr>
        <p:txBody>
          <a:bodyPr/>
          <a:lstStyle/>
          <a:p>
            <a:r>
              <a:rPr lang="en-US" dirty="0"/>
              <a:t>Quantitative real-time digital </a:t>
            </a:r>
            <a:r>
              <a:rPr lang="en-US" dirty="0" smtClean="0"/>
              <a:t>PCR— </a:t>
            </a:r>
            <a:r>
              <a:rPr lang="en-US" dirty="0" err="1" smtClean="0"/>
              <a:t>qdPCR</a:t>
            </a:r>
            <a:r>
              <a:rPr lang="en-US" dirty="0" smtClean="0"/>
              <a:t> </a:t>
            </a:r>
            <a:r>
              <a:rPr lang="en-US" dirty="0"/>
              <a:t>37K ™ IFC</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937488"/>
            <a:ext cx="3706528" cy="263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6134" y="1391129"/>
            <a:ext cx="7644866" cy="2585323"/>
          </a:xfrm>
          <a:prstGeom prst="rect">
            <a:avLst/>
          </a:prstGeom>
        </p:spPr>
        <p:txBody>
          <a:bodyPr wrap="square">
            <a:spAutoFit/>
          </a:bodyPr>
          <a:lstStyle/>
          <a:p>
            <a:r>
              <a:rPr lang="en-US" dirty="0"/>
              <a:t>Detection </a:t>
            </a:r>
            <a:r>
              <a:rPr lang="en-US" dirty="0" smtClean="0"/>
              <a:t>Modes: 		Real-time </a:t>
            </a:r>
            <a:r>
              <a:rPr lang="en-US" dirty="0"/>
              <a:t>and </a:t>
            </a:r>
            <a:r>
              <a:rPr lang="en-US" dirty="0" smtClean="0"/>
              <a:t>end-point</a:t>
            </a:r>
            <a:endParaRPr lang="en-US" dirty="0"/>
          </a:p>
          <a:p>
            <a:r>
              <a:rPr lang="en-US" dirty="0" smtClean="0"/>
              <a:t>Sensitivity: 		Single </a:t>
            </a:r>
            <a:r>
              <a:rPr lang="en-US" dirty="0"/>
              <a:t>copy</a:t>
            </a:r>
          </a:p>
          <a:p>
            <a:r>
              <a:rPr lang="en-US" dirty="0"/>
              <a:t>Input Volume per </a:t>
            </a:r>
            <a:r>
              <a:rPr lang="en-US" dirty="0" smtClean="0"/>
              <a:t>Well: 	4 </a:t>
            </a:r>
            <a:r>
              <a:rPr lang="el-GR" dirty="0"/>
              <a:t>μ</a:t>
            </a:r>
            <a:r>
              <a:rPr lang="en-US" dirty="0"/>
              <a:t>L</a:t>
            </a:r>
          </a:p>
          <a:p>
            <a:r>
              <a:rPr lang="en-US" dirty="0"/>
              <a:t>Sample </a:t>
            </a:r>
            <a:r>
              <a:rPr lang="en-US" dirty="0" smtClean="0"/>
              <a:t>Inlets: 		48</a:t>
            </a:r>
            <a:endParaRPr lang="en-US" dirty="0"/>
          </a:p>
          <a:p>
            <a:r>
              <a:rPr lang="en-US" dirty="0"/>
              <a:t>Reaction </a:t>
            </a:r>
            <a:r>
              <a:rPr lang="en-US" dirty="0" smtClean="0"/>
              <a:t>Chambers: 	36,960</a:t>
            </a:r>
            <a:endParaRPr lang="en-US" dirty="0"/>
          </a:p>
          <a:p>
            <a:r>
              <a:rPr lang="en-US" dirty="0"/>
              <a:t>Individual Reaction </a:t>
            </a:r>
            <a:r>
              <a:rPr lang="en-US" dirty="0" smtClean="0"/>
              <a:t>Volume: 	0.85 </a:t>
            </a:r>
            <a:r>
              <a:rPr lang="en-US" dirty="0" err="1"/>
              <a:t>nL</a:t>
            </a:r>
            <a:endParaRPr lang="en-US" dirty="0"/>
          </a:p>
          <a:p>
            <a:r>
              <a:rPr lang="en-US" dirty="0"/>
              <a:t>Liquid Transfer </a:t>
            </a:r>
            <a:r>
              <a:rPr lang="en-US" dirty="0" smtClean="0"/>
              <a:t>Steps: 	1 </a:t>
            </a:r>
            <a:r>
              <a:rPr lang="en-US" dirty="0"/>
              <a:t>per sample</a:t>
            </a:r>
          </a:p>
          <a:p>
            <a:r>
              <a:rPr lang="en-US" dirty="0"/>
              <a:t>Instrument </a:t>
            </a:r>
            <a:r>
              <a:rPr lang="en-US" dirty="0" smtClean="0"/>
              <a:t>Compatibility: 	</a:t>
            </a:r>
            <a:r>
              <a:rPr lang="en-US" dirty="0" err="1" smtClean="0"/>
              <a:t>BioMark</a:t>
            </a:r>
            <a:r>
              <a:rPr lang="en-US" dirty="0" smtClean="0"/>
              <a:t> </a:t>
            </a:r>
            <a:r>
              <a:rPr lang="en-US" dirty="0"/>
              <a:t>HD System, FC1™ </a:t>
            </a:r>
            <a:r>
              <a:rPr lang="en-US" dirty="0" smtClean="0"/>
              <a:t>Cycler and </a:t>
            </a:r>
            <a:r>
              <a:rPr lang="en-US" dirty="0"/>
              <a:t>EP1 Reader, </a:t>
            </a:r>
            <a:r>
              <a:rPr lang="en-US" dirty="0" smtClean="0"/>
              <a:t>			IFC </a:t>
            </a:r>
            <a:r>
              <a:rPr lang="en-US" dirty="0"/>
              <a:t>Controller MX</a:t>
            </a:r>
          </a:p>
        </p:txBody>
      </p:sp>
      <p:sp>
        <p:nvSpPr>
          <p:cNvPr id="5" name="Rectangle 4"/>
          <p:cNvSpPr/>
          <p:nvPr/>
        </p:nvSpPr>
        <p:spPr>
          <a:xfrm>
            <a:off x="370572" y="4343400"/>
            <a:ext cx="4572000" cy="923330"/>
          </a:xfrm>
          <a:prstGeom prst="rect">
            <a:avLst/>
          </a:prstGeom>
        </p:spPr>
        <p:txBody>
          <a:bodyPr>
            <a:spAutoFit/>
          </a:bodyPr>
          <a:lstStyle/>
          <a:p>
            <a:pPr marL="285750" indent="-285750">
              <a:buFont typeface="Arial" pitchFamily="34" charset="0"/>
              <a:buChar char="•"/>
            </a:pPr>
            <a:r>
              <a:rPr lang="en-US" dirty="0" smtClean="0"/>
              <a:t>Offers higher accuracy than droplet</a:t>
            </a:r>
            <a:endParaRPr lang="en-US" dirty="0"/>
          </a:p>
          <a:p>
            <a:r>
              <a:rPr lang="en-US" dirty="0"/>
              <a:t>and spotted array–based digital </a:t>
            </a:r>
            <a:r>
              <a:rPr lang="en-US" dirty="0" smtClean="0"/>
              <a:t>methods</a:t>
            </a:r>
          </a:p>
          <a:p>
            <a:pPr marL="285750" indent="-285750">
              <a:buFont typeface="Arial" pitchFamily="34" charset="0"/>
              <a:buChar char="•"/>
            </a:pPr>
            <a:r>
              <a:rPr lang="en-US" dirty="0" smtClean="0"/>
              <a:t>Expensive</a:t>
            </a:r>
            <a:endParaRPr lang="en-US" dirty="0"/>
          </a:p>
        </p:txBody>
      </p:sp>
    </p:spTree>
    <p:extLst>
      <p:ext uri="{BB962C8B-B14F-4D97-AF65-F5344CB8AC3E}">
        <p14:creationId xmlns:p14="http://schemas.microsoft.com/office/powerpoint/2010/main" val="255842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Polymerase &amp; Master Mixes </a:t>
            </a:r>
            <a:endParaRPr lang="en-US" dirty="0"/>
          </a:p>
        </p:txBody>
      </p:sp>
      <p:sp>
        <p:nvSpPr>
          <p:cNvPr id="3" name="Content Placeholder 2"/>
          <p:cNvSpPr>
            <a:spLocks noGrp="1"/>
          </p:cNvSpPr>
          <p:nvPr>
            <p:ph idx="1"/>
          </p:nvPr>
        </p:nvSpPr>
        <p:spPr/>
        <p:txBody>
          <a:bodyPr/>
          <a:lstStyle/>
          <a:p>
            <a:r>
              <a:rPr lang="en-US" dirty="0" smtClean="0"/>
              <a:t>There are many new DNA Polymerase &amp; master mixes designed for faster PCR </a:t>
            </a:r>
          </a:p>
          <a:p>
            <a:r>
              <a:rPr lang="en-US" dirty="0" smtClean="0"/>
              <a:t>These companies may be interested in our optimal control software</a:t>
            </a:r>
            <a:endParaRPr lang="en-US" dirty="0"/>
          </a:p>
        </p:txBody>
      </p:sp>
    </p:spTree>
    <p:extLst>
      <p:ext uri="{BB962C8B-B14F-4D97-AF65-F5344CB8AC3E}">
        <p14:creationId xmlns:p14="http://schemas.microsoft.com/office/powerpoint/2010/main" val="249546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Applied </a:t>
            </a:r>
            <a:r>
              <a:rPr lang="en-US" sz="3600" dirty="0" err="1"/>
              <a:t>Biosystems</a:t>
            </a:r>
            <a:r>
              <a:rPr lang="en-US" sz="3600" dirty="0"/>
              <a:t> </a:t>
            </a:r>
            <a:r>
              <a:rPr lang="en-US" sz="3600" dirty="0" smtClean="0"/>
              <a:t>(Life </a:t>
            </a:r>
            <a:r>
              <a:rPr lang="en-US" sz="3600" dirty="0" smtClean="0"/>
              <a:t>Technologies)</a:t>
            </a:r>
            <a:endParaRPr lang="en-US" sz="3600" dirty="0"/>
          </a:p>
        </p:txBody>
      </p:sp>
      <p:sp>
        <p:nvSpPr>
          <p:cNvPr id="3" name="Content Placeholder 2"/>
          <p:cNvSpPr>
            <a:spLocks noGrp="1"/>
          </p:cNvSpPr>
          <p:nvPr>
            <p:ph idx="1"/>
          </p:nvPr>
        </p:nvSpPr>
        <p:spPr>
          <a:xfrm>
            <a:off x="457200" y="1219201"/>
            <a:ext cx="8229600" cy="3581400"/>
          </a:xfrm>
        </p:spPr>
        <p:txBody>
          <a:bodyPr>
            <a:normAutofit fontScale="92500" lnSpcReduction="20000"/>
          </a:bodyPr>
          <a:lstStyle/>
          <a:p>
            <a:r>
              <a:rPr lang="en-US" b="1" dirty="0" err="1" smtClean="0">
                <a:solidFill>
                  <a:srgbClr val="FF0000"/>
                </a:solidFill>
              </a:rPr>
              <a:t>GeneAmp</a:t>
            </a:r>
            <a:r>
              <a:rPr lang="en-US" b="1" dirty="0">
                <a:solidFill>
                  <a:srgbClr val="FF0000"/>
                </a:solidFill>
              </a:rPr>
              <a:t>® Fast PCR Master </a:t>
            </a:r>
            <a:r>
              <a:rPr lang="en-US" dirty="0"/>
              <a:t>Mix </a:t>
            </a:r>
          </a:p>
          <a:p>
            <a:pPr lvl="1"/>
            <a:r>
              <a:rPr lang="en-US" dirty="0"/>
              <a:t>For researchers who want extremely fast endpoint PCR, Applied </a:t>
            </a:r>
            <a:r>
              <a:rPr lang="en-US" dirty="0" err="1"/>
              <a:t>Biosystems</a:t>
            </a:r>
            <a:r>
              <a:rPr lang="en-US" dirty="0"/>
              <a:t>® </a:t>
            </a:r>
            <a:r>
              <a:rPr lang="en-US" dirty="0" err="1"/>
              <a:t>GeneAmp</a:t>
            </a:r>
            <a:r>
              <a:rPr lang="en-US" dirty="0"/>
              <a:t>® Fast PCR Master Mix offers you quick results.</a:t>
            </a:r>
          </a:p>
          <a:p>
            <a:pPr lvl="1"/>
            <a:r>
              <a:rPr lang="en-US" dirty="0"/>
              <a:t>This hot-start enzyme delivers fast PCR on sequences up to 2 kb in under 50 minutes and standard 500 </a:t>
            </a:r>
            <a:r>
              <a:rPr lang="en-US" dirty="0" err="1"/>
              <a:t>bp</a:t>
            </a:r>
            <a:r>
              <a:rPr lang="en-US" dirty="0"/>
              <a:t> targets from genomic DNA in under 25 minutes</a:t>
            </a:r>
            <a:r>
              <a:rPr lang="en-US" dirty="0" smtClean="0"/>
              <a:t>.</a:t>
            </a:r>
            <a:endParaRPr lang="en-US" dirty="0"/>
          </a:p>
          <a:p>
            <a:pPr lvl="1"/>
            <a:r>
              <a:rPr lang="en-US" dirty="0"/>
              <a:t>Sensitive and specific, you can detect a single copy of a gene in 10 </a:t>
            </a:r>
            <a:r>
              <a:rPr lang="en-US" dirty="0" err="1"/>
              <a:t>ng</a:t>
            </a:r>
            <a:r>
              <a:rPr lang="en-US" dirty="0"/>
              <a:t> of human genomic DNA. If you are speeding up your workflows for applications such as genotyping or endpoint PCR, </a:t>
            </a:r>
            <a:r>
              <a:rPr lang="en-US" dirty="0" err="1"/>
              <a:t>GeneAmp</a:t>
            </a:r>
            <a:r>
              <a:rPr lang="en-US" dirty="0"/>
              <a:t>® Fast PCR Master Mix is for you.</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7168" y="4515608"/>
            <a:ext cx="38100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43600" y="6317675"/>
            <a:ext cx="2822696" cy="369332"/>
          </a:xfrm>
          <a:prstGeom prst="rect">
            <a:avLst/>
          </a:prstGeom>
        </p:spPr>
        <p:txBody>
          <a:bodyPr wrap="none">
            <a:spAutoFit/>
          </a:bodyPr>
          <a:lstStyle/>
          <a:p>
            <a:r>
              <a:rPr lang="en-US" dirty="0"/>
              <a:t>Thermo Fisher Scientific Inc.</a:t>
            </a:r>
          </a:p>
        </p:txBody>
      </p:sp>
    </p:spTree>
    <p:extLst>
      <p:ext uri="{BB962C8B-B14F-4D97-AF65-F5344CB8AC3E}">
        <p14:creationId xmlns:p14="http://schemas.microsoft.com/office/powerpoint/2010/main" val="3100388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Takara Bio Inc</a:t>
            </a:r>
            <a:r>
              <a:rPr lang="en-US" dirty="0" smtClean="0"/>
              <a:t>.</a:t>
            </a:r>
            <a:endParaRPr lang="en-US" dirty="0"/>
          </a:p>
        </p:txBody>
      </p:sp>
      <p:sp>
        <p:nvSpPr>
          <p:cNvPr id="3" name="Content Placeholder 2"/>
          <p:cNvSpPr>
            <a:spLocks noGrp="1"/>
          </p:cNvSpPr>
          <p:nvPr>
            <p:ph idx="1"/>
          </p:nvPr>
        </p:nvSpPr>
        <p:spPr/>
        <p:txBody>
          <a:bodyPr>
            <a:normAutofit/>
          </a:bodyPr>
          <a:lstStyle/>
          <a:p>
            <a:pPr lvl="1"/>
            <a:r>
              <a:rPr lang="en-US" b="1" dirty="0" err="1" smtClean="0">
                <a:solidFill>
                  <a:srgbClr val="FF0000"/>
                </a:solidFill>
              </a:rPr>
              <a:t>SpeedSTAR</a:t>
            </a:r>
            <a:r>
              <a:rPr lang="en-US" b="1" dirty="0" smtClean="0">
                <a:solidFill>
                  <a:srgbClr val="FF0000"/>
                </a:solidFill>
              </a:rPr>
              <a:t> </a:t>
            </a:r>
            <a:r>
              <a:rPr lang="en-US" b="1" dirty="0">
                <a:solidFill>
                  <a:srgbClr val="FF0000"/>
                </a:solidFill>
              </a:rPr>
              <a:t>HS DNA </a:t>
            </a:r>
            <a:r>
              <a:rPr lang="en-US" b="1" dirty="0" smtClean="0">
                <a:solidFill>
                  <a:srgbClr val="FF0000"/>
                </a:solidFill>
              </a:rPr>
              <a:t>Polymerase</a:t>
            </a:r>
            <a:r>
              <a:rPr lang="en-US" dirty="0" smtClean="0"/>
              <a:t>: </a:t>
            </a:r>
            <a:r>
              <a:rPr lang="en-US" dirty="0"/>
              <a:t>With an extension rate as fast as 10 sec/kb (compared to 60 sec/kb with standard </a:t>
            </a:r>
            <a:r>
              <a:rPr lang="en-US" dirty="0" err="1"/>
              <a:t>Taq</a:t>
            </a:r>
            <a:r>
              <a:rPr lang="en-US" dirty="0"/>
              <a:t> DNA polymerase), </a:t>
            </a:r>
            <a:r>
              <a:rPr lang="en-US" dirty="0" err="1"/>
              <a:t>SpeedSTAR</a:t>
            </a:r>
            <a:r>
              <a:rPr lang="en-US" dirty="0"/>
              <a:t> DNA polymerase dramatically reduces total reaction time. </a:t>
            </a:r>
            <a:endParaRPr lang="en-US" dirty="0" smtClean="0"/>
          </a:p>
          <a:p>
            <a:pPr lvl="1"/>
            <a:r>
              <a:rPr lang="en-US" dirty="0" err="1"/>
              <a:t>TaKaRa</a:t>
            </a:r>
            <a:r>
              <a:rPr lang="en-US" dirty="0"/>
              <a:t> Z-</a:t>
            </a:r>
            <a:r>
              <a:rPr lang="en-US" dirty="0" err="1"/>
              <a:t>Taq</a:t>
            </a:r>
            <a:r>
              <a:rPr lang="en-US" dirty="0"/>
              <a:t> DNA Polymerase has greater </a:t>
            </a:r>
            <a:r>
              <a:rPr lang="en-US" dirty="0" err="1"/>
              <a:t>processivity</a:t>
            </a:r>
            <a:r>
              <a:rPr lang="en-US" dirty="0"/>
              <a:t> than standard </a:t>
            </a:r>
            <a:r>
              <a:rPr lang="en-US" dirty="0" err="1"/>
              <a:t>Taq</a:t>
            </a:r>
            <a:r>
              <a:rPr lang="en-US" dirty="0"/>
              <a:t> DNA polymerase and allows rapid PCR amplification</a:t>
            </a:r>
            <a:r>
              <a:rPr lang="en-US" dirty="0" smtClean="0"/>
              <a:t>.</a:t>
            </a:r>
            <a:endParaRPr lang="en-US" dirty="0" smtClean="0"/>
          </a:p>
        </p:txBody>
      </p:sp>
    </p:spTree>
    <p:extLst>
      <p:ext uri="{BB962C8B-B14F-4D97-AF65-F5344CB8AC3E}">
        <p14:creationId xmlns:p14="http://schemas.microsoft.com/office/powerpoint/2010/main" val="3026056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01" y="381000"/>
            <a:ext cx="8229600" cy="685800"/>
          </a:xfrm>
        </p:spPr>
        <p:txBody>
          <a:bodyPr/>
          <a:lstStyle/>
          <a:p>
            <a:r>
              <a:rPr lang="en-US" dirty="0"/>
              <a:t>KAPABIOSYSTEMS</a:t>
            </a:r>
          </a:p>
        </p:txBody>
      </p:sp>
      <p:sp>
        <p:nvSpPr>
          <p:cNvPr id="3" name="Content Placeholder 2"/>
          <p:cNvSpPr>
            <a:spLocks noGrp="1"/>
          </p:cNvSpPr>
          <p:nvPr>
            <p:ph idx="1"/>
          </p:nvPr>
        </p:nvSpPr>
        <p:spPr>
          <a:xfrm>
            <a:off x="466725" y="1219201"/>
            <a:ext cx="8229600" cy="2590800"/>
          </a:xfrm>
        </p:spPr>
        <p:txBody>
          <a:bodyPr>
            <a:normAutofit/>
          </a:bodyPr>
          <a:lstStyle/>
          <a:p>
            <a:r>
              <a:rPr lang="en-US" sz="2400" dirty="0"/>
              <a:t>The novel and highly </a:t>
            </a:r>
            <a:r>
              <a:rPr lang="en-US" sz="2400" dirty="0" err="1"/>
              <a:t>processive</a:t>
            </a:r>
            <a:r>
              <a:rPr lang="en-US" sz="2400" dirty="0"/>
              <a:t> </a:t>
            </a:r>
            <a:r>
              <a:rPr lang="en-US" sz="2400" b="1" dirty="0">
                <a:solidFill>
                  <a:srgbClr val="FF0000"/>
                </a:solidFill>
              </a:rPr>
              <a:t>KAPA2G Fast DNA Polymerase</a:t>
            </a:r>
            <a:r>
              <a:rPr lang="en-US" sz="2400" dirty="0"/>
              <a:t> and its uniquely formulated reaction buffer have been specifically engineered for Fast PCR. With extension times as short as 1 sec/cycle, PCR time can be reduced by up to 70% without compromising sensitivity, yields or consistency.</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708" y="4114800"/>
            <a:ext cx="588349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83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Agilent Technologies: Genomics</a:t>
            </a:r>
            <a:endParaRPr lang="en-US" dirty="0"/>
          </a:p>
        </p:txBody>
      </p:sp>
      <p:sp>
        <p:nvSpPr>
          <p:cNvPr id="3" name="Content Placeholder 2"/>
          <p:cNvSpPr>
            <a:spLocks noGrp="1"/>
          </p:cNvSpPr>
          <p:nvPr>
            <p:ph idx="1"/>
          </p:nvPr>
        </p:nvSpPr>
        <p:spPr>
          <a:xfrm>
            <a:off x="304800" y="990600"/>
            <a:ext cx="8534400" cy="1828800"/>
          </a:xfrm>
        </p:spPr>
        <p:txBody>
          <a:bodyPr>
            <a:normAutofit/>
          </a:bodyPr>
          <a:lstStyle/>
          <a:p>
            <a:r>
              <a:rPr lang="en-US" sz="2400" dirty="0"/>
              <a:t>Brilliant III Probe </a:t>
            </a:r>
            <a:r>
              <a:rPr lang="en-US" sz="2400" dirty="0" smtClean="0"/>
              <a:t>MM</a:t>
            </a:r>
            <a:endParaRPr lang="en-US" sz="2400" dirty="0"/>
          </a:p>
          <a:p>
            <a:r>
              <a:rPr lang="en-US" sz="2400" b="1" dirty="0">
                <a:solidFill>
                  <a:srgbClr val="FF0000"/>
                </a:solidFill>
              </a:rPr>
              <a:t>Brilliant III QPCR &amp; QRT-PCR Master </a:t>
            </a:r>
            <a:r>
              <a:rPr lang="en-US" sz="2400" dirty="0"/>
              <a:t>Mixes increase overall sensitivity and speed through the novel, quick-activating hot start and the engineered </a:t>
            </a:r>
            <a:r>
              <a:rPr lang="en-US" sz="2400" dirty="0" err="1"/>
              <a:t>Taq</a:t>
            </a:r>
            <a:r>
              <a:rPr lang="en-US" sz="2400" dirty="0"/>
              <a:t>-mutant. </a:t>
            </a:r>
          </a:p>
        </p:txBody>
      </p:sp>
    </p:spTree>
    <p:extLst>
      <p:ext uri="{BB962C8B-B14F-4D97-AF65-F5344CB8AC3E}">
        <p14:creationId xmlns:p14="http://schemas.microsoft.com/office/powerpoint/2010/main" val="2816356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868362"/>
          </a:xfrm>
        </p:spPr>
        <p:txBody>
          <a:bodyPr>
            <a:noAutofit/>
          </a:bodyPr>
          <a:lstStyle/>
          <a:p>
            <a:r>
              <a:rPr lang="en-US" sz="2800" dirty="0" smtClean="0"/>
              <a:t>Roche </a:t>
            </a:r>
            <a:r>
              <a:rPr lang="en-US" sz="2800" dirty="0" smtClean="0"/>
              <a:t>Applied Science</a:t>
            </a:r>
            <a:endParaRPr lang="en-US" sz="2800" dirty="0"/>
          </a:p>
        </p:txBody>
      </p:sp>
      <p:sp>
        <p:nvSpPr>
          <p:cNvPr id="3" name="Content Placeholder 2"/>
          <p:cNvSpPr>
            <a:spLocks noGrp="1"/>
          </p:cNvSpPr>
          <p:nvPr>
            <p:ph idx="1"/>
          </p:nvPr>
        </p:nvSpPr>
        <p:spPr/>
        <p:txBody>
          <a:bodyPr>
            <a:normAutofit/>
          </a:bodyPr>
          <a:lstStyle/>
          <a:p>
            <a:r>
              <a:rPr lang="en-US" sz="2400" dirty="0"/>
              <a:t>The </a:t>
            </a:r>
            <a:r>
              <a:rPr lang="en-US" sz="2400" b="1" dirty="0" err="1">
                <a:solidFill>
                  <a:srgbClr val="FF0000"/>
                </a:solidFill>
              </a:rPr>
              <a:t>AptaTaq</a:t>
            </a:r>
            <a:r>
              <a:rPr lang="en-US" sz="2400" b="1" dirty="0">
                <a:solidFill>
                  <a:srgbClr val="FF0000"/>
                </a:solidFill>
              </a:rPr>
              <a:t> Fast PCR Master </a:t>
            </a:r>
            <a:r>
              <a:rPr lang="en-US" sz="2400" dirty="0"/>
              <a:t>contains a </a:t>
            </a:r>
            <a:r>
              <a:rPr lang="en-US" sz="2400" dirty="0" err="1"/>
              <a:t>thermostable</a:t>
            </a:r>
            <a:r>
              <a:rPr lang="en-US" sz="2400" dirty="0"/>
              <a:t>, recombinant </a:t>
            </a:r>
            <a:r>
              <a:rPr lang="en-US" sz="2400" dirty="0" err="1"/>
              <a:t>Taq</a:t>
            </a:r>
            <a:r>
              <a:rPr lang="en-US" sz="2400" dirty="0"/>
              <a:t> polymerase with </a:t>
            </a:r>
            <a:r>
              <a:rPr lang="en-US" sz="2400" dirty="0" err="1"/>
              <a:t>aptamer</a:t>
            </a:r>
            <a:r>
              <a:rPr lang="en-US" sz="2400" dirty="0"/>
              <a:t> mediated, reversible hot start. It is immediate activated by heating, ideal for specific priming and fast PCR. Comes with optimized buffer system. Allows reaction setup at room temperature. A one-for-all protocol delivers superb results in less than 30 min for a broad range of templates </a:t>
            </a:r>
            <a:r>
              <a:rPr lang="en-US" sz="2400" dirty="0" smtClean="0"/>
              <a:t>including </a:t>
            </a:r>
            <a:r>
              <a:rPr lang="en-US" sz="2400" dirty="0"/>
              <a:t>GC-rich templates.</a:t>
            </a:r>
          </a:p>
        </p:txBody>
      </p:sp>
    </p:spTree>
    <p:extLst>
      <p:ext uri="{BB962C8B-B14F-4D97-AF65-F5344CB8AC3E}">
        <p14:creationId xmlns:p14="http://schemas.microsoft.com/office/powerpoint/2010/main" val="287424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a:t>
            </a:r>
            <a:r>
              <a:rPr lang="en-US" dirty="0" err="1"/>
              <a:t>Biolabs</a:t>
            </a:r>
            <a:endParaRPr lang="en-US" dirty="0"/>
          </a:p>
        </p:txBody>
      </p:sp>
      <p:sp>
        <p:nvSpPr>
          <p:cNvPr id="3" name="Content Placeholder 2"/>
          <p:cNvSpPr>
            <a:spLocks noGrp="1"/>
          </p:cNvSpPr>
          <p:nvPr>
            <p:ph idx="1"/>
          </p:nvPr>
        </p:nvSpPr>
        <p:spPr>
          <a:xfrm>
            <a:off x="304800" y="990600"/>
            <a:ext cx="8534400" cy="3886200"/>
          </a:xfrm>
        </p:spPr>
        <p:txBody>
          <a:bodyPr>
            <a:normAutofit/>
          </a:bodyPr>
          <a:lstStyle/>
          <a:p>
            <a:r>
              <a:rPr lang="en-US" sz="2400" b="1" dirty="0">
                <a:solidFill>
                  <a:srgbClr val="FF0000"/>
                </a:solidFill>
              </a:rPr>
              <a:t>Q5® High-Fidelity DNA Polymerase </a:t>
            </a:r>
            <a:r>
              <a:rPr lang="en-US" sz="2400" dirty="0"/>
              <a:t>is a high-fidelity, </a:t>
            </a:r>
            <a:r>
              <a:rPr lang="en-US" sz="2400" dirty="0" err="1"/>
              <a:t>thermostable</a:t>
            </a:r>
            <a:r>
              <a:rPr lang="en-US" sz="2400" dirty="0"/>
              <a:t> DNA polymerase with 3´→ 5´ </a:t>
            </a:r>
            <a:r>
              <a:rPr lang="en-US" sz="2400" dirty="0" err="1"/>
              <a:t>exonuclease</a:t>
            </a:r>
            <a:r>
              <a:rPr lang="en-US" sz="2400" dirty="0"/>
              <a:t> activity, fused to a </a:t>
            </a:r>
            <a:r>
              <a:rPr lang="en-US" sz="2400" dirty="0" err="1"/>
              <a:t>processivity</a:t>
            </a:r>
            <a:r>
              <a:rPr lang="en-US" sz="2400" dirty="0"/>
              <a:t>-enhancing Sso7d domain to support robust DNA amplification. With an error rate &gt; 100-fold lower than that of </a:t>
            </a:r>
            <a:r>
              <a:rPr lang="en-US" sz="2400" dirty="0" err="1"/>
              <a:t>Taq</a:t>
            </a:r>
            <a:r>
              <a:rPr lang="en-US" sz="2400" dirty="0"/>
              <a:t> DNA Polymerase and 12-fold lower than that of </a:t>
            </a:r>
            <a:r>
              <a:rPr lang="en-US" sz="2400" dirty="0" err="1"/>
              <a:t>Pyrococcus</a:t>
            </a:r>
            <a:r>
              <a:rPr lang="en-US" sz="2400" dirty="0"/>
              <a:t> </a:t>
            </a:r>
            <a:r>
              <a:rPr lang="en-US" sz="2400" dirty="0" err="1"/>
              <a:t>furiosus</a:t>
            </a:r>
            <a:r>
              <a:rPr lang="en-US" sz="2400" dirty="0"/>
              <a:t> (</a:t>
            </a:r>
            <a:r>
              <a:rPr lang="en-US" sz="2400" dirty="0" err="1"/>
              <a:t>Pfu</a:t>
            </a:r>
            <a:r>
              <a:rPr lang="en-US" sz="2400" dirty="0"/>
              <a:t>) DNA Polymerase, Q5 High-Fidelity DNA Polymerase is ideal for cloning and can be used for long or difficult </a:t>
            </a:r>
            <a:r>
              <a:rPr lang="en-US" sz="2400" dirty="0" err="1"/>
              <a:t>amplicons</a:t>
            </a:r>
            <a:r>
              <a:rPr lang="en-US" sz="2400" dirty="0"/>
              <a:t>. </a:t>
            </a:r>
            <a:endParaRPr lang="en-US" sz="2400" dirty="0" smtClean="0"/>
          </a:p>
          <a:p>
            <a:r>
              <a:rPr lang="en-US" sz="2400" dirty="0" smtClean="0"/>
              <a:t>Can be used for fast PCR but without technical details.</a:t>
            </a:r>
            <a:endParaRPr lang="en-US" sz="2400" dirty="0"/>
          </a:p>
        </p:txBody>
      </p:sp>
    </p:spTree>
    <p:extLst>
      <p:ext uri="{BB962C8B-B14F-4D97-AF65-F5344CB8AC3E}">
        <p14:creationId xmlns:p14="http://schemas.microsoft.com/office/powerpoint/2010/main" val="3266712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Thermo </a:t>
            </a:r>
            <a:r>
              <a:rPr lang="en-US" dirty="0" smtClean="0"/>
              <a:t>Scientific</a:t>
            </a:r>
            <a:endParaRPr lang="en-US" dirty="0"/>
          </a:p>
        </p:txBody>
      </p:sp>
      <p:sp>
        <p:nvSpPr>
          <p:cNvPr id="3" name="Content Placeholder 2"/>
          <p:cNvSpPr>
            <a:spLocks noGrp="1"/>
          </p:cNvSpPr>
          <p:nvPr>
            <p:ph idx="1"/>
          </p:nvPr>
        </p:nvSpPr>
        <p:spPr/>
        <p:txBody>
          <a:bodyPr>
            <a:normAutofit/>
          </a:bodyPr>
          <a:lstStyle/>
          <a:p>
            <a:r>
              <a:rPr lang="en-US" sz="2400" b="1" dirty="0" err="1" smtClean="0">
                <a:solidFill>
                  <a:srgbClr val="FF0000"/>
                </a:solidFill>
              </a:rPr>
              <a:t>Phusion</a:t>
            </a:r>
            <a:r>
              <a:rPr lang="en-US" sz="2400" b="1" dirty="0" smtClean="0">
                <a:solidFill>
                  <a:srgbClr val="FF0000"/>
                </a:solidFill>
              </a:rPr>
              <a:t> </a:t>
            </a:r>
            <a:r>
              <a:rPr lang="en-US" sz="2400" b="1" dirty="0">
                <a:solidFill>
                  <a:srgbClr val="FF0000"/>
                </a:solidFill>
              </a:rPr>
              <a:t>Flash II DNA </a:t>
            </a:r>
            <a:r>
              <a:rPr lang="en-US" sz="2400" b="1" dirty="0" smtClean="0">
                <a:solidFill>
                  <a:srgbClr val="FF0000"/>
                </a:solidFill>
              </a:rPr>
              <a:t>Polymerase</a:t>
            </a:r>
          </a:p>
          <a:p>
            <a:pPr lvl="1"/>
            <a:r>
              <a:rPr lang="en-US" sz="2000" dirty="0"/>
              <a:t>Extreme speed: extension times of 15 s/kb or less</a:t>
            </a:r>
          </a:p>
          <a:p>
            <a:pPr lvl="1"/>
            <a:r>
              <a:rPr lang="en-US" sz="2000" dirty="0"/>
              <a:t>Hot start modification allowing “zero-time reactivation”</a:t>
            </a:r>
          </a:p>
          <a:p>
            <a:pPr lvl="1"/>
            <a:r>
              <a:rPr lang="en-US" sz="2000" dirty="0"/>
              <a:t>Accuracy: proofreading DNA polymerase with a fidelity of 25X </a:t>
            </a:r>
            <a:r>
              <a:rPr lang="en-US" sz="2000" dirty="0" err="1"/>
              <a:t>Taq</a:t>
            </a:r>
            <a:endParaRPr lang="en-US" sz="2000" dirty="0"/>
          </a:p>
          <a:p>
            <a:pPr lvl="1"/>
            <a:r>
              <a:rPr lang="en-US" sz="2000" dirty="0"/>
              <a:t>High yields in reduced time</a:t>
            </a:r>
          </a:p>
        </p:txBody>
      </p:sp>
      <p:sp>
        <p:nvSpPr>
          <p:cNvPr id="4" name="Rectangle 3"/>
          <p:cNvSpPr/>
          <p:nvPr/>
        </p:nvSpPr>
        <p:spPr>
          <a:xfrm>
            <a:off x="5867400" y="5867400"/>
            <a:ext cx="2880404" cy="369332"/>
          </a:xfrm>
          <a:prstGeom prst="rect">
            <a:avLst/>
          </a:prstGeom>
        </p:spPr>
        <p:txBody>
          <a:bodyPr wrap="none">
            <a:spAutoFit/>
          </a:bodyPr>
          <a:lstStyle/>
          <a:p>
            <a:r>
              <a:rPr lang="en-US" dirty="0"/>
              <a:t>Thermo Fisher Scientific, Inc.</a:t>
            </a:r>
          </a:p>
        </p:txBody>
      </p:sp>
    </p:spTree>
    <p:extLst>
      <p:ext uri="{BB962C8B-B14F-4D97-AF65-F5344CB8AC3E}">
        <p14:creationId xmlns:p14="http://schemas.microsoft.com/office/powerpoint/2010/main" val="143599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Rapid Cycler PCR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48" y="3276600"/>
            <a:ext cx="4175152" cy="2438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895600"/>
            <a:ext cx="4843112" cy="3592029"/>
          </a:xfrm>
          <a:prstGeom prst="rect">
            <a:avLst/>
          </a:prstGeom>
        </p:spPr>
      </p:pic>
      <p:sp>
        <p:nvSpPr>
          <p:cNvPr id="3" name="Rectangle 2"/>
          <p:cNvSpPr/>
          <p:nvPr/>
        </p:nvSpPr>
        <p:spPr>
          <a:xfrm>
            <a:off x="304800" y="990600"/>
            <a:ext cx="8458200" cy="2031325"/>
          </a:xfrm>
          <a:prstGeom prst="rect">
            <a:avLst/>
          </a:prstGeom>
        </p:spPr>
        <p:txBody>
          <a:bodyPr wrap="square">
            <a:spAutoFit/>
          </a:bodyPr>
          <a:lstStyle/>
          <a:p>
            <a:r>
              <a:rPr lang="en-US" dirty="0"/>
              <a:t>Carl </a:t>
            </a:r>
            <a:r>
              <a:rPr lang="en-US" dirty="0" err="1"/>
              <a:t>Wittwer</a:t>
            </a:r>
            <a:r>
              <a:rPr lang="en-US" dirty="0"/>
              <a:t> is a Professor of Pathology at the University of Utah Medical School. In the early 1990s he developed rapid-cycle PCR techniques for DNA amplification in 10-15 </a:t>
            </a:r>
            <a:r>
              <a:rPr lang="en-US" dirty="0" smtClean="0"/>
              <a:t>min, by which he claimed “</a:t>
            </a:r>
            <a:r>
              <a:rPr lang="en-US" dirty="0"/>
              <a:t>When</a:t>
            </a:r>
            <a:r>
              <a:rPr lang="en-US" dirty="0" smtClean="0"/>
              <a:t> </a:t>
            </a:r>
            <a:r>
              <a:rPr lang="en-US" dirty="0"/>
              <a:t>PCR is performed rapidly, the quality of PCR products is often better. Back in 1990, we were </a:t>
            </a:r>
            <a:r>
              <a:rPr lang="en-US" dirty="0" smtClean="0"/>
              <a:t>amplifying </a:t>
            </a:r>
            <a:r>
              <a:rPr lang="en-US" dirty="0"/>
              <a:t>PCR products of 500 </a:t>
            </a:r>
            <a:r>
              <a:rPr lang="en-US" dirty="0" err="1"/>
              <a:t>bp</a:t>
            </a:r>
            <a:r>
              <a:rPr lang="en-US" dirty="0"/>
              <a:t> in about 15 min. This was accomplished by using little or no holds at extension, denaturation or annealing temperatures. Advancement in instrumentation and technology now allows even faster </a:t>
            </a:r>
            <a:r>
              <a:rPr lang="en-US" dirty="0" smtClean="0"/>
              <a:t>PCR.”</a:t>
            </a:r>
            <a:endParaRPr lang="en-US" dirty="0"/>
          </a:p>
        </p:txBody>
      </p:sp>
    </p:spTree>
    <p:extLst>
      <p:ext uri="{BB962C8B-B14F-4D97-AF65-F5344CB8AC3E}">
        <p14:creationId xmlns:p14="http://schemas.microsoft.com/office/powerpoint/2010/main" val="171675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QIAGEN Fast Cycling PCR Kit</a:t>
            </a:r>
          </a:p>
        </p:txBody>
      </p:sp>
      <p:sp>
        <p:nvSpPr>
          <p:cNvPr id="3" name="Content Placeholder 2"/>
          <p:cNvSpPr>
            <a:spLocks noGrp="1"/>
          </p:cNvSpPr>
          <p:nvPr>
            <p:ph idx="1"/>
          </p:nvPr>
        </p:nvSpPr>
        <p:spPr>
          <a:xfrm>
            <a:off x="457200" y="1600200"/>
            <a:ext cx="4572000" cy="3200400"/>
          </a:xfrm>
        </p:spPr>
        <p:txBody>
          <a:bodyPr>
            <a:normAutofit fontScale="77500" lnSpcReduction="20000"/>
          </a:bodyPr>
          <a:lstStyle/>
          <a:p>
            <a:r>
              <a:rPr lang="en-US" dirty="0"/>
              <a:t>Hot-start PCR amplification in as little as 15 minutes (35 cycles)</a:t>
            </a:r>
          </a:p>
          <a:p>
            <a:r>
              <a:rPr lang="en-US" dirty="0"/>
              <a:t>Highly suited for use with any thermal cycler</a:t>
            </a:r>
          </a:p>
          <a:p>
            <a:r>
              <a:rPr lang="en-US" dirty="0"/>
              <a:t>Ready-to-use master mix with </a:t>
            </a:r>
            <a:r>
              <a:rPr lang="en-US" b="1" dirty="0" err="1">
                <a:solidFill>
                  <a:srgbClr val="FF0000"/>
                </a:solidFill>
              </a:rPr>
              <a:t>HotStarTaq</a:t>
            </a:r>
            <a:r>
              <a:rPr lang="en-US" b="1" dirty="0">
                <a:solidFill>
                  <a:srgbClr val="FF0000"/>
                </a:solidFill>
              </a:rPr>
              <a:t> Plus DNA Polymerase</a:t>
            </a:r>
          </a:p>
          <a:p>
            <a:r>
              <a:rPr lang="en-US" dirty="0"/>
              <a:t>Optional ready-to-load PCR dye for easier handling</a:t>
            </a:r>
          </a:p>
          <a:p>
            <a:r>
              <a:rPr lang="en-US" dirty="0"/>
              <a:t>No need to redesign primers for fast PCR</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486301"/>
            <a:ext cx="3750777"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78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QIAGEN Fast Cycling PCR Kit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ultrafast and specific PCR on any thermal cycler</a:t>
            </a:r>
          </a:p>
          <a:p>
            <a:r>
              <a:rPr lang="en-US" dirty="0" smtClean="0"/>
              <a:t>Hot-start PCR amplification in as little as 15 minutes (35 cycles)</a:t>
            </a:r>
          </a:p>
          <a:p>
            <a:r>
              <a:rPr lang="en-US" dirty="0" smtClean="0"/>
              <a:t>Highly suited for use with any thermal cycler</a:t>
            </a:r>
          </a:p>
          <a:p>
            <a:r>
              <a:rPr lang="en-US" dirty="0" smtClean="0"/>
              <a:t>Ready-to-use master mix with </a:t>
            </a:r>
            <a:r>
              <a:rPr lang="en-US" dirty="0" err="1" smtClean="0"/>
              <a:t>HotStarTaq</a:t>
            </a:r>
            <a:r>
              <a:rPr lang="en-US" dirty="0" smtClean="0"/>
              <a:t> Plus DNA Polymerase</a:t>
            </a:r>
          </a:p>
          <a:p>
            <a:r>
              <a:rPr lang="en-US" dirty="0" smtClean="0"/>
              <a:t>Optional ready-to-load PCR dye for easier handling</a:t>
            </a:r>
          </a:p>
          <a:p>
            <a:r>
              <a:rPr lang="en-US" dirty="0" smtClean="0"/>
              <a:t>No need to redesign primers for fast PCR</a:t>
            </a:r>
          </a:p>
          <a:p>
            <a:r>
              <a:rPr lang="en-US" dirty="0" smtClean="0"/>
              <a:t>The fast-cycling PCR master mix contains </a:t>
            </a:r>
            <a:r>
              <a:rPr lang="en-US" dirty="0" err="1" smtClean="0"/>
              <a:t>HotStarTaq</a:t>
            </a:r>
            <a:r>
              <a:rPr lang="en-US" dirty="0" smtClean="0"/>
              <a:t> Plus DNA Polymerase for highly specific and sensitive PCR, and a unique buffer formulation for extremely short denaturation, annealing, and extension steps. The proprietary PCR buffer significantly reduces the time required to form the polymerase, primer, and template complex, reducing the total PCR cycling time from approximately 1.5 hours to just 20 minutes. Optional </a:t>
            </a:r>
            <a:r>
              <a:rPr lang="en-US" dirty="0" err="1" smtClean="0"/>
              <a:t>CoralLoad</a:t>
            </a:r>
            <a:r>
              <a:rPr lang="en-US" dirty="0" smtClean="0"/>
              <a:t> Dye (also included with the kit) contains gel-tracking dyes for convenient analysis. In addition, Q-Solution, a novel additive that enables efficient amplification of "difficult" (e.g., GC rich) templates, is also provided.</a:t>
            </a:r>
            <a:endParaRPr lang="en-US" dirty="0"/>
          </a:p>
        </p:txBody>
      </p:sp>
    </p:spTree>
    <p:extLst>
      <p:ext uri="{BB962C8B-B14F-4D97-AF65-F5344CB8AC3E}">
        <p14:creationId xmlns:p14="http://schemas.microsoft.com/office/powerpoint/2010/main" val="432008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Bio-Rad</a:t>
            </a:r>
            <a:endParaRPr lang="en-US" sz="3200" dirty="0"/>
          </a:p>
        </p:txBody>
      </p:sp>
      <p:sp>
        <p:nvSpPr>
          <p:cNvPr id="3" name="Content Placeholder 2"/>
          <p:cNvSpPr>
            <a:spLocks noGrp="1"/>
          </p:cNvSpPr>
          <p:nvPr>
            <p:ph sz="half" idx="1"/>
          </p:nvPr>
        </p:nvSpPr>
        <p:spPr>
          <a:xfrm>
            <a:off x="381000" y="838200"/>
            <a:ext cx="8229600" cy="4525963"/>
          </a:xfrm>
        </p:spPr>
        <p:txBody>
          <a:bodyPr>
            <a:normAutofit/>
          </a:bodyPr>
          <a:lstStyle/>
          <a:p>
            <a:r>
              <a:rPr lang="en-US" sz="2400" dirty="0" smtClean="0"/>
              <a:t>Fast </a:t>
            </a:r>
            <a:r>
              <a:rPr lang="en-US" sz="2400" dirty="0"/>
              <a:t>PCR With Long </a:t>
            </a:r>
            <a:r>
              <a:rPr lang="en-US" sz="2400" dirty="0" smtClean="0"/>
              <a:t>Targets</a:t>
            </a:r>
            <a:endParaRPr lang="en-US" sz="2400" dirty="0" smtClean="0"/>
          </a:p>
          <a:p>
            <a:pPr lvl="1"/>
            <a:r>
              <a:rPr lang="en-US" sz="2000" dirty="0" smtClean="0"/>
              <a:t>Bio-Rad’s </a:t>
            </a:r>
            <a:r>
              <a:rPr lang="en-US" sz="2000" b="1" dirty="0" err="1">
                <a:solidFill>
                  <a:srgbClr val="FF0000"/>
                </a:solidFill>
              </a:rPr>
              <a:t>iProof</a:t>
            </a:r>
            <a:r>
              <a:rPr lang="en-US" sz="2000" b="1" dirty="0">
                <a:solidFill>
                  <a:srgbClr val="FF0000"/>
                </a:solidFill>
              </a:rPr>
              <a:t>™ polymerase</a:t>
            </a:r>
            <a:r>
              <a:rPr lang="en-US" sz="2000" dirty="0"/>
              <a:t>. In general, longer targets (&gt;1 kb) </a:t>
            </a:r>
            <a:r>
              <a:rPr lang="en-US" sz="2000" dirty="0" smtClean="0"/>
              <a:t>need longer </a:t>
            </a:r>
            <a:r>
              <a:rPr lang="en-US" sz="2000" dirty="0"/>
              <a:t>extension times, resulting in runs that last several hours. The </a:t>
            </a:r>
            <a:r>
              <a:rPr lang="en-US" sz="2000" dirty="0" smtClean="0"/>
              <a:t>enhanced </a:t>
            </a:r>
            <a:r>
              <a:rPr lang="en-US" sz="2000" dirty="0" err="1" smtClean="0"/>
              <a:t>processivity</a:t>
            </a:r>
            <a:r>
              <a:rPr lang="en-US" sz="2000" dirty="0" smtClean="0"/>
              <a:t> </a:t>
            </a:r>
            <a:r>
              <a:rPr lang="en-US" sz="2000" dirty="0"/>
              <a:t>of </a:t>
            </a:r>
            <a:r>
              <a:rPr lang="en-US" sz="2000" dirty="0" err="1"/>
              <a:t>iProof</a:t>
            </a:r>
            <a:r>
              <a:rPr lang="en-US" sz="2000" dirty="0"/>
              <a:t> polymerase, however, enables it to overcome </a:t>
            </a:r>
            <a:r>
              <a:rPr lang="en-US" sz="2000" dirty="0" smtClean="0"/>
              <a:t>these limitations</a:t>
            </a:r>
            <a:r>
              <a:rPr lang="en-US" sz="2000" dirty="0"/>
              <a:t>. The </a:t>
            </a:r>
            <a:r>
              <a:rPr lang="en-US" sz="2000" dirty="0" err="1"/>
              <a:t>iProof</a:t>
            </a:r>
            <a:r>
              <a:rPr lang="en-US" sz="2000" dirty="0"/>
              <a:t> polymerase is perfectly suited for two-step protocols </a:t>
            </a:r>
            <a:r>
              <a:rPr lang="en-US" sz="2000" dirty="0" smtClean="0"/>
              <a:t>and shortened </a:t>
            </a:r>
            <a:r>
              <a:rPr lang="en-US" sz="2000" dirty="0"/>
              <a:t>extension times, and it can save many hours in long PCR applications.</a:t>
            </a:r>
          </a:p>
        </p:txBody>
      </p:sp>
    </p:spTree>
    <p:extLst>
      <p:ext uri="{BB962C8B-B14F-4D97-AF65-F5344CB8AC3E}">
        <p14:creationId xmlns:p14="http://schemas.microsoft.com/office/powerpoint/2010/main" val="3945880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Epicentre</a:t>
            </a:r>
            <a:endParaRPr lang="en-US" dirty="0"/>
          </a:p>
        </p:txBody>
      </p:sp>
      <p:sp>
        <p:nvSpPr>
          <p:cNvPr id="3" name="Content Placeholder 2"/>
          <p:cNvSpPr>
            <a:spLocks noGrp="1"/>
          </p:cNvSpPr>
          <p:nvPr>
            <p:ph idx="1"/>
          </p:nvPr>
        </p:nvSpPr>
        <p:spPr/>
        <p:txBody>
          <a:bodyPr>
            <a:normAutofit/>
          </a:bodyPr>
          <a:lstStyle/>
          <a:p>
            <a:r>
              <a:rPr lang="en-US" sz="2400" dirty="0" err="1"/>
              <a:t>TAQXpedite</a:t>
            </a:r>
            <a:r>
              <a:rPr lang="en-US" sz="2400" dirty="0"/>
              <a:t>™ PCR </a:t>
            </a:r>
            <a:r>
              <a:rPr lang="en-US" sz="2400" dirty="0" smtClean="0"/>
              <a:t>System --  </a:t>
            </a:r>
            <a:r>
              <a:rPr lang="en-US" sz="2400" dirty="0"/>
              <a:t>With a standard </a:t>
            </a:r>
            <a:r>
              <a:rPr lang="en-US" sz="2400" dirty="0" err="1"/>
              <a:t>thermocycler</a:t>
            </a:r>
            <a:r>
              <a:rPr lang="en-US" sz="2400" dirty="0"/>
              <a:t>, the </a:t>
            </a:r>
            <a:r>
              <a:rPr lang="en-US" sz="2400" dirty="0" err="1"/>
              <a:t>TAQXpedite</a:t>
            </a:r>
            <a:r>
              <a:rPr lang="en-US" sz="2400" dirty="0"/>
              <a:t>™ PCR system achieves fast PCR results with total reaction time as little as 16 minutes for a 500-bp </a:t>
            </a:r>
            <a:r>
              <a:rPr lang="en-US" sz="2400" dirty="0" err="1" smtClean="0"/>
              <a:t>amplicon</a:t>
            </a:r>
            <a:endParaRPr lang="en-US" sz="2400" dirty="0" smtClean="0"/>
          </a:p>
          <a:p>
            <a:r>
              <a:rPr lang="en-US" sz="2400" dirty="0"/>
              <a:t>Increased sample throughput.</a:t>
            </a:r>
          </a:p>
          <a:p>
            <a:r>
              <a:rPr lang="en-US" sz="2400" dirty="0"/>
              <a:t>High fidelity due to proofreading capabilities.</a:t>
            </a:r>
          </a:p>
          <a:p>
            <a:r>
              <a:rPr lang="en-US" sz="2400" dirty="0"/>
              <a:t>Two convenient </a:t>
            </a:r>
            <a:r>
              <a:rPr lang="en-US" sz="2400" dirty="0" err="1"/>
              <a:t>MasterMixes</a:t>
            </a:r>
            <a:r>
              <a:rPr lang="en-US" sz="2400" dirty="0"/>
              <a:t> for universal and difficult/long amplifications.</a:t>
            </a:r>
          </a:p>
        </p:txBody>
      </p:sp>
      <p:sp>
        <p:nvSpPr>
          <p:cNvPr id="4" name="Rectangle 3"/>
          <p:cNvSpPr/>
          <p:nvPr/>
        </p:nvSpPr>
        <p:spPr>
          <a:xfrm>
            <a:off x="5105400" y="6096000"/>
            <a:ext cx="3334439" cy="369332"/>
          </a:xfrm>
          <a:prstGeom prst="rect">
            <a:avLst/>
          </a:prstGeom>
        </p:spPr>
        <p:txBody>
          <a:bodyPr wrap="none">
            <a:spAutoFit/>
          </a:bodyPr>
          <a:lstStyle/>
          <a:p>
            <a:r>
              <a:rPr lang="en-US" dirty="0" err="1"/>
              <a:t>Epicentre</a:t>
            </a:r>
            <a:r>
              <a:rPr lang="en-US" dirty="0"/>
              <a:t>® (an </a:t>
            </a:r>
            <a:r>
              <a:rPr lang="en-US" dirty="0" err="1"/>
              <a:t>Illumina</a:t>
            </a:r>
            <a:r>
              <a:rPr lang="en-US" dirty="0"/>
              <a:t> company)</a:t>
            </a:r>
          </a:p>
        </p:txBody>
      </p:sp>
    </p:spTree>
    <p:extLst>
      <p:ext uri="{BB962C8B-B14F-4D97-AF65-F5344CB8AC3E}">
        <p14:creationId xmlns:p14="http://schemas.microsoft.com/office/powerpoint/2010/main" val="948040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Quanta </a:t>
            </a:r>
            <a:r>
              <a:rPr lang="en-US" sz="3600" dirty="0" err="1"/>
              <a:t>BioSciences</a:t>
            </a:r>
            <a:r>
              <a:rPr lang="en-US" sz="3600" dirty="0"/>
              <a:t> </a:t>
            </a:r>
            <a:br>
              <a:rPr lang="en-US" sz="3600" dirty="0"/>
            </a:br>
            <a:endParaRPr lang="en-US" sz="3600" dirty="0"/>
          </a:p>
        </p:txBody>
      </p:sp>
      <p:sp>
        <p:nvSpPr>
          <p:cNvPr id="3" name="Content Placeholder 2"/>
          <p:cNvSpPr>
            <a:spLocks noGrp="1"/>
          </p:cNvSpPr>
          <p:nvPr>
            <p:ph idx="1"/>
          </p:nvPr>
        </p:nvSpPr>
        <p:spPr/>
        <p:txBody>
          <a:bodyPr>
            <a:normAutofit/>
          </a:bodyPr>
          <a:lstStyle/>
          <a:p>
            <a:r>
              <a:rPr lang="en-US" sz="2400" b="1" dirty="0" err="1">
                <a:solidFill>
                  <a:srgbClr val="FF0000"/>
                </a:solidFill>
              </a:rPr>
              <a:t>qScript</a:t>
            </a:r>
            <a:r>
              <a:rPr lang="en-US" sz="2400" b="1" dirty="0">
                <a:solidFill>
                  <a:srgbClr val="FF0000"/>
                </a:solidFill>
              </a:rPr>
              <a:t>™ One-Step Fast </a:t>
            </a:r>
            <a:r>
              <a:rPr lang="en-US" sz="2400" b="1" dirty="0" err="1">
                <a:solidFill>
                  <a:srgbClr val="FF0000"/>
                </a:solidFill>
              </a:rPr>
              <a:t>qRT</a:t>
            </a:r>
            <a:r>
              <a:rPr lang="en-US" sz="2400" b="1" dirty="0">
                <a:solidFill>
                  <a:srgbClr val="FF0000"/>
                </a:solidFill>
              </a:rPr>
              <a:t>-PCR Kit</a:t>
            </a:r>
            <a:r>
              <a:rPr lang="en-US" sz="2400" dirty="0"/>
              <a:t>, ROX™</a:t>
            </a:r>
          </a:p>
          <a:p>
            <a:pPr lvl="1"/>
            <a:r>
              <a:rPr lang="en-US" sz="2000" dirty="0" smtClean="0"/>
              <a:t>Flexible </a:t>
            </a:r>
            <a:r>
              <a:rPr lang="en-US" sz="2000" dirty="0"/>
              <a:t>- Use Fast or standard </a:t>
            </a:r>
            <a:r>
              <a:rPr lang="en-US" sz="2000" dirty="0" err="1"/>
              <a:t>qPCR</a:t>
            </a:r>
            <a:r>
              <a:rPr lang="en-US" sz="2000" dirty="0"/>
              <a:t> cycling Conditions</a:t>
            </a:r>
          </a:p>
          <a:p>
            <a:pPr lvl="1"/>
            <a:r>
              <a:rPr lang="en-US" sz="2000" dirty="0"/>
              <a:t>No additional primer/probe optimization required for Fast </a:t>
            </a:r>
            <a:r>
              <a:rPr lang="en-US" sz="2000" dirty="0" smtClean="0"/>
              <a:t>cycling </a:t>
            </a:r>
          </a:p>
          <a:p>
            <a:pPr lvl="1"/>
            <a:r>
              <a:rPr lang="en-US" sz="2000" dirty="0" smtClean="0"/>
              <a:t>Broad </a:t>
            </a:r>
            <a:r>
              <a:rPr lang="en-US" sz="2000" dirty="0"/>
              <a:t>dynamic range- Reliable data from your precious samples every time</a:t>
            </a:r>
          </a:p>
          <a:p>
            <a:pPr lvl="1"/>
            <a:r>
              <a:rPr lang="en-US" sz="2000" dirty="0"/>
              <a:t>Fast protocol- Results in less than 40 minutes</a:t>
            </a:r>
          </a:p>
          <a:p>
            <a:pPr lvl="1"/>
            <a:r>
              <a:rPr lang="en-US" sz="2000" dirty="0"/>
              <a:t>Concentrated 4X </a:t>
            </a:r>
            <a:r>
              <a:rPr lang="en-US" sz="2000" dirty="0" err="1"/>
              <a:t>SuperMix</a:t>
            </a:r>
            <a:r>
              <a:rPr lang="en-US" sz="2000" dirty="0"/>
              <a:t>- allows analysis of higher sample volume for rare targets</a:t>
            </a:r>
          </a:p>
        </p:txBody>
      </p:sp>
      <p:sp>
        <p:nvSpPr>
          <p:cNvPr id="4" name="Rectangle 3"/>
          <p:cNvSpPr/>
          <p:nvPr/>
        </p:nvSpPr>
        <p:spPr>
          <a:xfrm>
            <a:off x="6477000" y="5943600"/>
            <a:ext cx="2079287" cy="369332"/>
          </a:xfrm>
          <a:prstGeom prst="rect">
            <a:avLst/>
          </a:prstGeom>
        </p:spPr>
        <p:txBody>
          <a:bodyPr wrap="none">
            <a:spAutoFit/>
          </a:bodyPr>
          <a:lstStyle/>
          <a:p>
            <a:r>
              <a:rPr lang="en-US" dirty="0"/>
              <a:t>Quanta </a:t>
            </a:r>
            <a:r>
              <a:rPr lang="en-US" dirty="0" err="1"/>
              <a:t>BioSciences</a:t>
            </a:r>
            <a:r>
              <a:rPr lang="en-US" dirty="0"/>
              <a:t> </a:t>
            </a:r>
          </a:p>
        </p:txBody>
      </p:sp>
    </p:spTree>
    <p:extLst>
      <p:ext uri="{BB962C8B-B14F-4D97-AF65-F5344CB8AC3E}">
        <p14:creationId xmlns:p14="http://schemas.microsoft.com/office/powerpoint/2010/main" val="3861806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Bioline</a:t>
            </a:r>
            <a:endParaRPr lang="en-US" dirty="0"/>
          </a:p>
        </p:txBody>
      </p:sp>
      <p:sp>
        <p:nvSpPr>
          <p:cNvPr id="3" name="Content Placeholder 2"/>
          <p:cNvSpPr>
            <a:spLocks noGrp="1"/>
          </p:cNvSpPr>
          <p:nvPr>
            <p:ph idx="1"/>
          </p:nvPr>
        </p:nvSpPr>
        <p:spPr/>
        <p:txBody>
          <a:bodyPr>
            <a:normAutofit/>
          </a:bodyPr>
          <a:lstStyle/>
          <a:p>
            <a:r>
              <a:rPr lang="en-US" sz="2400" b="1" dirty="0" err="1" smtClean="0">
                <a:solidFill>
                  <a:srgbClr val="FF0000"/>
                </a:solidFill>
              </a:rPr>
              <a:t>SensiFAST</a:t>
            </a:r>
            <a:r>
              <a:rPr lang="en-US" sz="2400" b="1" dirty="0" smtClean="0">
                <a:solidFill>
                  <a:srgbClr val="FF0000"/>
                </a:solidFill>
              </a:rPr>
              <a:t>™ Real-Time PCR </a:t>
            </a:r>
            <a:r>
              <a:rPr lang="en-US" sz="2400" dirty="0" smtClean="0"/>
              <a:t>Kits</a:t>
            </a:r>
          </a:p>
          <a:p>
            <a:pPr lvl="1"/>
            <a:r>
              <a:rPr lang="en-US" sz="2000" dirty="0" smtClean="0"/>
              <a:t>Outstanding Real-Time PCR assay results from both DNA and RNA templates, ideal for use in fast-cyclers.</a:t>
            </a:r>
          </a:p>
          <a:p>
            <a:pPr lvl="1"/>
            <a:endParaRPr lang="en-US" sz="2000" dirty="0" smtClean="0"/>
          </a:p>
          <a:p>
            <a:endParaRPr lang="en-US" sz="2400" dirty="0"/>
          </a:p>
        </p:txBody>
      </p:sp>
    </p:spTree>
    <p:extLst>
      <p:ext uri="{BB962C8B-B14F-4D97-AF65-F5344CB8AC3E}">
        <p14:creationId xmlns:p14="http://schemas.microsoft.com/office/powerpoint/2010/main" val="1967318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systems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4893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Cepheid </a:t>
            </a:r>
            <a:r>
              <a:rPr lang="en-US" dirty="0" err="1" smtClean="0"/>
              <a:t>GenXpert</a:t>
            </a:r>
            <a:r>
              <a:rPr lang="en-US" dirty="0" smtClean="0"/>
              <a:t> Systems</a:t>
            </a:r>
            <a:endParaRPr lang="en-US" dirty="0"/>
          </a:p>
        </p:txBody>
      </p:sp>
      <p:sp>
        <p:nvSpPr>
          <p:cNvPr id="3" name="Content Placeholder 2"/>
          <p:cNvSpPr>
            <a:spLocks noGrp="1"/>
          </p:cNvSpPr>
          <p:nvPr>
            <p:ph idx="1"/>
          </p:nvPr>
        </p:nvSpPr>
        <p:spPr/>
        <p:txBody>
          <a:bodyPr>
            <a:normAutofit fontScale="70000" lnSpcReduction="20000"/>
          </a:bodyPr>
          <a:lstStyle/>
          <a:p>
            <a:r>
              <a:rPr lang="en-US" dirty="0"/>
              <a:t>Fully integrated and automated single module on-demand </a:t>
            </a:r>
            <a:r>
              <a:rPr lang="en-US" dirty="0" smtClean="0"/>
              <a:t>molecular </a:t>
            </a:r>
            <a:r>
              <a:rPr lang="en-US" dirty="0"/>
              <a:t>diagnostic system</a:t>
            </a:r>
            <a:r>
              <a:rPr lang="en-US" dirty="0" smtClean="0"/>
              <a:t>.</a:t>
            </a:r>
          </a:p>
          <a:p>
            <a:endParaRPr lang="en-US" dirty="0"/>
          </a:p>
          <a:p>
            <a:r>
              <a:rPr lang="en-US" dirty="0"/>
              <a:t>OPTICS</a:t>
            </a:r>
          </a:p>
          <a:p>
            <a:pPr lvl="1"/>
            <a:r>
              <a:rPr lang="en-US" dirty="0"/>
              <a:t>Dye detection limit &lt; 1 </a:t>
            </a:r>
            <a:r>
              <a:rPr lang="en-US" dirty="0" err="1"/>
              <a:t>nM</a:t>
            </a:r>
            <a:endParaRPr lang="en-US" dirty="0"/>
          </a:p>
          <a:p>
            <a:r>
              <a:rPr lang="en-US" dirty="0" smtClean="0"/>
              <a:t>REACTION </a:t>
            </a:r>
            <a:r>
              <a:rPr lang="en-US" dirty="0"/>
              <a:t>SITE THERMAL CONTROLS</a:t>
            </a:r>
          </a:p>
          <a:p>
            <a:pPr lvl="1"/>
            <a:r>
              <a:rPr lang="en-US" dirty="0" smtClean="0"/>
              <a:t>Solid </a:t>
            </a:r>
            <a:r>
              <a:rPr lang="en-US" dirty="0"/>
              <a:t>state heater and forced-air cooling at each site</a:t>
            </a:r>
          </a:p>
          <a:p>
            <a:pPr lvl="1"/>
            <a:r>
              <a:rPr lang="en-US" dirty="0" smtClean="0"/>
              <a:t>Reaction </a:t>
            </a:r>
            <a:r>
              <a:rPr lang="en-US" dirty="0"/>
              <a:t>chamber thermistors calibrated to ± 1.0°C </a:t>
            </a:r>
            <a:r>
              <a:rPr lang="en-US" dirty="0" smtClean="0"/>
              <a:t> using </a:t>
            </a:r>
            <a:r>
              <a:rPr lang="en-US" dirty="0"/>
              <a:t>National Institute of Standards and Technology </a:t>
            </a:r>
            <a:r>
              <a:rPr lang="en-US" dirty="0" smtClean="0"/>
              <a:t>(</a:t>
            </a:r>
            <a:r>
              <a:rPr lang="en-US" dirty="0"/>
              <a:t>NIST)-traceable standards</a:t>
            </a:r>
          </a:p>
          <a:p>
            <a:pPr lvl="1"/>
            <a:r>
              <a:rPr lang="en-US" dirty="0" smtClean="0"/>
              <a:t>Up </a:t>
            </a:r>
            <a:r>
              <a:rPr lang="en-US" dirty="0"/>
              <a:t>to 16 independently-controlled reaction sites</a:t>
            </a:r>
          </a:p>
          <a:p>
            <a:r>
              <a:rPr lang="en-US" dirty="0"/>
              <a:t>CARTRIDGES</a:t>
            </a:r>
          </a:p>
          <a:p>
            <a:pPr lvl="1"/>
            <a:r>
              <a:rPr lang="en-US" dirty="0"/>
              <a:t>Single-use disposable cartridges </a:t>
            </a:r>
          </a:p>
          <a:p>
            <a:pPr lvl="1"/>
            <a:r>
              <a:rPr lang="en-US" dirty="0"/>
              <a:t>Polypropylene construction</a:t>
            </a:r>
          </a:p>
          <a:p>
            <a:r>
              <a:rPr lang="en-US" dirty="0"/>
              <a:t>PERFORMANCE PARAMETERS</a:t>
            </a:r>
          </a:p>
          <a:p>
            <a:pPr lvl="1"/>
            <a:r>
              <a:rPr lang="en-US" dirty="0"/>
              <a:t>Heating ramp rates (max.): </a:t>
            </a:r>
            <a:r>
              <a:rPr lang="en-US" dirty="0" smtClean="0"/>
              <a:t> 10°C/sec </a:t>
            </a:r>
            <a:r>
              <a:rPr lang="en-US" dirty="0"/>
              <a:t>from 50°C to 95°C</a:t>
            </a:r>
          </a:p>
          <a:p>
            <a:pPr lvl="1"/>
            <a:r>
              <a:rPr lang="en-US" dirty="0"/>
              <a:t>Cooling ramp rates (max.): </a:t>
            </a:r>
            <a:r>
              <a:rPr lang="en-US" dirty="0" smtClean="0"/>
              <a:t> 2.5°C/sec </a:t>
            </a:r>
            <a:r>
              <a:rPr lang="en-US" dirty="0"/>
              <a:t>from 95°C to </a:t>
            </a:r>
            <a:r>
              <a:rPr lang="en-US" dirty="0" smtClean="0"/>
              <a:t>50°C</a:t>
            </a:r>
            <a:endParaRPr lang="en-US" dirty="0"/>
          </a:p>
          <a:p>
            <a:pPr lvl="1"/>
            <a:r>
              <a:rPr lang="en-US" dirty="0"/>
              <a:t>Temperature duration accuracy: </a:t>
            </a:r>
            <a:r>
              <a:rPr lang="en-US" dirty="0" smtClean="0"/>
              <a:t> ± </a:t>
            </a:r>
            <a:r>
              <a:rPr lang="en-US" dirty="0"/>
              <a:t>1.0 sec from programmed time</a:t>
            </a:r>
          </a:p>
          <a:p>
            <a:pPr lvl="1"/>
            <a:r>
              <a:rPr lang="en-US" dirty="0"/>
              <a:t>Temperature accuracy: </a:t>
            </a:r>
            <a:r>
              <a:rPr lang="en-US" dirty="0" smtClean="0"/>
              <a:t> ± </a:t>
            </a:r>
            <a:r>
              <a:rPr lang="en-US" dirty="0"/>
              <a:t>1.0°C from 60°C to 95°C</a:t>
            </a:r>
          </a:p>
          <a:p>
            <a:pPr lvl="1"/>
            <a:r>
              <a:rPr lang="en-US" dirty="0"/>
              <a:t>Melt curve programmable ramp rates: </a:t>
            </a:r>
            <a:r>
              <a:rPr lang="en-US" dirty="0" smtClean="0"/>
              <a:t>0.01°C/sec </a:t>
            </a:r>
            <a:r>
              <a:rPr lang="en-US" dirty="0"/>
              <a:t>to 1.0°C/sec</a:t>
            </a:r>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322408"/>
            <a:ext cx="2323032" cy="157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48600" y="6172200"/>
            <a:ext cx="957313" cy="369332"/>
          </a:xfrm>
          <a:prstGeom prst="rect">
            <a:avLst/>
          </a:prstGeom>
        </p:spPr>
        <p:txBody>
          <a:bodyPr wrap="none">
            <a:spAutoFit/>
          </a:bodyPr>
          <a:lstStyle/>
          <a:p>
            <a:r>
              <a:rPr lang="en-US" dirty="0"/>
              <a:t>Cepheid</a:t>
            </a:r>
          </a:p>
        </p:txBody>
      </p:sp>
    </p:spTree>
    <p:extLst>
      <p:ext uri="{BB962C8B-B14F-4D97-AF65-F5344CB8AC3E}">
        <p14:creationId xmlns:p14="http://schemas.microsoft.com/office/powerpoint/2010/main" val="2093794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OpenPCR</a:t>
            </a:r>
            <a:endParaRPr lang="en-US" dirty="0"/>
          </a:p>
        </p:txBody>
      </p:sp>
      <p:sp>
        <p:nvSpPr>
          <p:cNvPr id="3" name="Content Placeholder 2"/>
          <p:cNvSpPr>
            <a:spLocks noGrp="1"/>
          </p:cNvSpPr>
          <p:nvPr>
            <p:ph idx="1"/>
          </p:nvPr>
        </p:nvSpPr>
        <p:spPr/>
        <p:txBody>
          <a:bodyPr>
            <a:normAutofit/>
          </a:bodyPr>
          <a:lstStyle/>
          <a:p>
            <a:r>
              <a:rPr lang="en-US" sz="2400" dirty="0" err="1"/>
              <a:t>OpenPCR</a:t>
            </a:r>
            <a:r>
              <a:rPr lang="en-US" sz="2400" dirty="0"/>
              <a:t> is a </a:t>
            </a:r>
            <a:r>
              <a:rPr lang="en-US" sz="2400" dirty="0" smtClean="0"/>
              <a:t>low-cost ($599), </a:t>
            </a:r>
            <a:r>
              <a:rPr lang="en-US" sz="2400" dirty="0"/>
              <a:t>yet accurate </a:t>
            </a:r>
            <a:r>
              <a:rPr lang="en-US" sz="2400" dirty="0" err="1"/>
              <a:t>thermocycler</a:t>
            </a:r>
            <a:r>
              <a:rPr lang="en-US" sz="2400" dirty="0"/>
              <a:t> you build yourself, capable of reliably controlling PCR reactions for DNA detection, sequencing, and other applications</a:t>
            </a:r>
            <a:r>
              <a:rPr lang="en-US" sz="2400" dirty="0" smtClean="0"/>
              <a:t>.</a:t>
            </a:r>
          </a:p>
          <a:p>
            <a:pPr lvl="1"/>
            <a:r>
              <a:rPr lang="en-US" sz="2000" dirty="0"/>
              <a:t>Sample capacity:16 0.2 ml tubes</a:t>
            </a:r>
          </a:p>
          <a:p>
            <a:pPr lvl="1"/>
            <a:r>
              <a:rPr lang="en-US" sz="2000" dirty="0"/>
              <a:t>Average ramp rate:1 C/s</a:t>
            </a:r>
          </a:p>
          <a:p>
            <a:pPr lvl="1"/>
            <a:r>
              <a:rPr lang="en-US" sz="2000" dirty="0"/>
              <a:t>Temp range:10 C - 100 C</a:t>
            </a:r>
          </a:p>
          <a:p>
            <a:pPr lvl="1"/>
            <a:r>
              <a:rPr lang="en-US" sz="2000" dirty="0"/>
              <a:t>Temp accuracy:+/- 0.5 C</a:t>
            </a:r>
          </a:p>
          <a:p>
            <a:pPr lvl="1"/>
            <a:r>
              <a:rPr lang="en-US" sz="2000" dirty="0"/>
              <a:t>Temp uniformity:+/- 0.3 C</a:t>
            </a:r>
          </a:p>
          <a:p>
            <a:pPr lvl="1"/>
            <a:r>
              <a:rPr lang="en-US" sz="2000" dirty="0"/>
              <a:t>Heated lid </a:t>
            </a:r>
            <a:r>
              <a:rPr lang="en-US" sz="2000" dirty="0" err="1"/>
              <a:t>range:Ambient</a:t>
            </a:r>
            <a:r>
              <a:rPr lang="en-US" sz="2000" dirty="0"/>
              <a:t> - 120 C</a:t>
            </a: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86200"/>
            <a:ext cx="3454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75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Thermal Cycler for Fast PCR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6369524"/>
              </p:ext>
            </p:extLst>
          </p:nvPr>
        </p:nvGraphicFramePr>
        <p:xfrm>
          <a:off x="838200" y="1028700"/>
          <a:ext cx="7696200" cy="5145405"/>
        </p:xfrm>
        <a:graphic>
          <a:graphicData uri="http://schemas.openxmlformats.org/drawingml/2006/table">
            <a:tbl>
              <a:tblPr>
                <a:tableStyleId>{5C22544A-7EE6-4342-B048-85BDC9FD1C3A}</a:tableStyleId>
              </a:tblPr>
              <a:tblGrid>
                <a:gridCol w="2329803"/>
                <a:gridCol w="2212002"/>
                <a:gridCol w="3154395"/>
              </a:tblGrid>
              <a:tr h="190500">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rPr>
                        <a:t>Summary </a:t>
                      </a:r>
                      <a:r>
                        <a:rPr lang="en-US" sz="1200" u="none" strike="noStrike" dirty="0">
                          <a:effectLst/>
                        </a:rPr>
                        <a:t>table of the advantages and disadvantages for </a:t>
                      </a:r>
                      <a:r>
                        <a:rPr lang="en-US" sz="1200" u="none" strike="noStrike" dirty="0" smtClean="0">
                          <a:effectLst/>
                        </a:rPr>
                        <a:t>each method of temperature control in nucleic acid amplification</a:t>
                      </a:r>
                      <a:endParaRPr lang="en-US" sz="1200" b="0" i="0" u="none" strike="noStrike" dirty="0" smtClean="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190500">
                <a:tc>
                  <a:txBody>
                    <a:bodyPr/>
                    <a:lstStyle/>
                    <a:p>
                      <a:pPr algn="l" fontAlgn="b"/>
                      <a:r>
                        <a:rPr lang="en-US" sz="1100" u="none" strike="noStrike" dirty="0">
                          <a:effectLst/>
                        </a:rPr>
                        <a:t>Temperature control</a:t>
                      </a:r>
                      <a:endParaRPr lang="en-US" sz="11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Advantages</a:t>
                      </a:r>
                      <a:endParaRPr lang="en-US" sz="11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Disadvantages</a:t>
                      </a:r>
                      <a:endParaRPr lang="en-US" sz="11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100" u="none" strike="noStrike" dirty="0" err="1">
                          <a:effectLst/>
                        </a:rPr>
                        <a:t>Peltier</a:t>
                      </a:r>
                      <a:endParaRPr lang="en-US" sz="1100" b="0" i="0" u="none" strike="noStrike" dirty="0">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Low cost</a:t>
                      </a:r>
                      <a:endParaRPr lang="en-US" sz="11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Relatively slow</a:t>
                      </a:r>
                      <a:endParaRPr lang="en-US" sz="1100" b="0" i="0" u="none" strike="noStrike">
                        <a:solidFill>
                          <a:srgbClr val="000000"/>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Flexible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Relatively high power</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Active cooling</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Finite lifespan</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Thin-film resistive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Low cost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Relatively slow</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(traditional)</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Simple electronics</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Reliable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Thin-film resistive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Relatively fast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Cost</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(patterned directly)</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Complexity</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Heater is disposable</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Continuous flow</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Low power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Surface treatments (biocompatibility)</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Very fast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Not flexible</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Active cooling</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Detection difficult to integrate</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Size (pumps/actuators)</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Non-contact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Efficient power usage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Cost</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Very fast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Complexity</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Size</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Convective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Low power</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Not flexible</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Low cost</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Quantification active R&amp;D area</a:t>
                      </a:r>
                      <a:endParaRPr lang="en-US" sz="1100" b="0" i="0" u="none" strike="noStrike">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Very fast</a:t>
                      </a:r>
                      <a:endParaRPr lang="en-US" sz="1100" b="0" i="0" u="none" strike="noStrike">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798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PCR Based on Traditional Thermal Cycler</a:t>
            </a:r>
            <a:endParaRPr lang="en-US" dirty="0"/>
          </a:p>
        </p:txBody>
      </p:sp>
      <p:sp>
        <p:nvSpPr>
          <p:cNvPr id="3" name="Content Placeholder 2"/>
          <p:cNvSpPr>
            <a:spLocks noGrp="1"/>
          </p:cNvSpPr>
          <p:nvPr>
            <p:ph idx="1"/>
          </p:nvPr>
        </p:nvSpPr>
        <p:spPr/>
        <p:txBody>
          <a:bodyPr>
            <a:normAutofit/>
          </a:bodyPr>
          <a:lstStyle/>
          <a:p>
            <a:r>
              <a:rPr lang="en-US" sz="2400" dirty="0" smtClean="0"/>
              <a:t>Currently many instruments use either a thermo-electrically heated &amp; cooled metal block or a hot &amp; cold air system to produce the required temperature cycle</a:t>
            </a:r>
          </a:p>
          <a:p>
            <a:r>
              <a:rPr lang="en-US" sz="2400" dirty="0" smtClean="0"/>
              <a:t>These thermal cycler can use both standard and fast PCR protocol. The maximum temperature ramp rate is about </a:t>
            </a:r>
            <a:r>
              <a:rPr lang="en-US" sz="2400" dirty="0"/>
              <a:t>5.0°C per </a:t>
            </a:r>
            <a:r>
              <a:rPr lang="en-US" sz="2400" dirty="0" smtClean="0"/>
              <a:t>second. </a:t>
            </a:r>
          </a:p>
          <a:p>
            <a:r>
              <a:rPr lang="en-US" sz="2400" dirty="0" smtClean="0"/>
              <a:t>The fast PCR using two-step protocol can reduce the PCR time from about 90 minutes to 30 minutes.</a:t>
            </a:r>
          </a:p>
          <a:p>
            <a:endParaRPr lang="en-US" sz="2400" dirty="0"/>
          </a:p>
          <a:p>
            <a:pPr marL="0" indent="0">
              <a:buNone/>
            </a:pPr>
            <a:r>
              <a:rPr lang="en-US" sz="2400" dirty="0"/>
              <a:t>Optimal PCR control on protocol that maximize the efficiency for quantitative measurement and minimize time and cycles should be interesting to these companies</a:t>
            </a:r>
          </a:p>
          <a:p>
            <a:pPr marL="0" indent="0">
              <a:buNone/>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Bio-Rad Thermal </a:t>
            </a:r>
            <a:r>
              <a:rPr lang="en-US" dirty="0" smtClean="0"/>
              <a:t>Cyclers for Fast PCR</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225" y="3276600"/>
            <a:ext cx="6467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526" y="1209976"/>
            <a:ext cx="62007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6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914400"/>
            <a:ext cx="7758113" cy="494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7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b="1" i="1" dirty="0" smtClean="0"/>
              <a:t>BIO-RAD</a:t>
            </a:r>
            <a:r>
              <a:rPr lang="en-US" sz="3600" dirty="0" smtClean="0"/>
              <a:t> C1000</a:t>
            </a:r>
            <a:r>
              <a:rPr lang="en-US" sz="3600" dirty="0"/>
              <a:t>™ Thermal Cycler</a:t>
            </a:r>
          </a:p>
        </p:txBody>
      </p:sp>
      <p:sp>
        <p:nvSpPr>
          <p:cNvPr id="3" name="Content Placeholder 2"/>
          <p:cNvSpPr>
            <a:spLocks noGrp="1"/>
          </p:cNvSpPr>
          <p:nvPr>
            <p:ph idx="1"/>
          </p:nvPr>
        </p:nvSpPr>
        <p:spPr>
          <a:xfrm>
            <a:off x="457200" y="838200"/>
            <a:ext cx="8382000" cy="5791200"/>
          </a:xfrm>
        </p:spPr>
        <p:txBody>
          <a:bodyPr>
            <a:normAutofit lnSpcReduction="10000"/>
          </a:bodyPr>
          <a:lstStyle/>
          <a:p>
            <a:r>
              <a:rPr lang="en-US" sz="2400" dirty="0" smtClean="0"/>
              <a:t>The </a:t>
            </a:r>
            <a:r>
              <a:rPr lang="en-US" sz="2400" dirty="0" err="1" smtClean="0"/>
              <a:t>qPCR</a:t>
            </a:r>
            <a:r>
              <a:rPr lang="en-US" sz="2400" dirty="0" smtClean="0"/>
              <a:t> machine in </a:t>
            </a:r>
            <a:r>
              <a:rPr lang="en-US" sz="2400" b="1" dirty="0" smtClean="0">
                <a:solidFill>
                  <a:srgbClr val="FF0000"/>
                </a:solidFill>
              </a:rPr>
              <a:t>our lab </a:t>
            </a:r>
            <a:r>
              <a:rPr lang="en-US" sz="2400" dirty="0" smtClean="0"/>
              <a:t>is capable of rapid cycle PCR</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a:t>Optimizing a Protocol for Faster </a:t>
            </a:r>
            <a:r>
              <a:rPr lang="en-US" sz="2400" dirty="0" smtClean="0"/>
              <a:t>PCR using Protocol </a:t>
            </a:r>
            <a:r>
              <a:rPr lang="en-US" sz="2400" dirty="0" err="1" smtClean="0"/>
              <a:t>AutoWriter</a:t>
            </a:r>
            <a:endParaRPr lang="en-US" sz="2400" dirty="0" smtClean="0"/>
          </a:p>
          <a:p>
            <a:pPr lvl="1"/>
            <a:r>
              <a:rPr lang="en-US" sz="2000" dirty="0"/>
              <a:t>Shorten the denaturing step during </a:t>
            </a:r>
            <a:r>
              <a:rPr lang="en-US" sz="2000" dirty="0" smtClean="0"/>
              <a:t>cycling</a:t>
            </a:r>
          </a:p>
          <a:p>
            <a:pPr lvl="1"/>
            <a:r>
              <a:rPr lang="en-US" sz="2000" dirty="0" smtClean="0"/>
              <a:t>Use </a:t>
            </a:r>
            <a:r>
              <a:rPr lang="en-US" sz="2000" dirty="0"/>
              <a:t>two-step protocol by combining annealing and </a:t>
            </a:r>
            <a:r>
              <a:rPr lang="en-US" sz="2000" dirty="0" smtClean="0"/>
              <a:t>extension steps</a:t>
            </a:r>
          </a:p>
          <a:p>
            <a:pPr lvl="1"/>
            <a:r>
              <a:rPr lang="en-US" sz="2000" dirty="0"/>
              <a:t>Optimize temperature steps to minimize the ramping </a:t>
            </a:r>
            <a:r>
              <a:rPr lang="en-US" sz="2000" dirty="0" smtClean="0"/>
              <a:t>time (using Temperature Gradient)</a:t>
            </a:r>
          </a:p>
          <a:p>
            <a:pPr lvl="1"/>
            <a:r>
              <a:rPr lang="en-US" sz="2000" dirty="0"/>
              <a:t>Minimize the final extension </a:t>
            </a:r>
            <a:r>
              <a:rPr lang="en-US" sz="2000" dirty="0" smtClean="0"/>
              <a:t>step</a:t>
            </a:r>
          </a:p>
          <a:p>
            <a:pPr lvl="1"/>
            <a:r>
              <a:rPr lang="en-US" sz="2000" dirty="0"/>
              <a:t>Minimize the number of </a:t>
            </a:r>
            <a:r>
              <a:rPr lang="en-US" sz="2000" dirty="0" smtClean="0"/>
              <a:t>repeats (cycles) </a:t>
            </a:r>
            <a:r>
              <a:rPr lang="en-US" sz="2000" dirty="0"/>
              <a:t>in a GOTO step</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448" y="1254456"/>
            <a:ext cx="3408890" cy="185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448" y="3048000"/>
            <a:ext cx="3408889" cy="76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415" y="1331075"/>
            <a:ext cx="3347185" cy="248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137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21302</TotalTime>
  <Words>3642</Words>
  <Application>Microsoft Office PowerPoint</Application>
  <PresentationFormat>On-screen Show (4:3)</PresentationFormat>
  <Paragraphs>333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Fast PCR Survey</vt:lpstr>
      <vt:lpstr>PCR Global Market Watch</vt:lpstr>
      <vt:lpstr>Fast PCR: instrumentation and enzyme systems</vt:lpstr>
      <vt:lpstr>Rapid Cycler PCR</vt:lpstr>
      <vt:lpstr>Development of Thermal Cycler for Fast PCR</vt:lpstr>
      <vt:lpstr>Fast PCR Based on Traditional Thermal Cycler</vt:lpstr>
      <vt:lpstr>Bio-Rad Thermal Cyclers for Fast PCR</vt:lpstr>
      <vt:lpstr>PowerPoint Presentation</vt:lpstr>
      <vt:lpstr>BIO-RAD C1000™ Thermal Cycler</vt:lpstr>
      <vt:lpstr>Use AutoWriter to create new Protocol</vt:lpstr>
      <vt:lpstr>Techne Thermal Cycler Products</vt:lpstr>
      <vt:lpstr>Mastercycler® Series</vt:lpstr>
      <vt:lpstr>AlphaHelix Technologies</vt:lpstr>
      <vt:lpstr>Thermo Scientific PikoReal Real-Time PCR System</vt:lpstr>
      <vt:lpstr>From Previous “Idaho Technology Inc.”</vt:lpstr>
      <vt:lpstr>Roche Applied Science</vt:lpstr>
      <vt:lpstr>Ultra Fast PCR</vt:lpstr>
      <vt:lpstr>xxpress® Thermal Cycler</vt:lpstr>
      <vt:lpstr>Continuous-flow thermal gradient PCR</vt:lpstr>
      <vt:lpstr>Photonase technology</vt:lpstr>
      <vt:lpstr>Under-three minute PCR: Probing the limits of fast amplification</vt:lpstr>
      <vt:lpstr>PowerPoint Presentation</vt:lpstr>
      <vt:lpstr>PowerPoint Presentation</vt:lpstr>
      <vt:lpstr>Portable Fast PCR</vt:lpstr>
      <vt:lpstr>RAZOR™ EX BioDetection System</vt:lpstr>
      <vt:lpstr>GENECHECKER™ Ultra-Fast PCR System</vt:lpstr>
      <vt:lpstr>T-COR 4™ Real-time PCR Thermocycler</vt:lpstr>
      <vt:lpstr>Palm PCR </vt:lpstr>
      <vt:lpstr>POCKIT Nucleic Acid Analyzer</vt:lpstr>
      <vt:lpstr>Microfluidic Device for PCR</vt:lpstr>
      <vt:lpstr>Fluidigm</vt:lpstr>
      <vt:lpstr>DNA Polymerase &amp; Master Mixes </vt:lpstr>
      <vt:lpstr>Applied Biosystems (Life Technologies)</vt:lpstr>
      <vt:lpstr>Takara Bio Inc.</vt:lpstr>
      <vt:lpstr>KAPABIOSYSTEMS</vt:lpstr>
      <vt:lpstr>Agilent Technologies: Genomics</vt:lpstr>
      <vt:lpstr>Roche Applied Science</vt:lpstr>
      <vt:lpstr>New England Biolabs</vt:lpstr>
      <vt:lpstr>Thermo Scientific</vt:lpstr>
      <vt:lpstr>QIAGEN Fast Cycling PCR Kit</vt:lpstr>
      <vt:lpstr>QIAGEN Fast Cycling PCR Kit</vt:lpstr>
      <vt:lpstr>Bio-Rad</vt:lpstr>
      <vt:lpstr>Epicentre</vt:lpstr>
      <vt:lpstr>Quanta BioSciences  </vt:lpstr>
      <vt:lpstr>Bioline</vt:lpstr>
      <vt:lpstr>Other systems</vt:lpstr>
      <vt:lpstr>Cepheid GenXpert Systems</vt:lpstr>
      <vt:lpstr>OpenPCR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 Software Survey</dc:title>
  <dc:creator>Ping Lin</dc:creator>
  <cp:lastModifiedBy>Ping Lin</cp:lastModifiedBy>
  <cp:revision>141</cp:revision>
  <dcterms:created xsi:type="dcterms:W3CDTF">2014-02-07T14:53:06Z</dcterms:created>
  <dcterms:modified xsi:type="dcterms:W3CDTF">2014-04-04T20:19:48Z</dcterms:modified>
</cp:coreProperties>
</file>